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742" r:id="rId2"/>
    <p:sldId id="838" r:id="rId3"/>
    <p:sldId id="746" r:id="rId4"/>
    <p:sldId id="839" r:id="rId5"/>
    <p:sldId id="754" r:id="rId6"/>
    <p:sldId id="779" r:id="rId7"/>
    <p:sldId id="827" r:id="rId8"/>
    <p:sldId id="800" r:id="rId9"/>
    <p:sldId id="836" r:id="rId10"/>
    <p:sldId id="841" r:id="rId11"/>
    <p:sldId id="778" r:id="rId12"/>
    <p:sldId id="773" r:id="rId13"/>
    <p:sldId id="830" r:id="rId14"/>
    <p:sldId id="797" r:id="rId15"/>
    <p:sldId id="80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0AF6"/>
    <a:srgbClr val="05FFF0"/>
    <a:srgbClr val="FFA30E"/>
    <a:srgbClr val="00E900"/>
    <a:srgbClr val="274870"/>
    <a:srgbClr val="2D517D"/>
    <a:srgbClr val="4966A3"/>
    <a:srgbClr val="4F6DAE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35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776" y="10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F2BAE-869F-1643-8B58-123D0FD202F9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CCF14-9A5F-794A-AC4B-59F7514453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CF14-9A5F-794A-AC4B-59F7514453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C9CA-9C5A-C74D-BF7A-DB98073569A5}" type="datetimeFigureOut">
              <a:rPr lang="en-US" smtClean="0"/>
              <a:pPr/>
              <a:t>14/04/16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6AFC-245D-D841-B714-DA079F8375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file://localhost/Users/hjibarram/Documents/Presentaciones/Jueves/A2/Genel/dvr_render_met_npix2000_40fps_startz2.mp4" TargetMode="External"/><Relationship Id="rId2" Type="http://schemas.openxmlformats.org/officeDocument/2006/relationships/video" Target="file://localhost/Users/hjibarram/Documents/Presentaciones/Jueves/A2/Genel/dvr_render_met_npix2000_40fps_startz2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vr_render_met_2000_00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8876631"/>
          </a:xfrm>
          <a:prstGeom prst="rect">
            <a:avLst/>
          </a:prstGeom>
        </p:spPr>
      </p:pic>
      <p:pic>
        <p:nvPicPr>
          <p:cNvPr id="23" name="Picture 22" descr="fullsubbbox_3750_1875pc_nologos_2000.png"/>
          <p:cNvPicPr>
            <a:picLocks noChangeAspect="1"/>
          </p:cNvPicPr>
          <p:nvPr/>
        </p:nvPicPr>
        <p:blipFill>
          <a:blip r:embed="rId4">
            <a:alphaModFix amt="25000"/>
            <a:lum bright="30000" contrast="60000"/>
          </a:blip>
          <a:stretch>
            <a:fillRect/>
          </a:stretch>
        </p:blipFill>
        <p:spPr>
          <a:xfrm>
            <a:off x="-1" y="-13368"/>
            <a:ext cx="9144002" cy="8876631"/>
          </a:xfrm>
          <a:prstGeom prst="rect">
            <a:avLst/>
          </a:prstGeom>
          <a:blipFill rotWithShape="1">
            <a:blip r:embed="rId4">
              <a:alphaModFix amt="25000"/>
              <a:lum bright="30000" contrast="60000"/>
            </a:blip>
            <a:stretch>
              <a:fillRect/>
            </a:stretch>
          </a:blipFill>
        </p:spPr>
      </p:pic>
      <p:sp>
        <p:nvSpPr>
          <p:cNvPr id="21" name="TextBox 20"/>
          <p:cNvSpPr txBox="1"/>
          <p:nvPr/>
        </p:nvSpPr>
        <p:spPr>
          <a:xfrm>
            <a:off x="1430421" y="762000"/>
            <a:ext cx="6243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Eurostile"/>
                <a:cs typeface="Eurostile"/>
              </a:rPr>
              <a:t>How Environment Affects Galaxy Metallicity:</a:t>
            </a:r>
          </a:p>
          <a:p>
            <a:pPr algn="ctr"/>
            <a:r>
              <a:rPr lang="en-US" sz="4400" dirty="0" smtClean="0">
                <a:latin typeface="Eurostile"/>
                <a:cs typeface="Eurostile"/>
              </a:rPr>
              <a:t>Lessons from the</a:t>
            </a:r>
          </a:p>
          <a:p>
            <a:pPr algn="ctr"/>
            <a:r>
              <a:rPr lang="en-US" sz="4400" dirty="0" smtClean="0">
                <a:latin typeface="Eurostile"/>
                <a:cs typeface="Eurostile"/>
              </a:rPr>
              <a:t>Illustris Simulation </a:t>
            </a:r>
            <a:endParaRPr lang="en-US" sz="4400" dirty="0">
              <a:latin typeface="Eurostile"/>
              <a:cs typeface="Eurostile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430421" y="5467683"/>
            <a:ext cx="6243053" cy="13903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Shy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Genel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Eurostile"/>
              <a:ea typeface="+mn-ea"/>
              <a:cs typeface="Eurosti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00" b="1" dirty="0" smtClean="0">
                <a:latin typeface="Eurostile"/>
                <a:cs typeface="Eurostile"/>
              </a:rPr>
              <a:t>Hubble Fellow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Eurostile"/>
              <a:ea typeface="+mn-ea"/>
              <a:cs typeface="Eurosti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Columbia University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30421" y="3997158"/>
            <a:ext cx="6243053" cy="7218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Genel 2016,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ApJ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 in press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(</a:t>
            </a:r>
            <a:r>
              <a:rPr lang="en-US" sz="2800" dirty="0" smtClean="0">
                <a:latin typeface="Eurostile"/>
                <a:cs typeface="Eurostile"/>
              </a:rPr>
              <a:t>arXiv:1602.02773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llustris1820_Zprofiles_0_30kpc_mass2_3_z0_sat_wcontrol_detailed_fortal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74" y="1961205"/>
            <a:ext cx="4625474" cy="38768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Metallicity profiles in Illustris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65953" y="2776657"/>
            <a:ext cx="19918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FD0AF6"/>
                </a:solidFill>
              </a:rPr>
              <a:t>satellites without match in control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30627" y="5103435"/>
            <a:ext cx="11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centrals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21532" y="4818050"/>
            <a:ext cx="11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E900"/>
                </a:solidFill>
              </a:rPr>
              <a:t>control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40795" y="3752550"/>
            <a:ext cx="141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all satellites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99157" y="4095146"/>
            <a:ext cx="184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satellites with match in control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454991" y="3770087"/>
            <a:ext cx="22973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Cumulative metallicity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5355" y="2258993"/>
            <a:ext cx="3942645" cy="329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  <a:spcBef>
                <a:spcPts val="1200"/>
              </a:spcBef>
            </a:pPr>
            <a:r>
              <a:rPr lang="en-US" sz="2600" dirty="0" smtClean="0">
                <a:latin typeface="Eurostile"/>
                <a:cs typeface="Eurostile"/>
              </a:rPr>
              <a:t>This metallicity difference between the matched samples emerges only in the ‘outer’ part,</a:t>
            </a:r>
          </a:p>
          <a:p>
            <a:pPr>
              <a:lnSpc>
                <a:spcPts val="3440"/>
              </a:lnSpc>
              <a:spcBef>
                <a:spcPts val="1200"/>
              </a:spcBef>
            </a:pPr>
            <a:r>
              <a:rPr lang="en-US" sz="2600" dirty="0" smtClean="0">
                <a:latin typeface="Eurostile"/>
                <a:cs typeface="Eurostile"/>
              </a:rPr>
              <a:t>while in the inner part the matched samples have the same metallicities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Metallicity profiles in Illustris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6415" y="1166123"/>
            <a:ext cx="7721269" cy="19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  <a:spcBef>
                <a:spcPts val="600"/>
              </a:spcBef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The local metallicity of the matched samples is essentially identical</a:t>
            </a:r>
          </a:p>
          <a:p>
            <a:pPr>
              <a:lnSpc>
                <a:spcPts val="3440"/>
              </a:lnSpc>
              <a:spcBef>
                <a:spcPts val="600"/>
              </a:spcBef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Can only be reconciled through a different weighting of different radii</a:t>
            </a:r>
          </a:p>
        </p:txBody>
      </p:sp>
      <p:pic>
        <p:nvPicPr>
          <p:cNvPr id="33" name="Picture 32" descr="Screen Shot 2016-03-14 at 23.11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0746"/>
            <a:ext cx="4387221" cy="3288632"/>
          </a:xfrm>
          <a:prstGeom prst="rect">
            <a:avLst/>
          </a:prstGeom>
        </p:spPr>
      </p:pic>
      <p:pic>
        <p:nvPicPr>
          <p:cNvPr id="39" name="Picture 38" descr="Illustris1820_Zprofiles_0_30kpc_mass2_3_z0_sat_wcontrol_detailed_fortalk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26" y="2981180"/>
            <a:ext cx="4625474" cy="38768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152105" y="3796632"/>
            <a:ext cx="19918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FD0AF6"/>
                </a:solidFill>
              </a:rPr>
              <a:t>satellites without match in control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16779" y="6123410"/>
            <a:ext cx="11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centrals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07684" y="5838025"/>
            <a:ext cx="11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E900"/>
                </a:solidFill>
              </a:rPr>
              <a:t>control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726947" y="4772525"/>
            <a:ext cx="141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all satellites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392733" y="5098118"/>
            <a:ext cx="184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satellites with match in control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3541143" y="4790062"/>
            <a:ext cx="22973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Enclosed metallicity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5496" y="4834393"/>
            <a:ext cx="1680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Local metallicity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4647" y="3067295"/>
            <a:ext cx="1488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Enclosed</a:t>
            </a:r>
          </a:p>
          <a:p>
            <a:r>
              <a:rPr lang="en-US" sz="2200" b="1" dirty="0" smtClean="0">
                <a:solidFill>
                  <a:schemeClr val="bg1"/>
                </a:solidFill>
              </a:rPr>
              <a:t>metallicity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SFR profiles in Illustris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0525" y="1283372"/>
            <a:ext cx="50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500" dirty="0" smtClean="0">
                <a:latin typeface="Eurostile"/>
                <a:cs typeface="Eurostile"/>
              </a:rPr>
              <a:t> SFR profiles of satellites are more concentrated than those of centrals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500" dirty="0" smtClean="0">
                <a:latin typeface="Eurostile"/>
                <a:cs typeface="Eurostile"/>
              </a:rPr>
              <a:t> The metallicity differences tell us about the physics of star-formation in satellites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endParaRPr lang="en-US" sz="2500" dirty="0" smtClean="0">
              <a:latin typeface="Eurostile"/>
              <a:cs typeface="Eurostile"/>
            </a:endParaRP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500" dirty="0" smtClean="0">
                <a:latin typeface="Eurostile"/>
                <a:cs typeface="Eurostile"/>
              </a:rPr>
              <a:t> Need data to compare to!</a:t>
            </a:r>
          </a:p>
          <a:p>
            <a:pPr>
              <a:spcBef>
                <a:spcPts val="1200"/>
              </a:spcBef>
            </a:pPr>
            <a:r>
              <a:rPr lang="en-US" sz="2500" dirty="0" smtClean="0">
                <a:latin typeface="Eurostile"/>
                <a:cs typeface="Eurostile"/>
              </a:rPr>
              <a:t>  (CALIFA? SAMI? </a:t>
            </a:r>
            <a:r>
              <a:rPr lang="en-US" sz="2500" dirty="0" err="1" smtClean="0">
                <a:latin typeface="Eurostile"/>
                <a:cs typeface="Eurostile"/>
              </a:rPr>
              <a:t>MaNGA</a:t>
            </a:r>
            <a:r>
              <a:rPr lang="en-US" sz="2500" dirty="0" smtClean="0">
                <a:latin typeface="Eurostile"/>
                <a:cs typeface="Eurostile"/>
              </a:rPr>
              <a:t>?)</a:t>
            </a:r>
          </a:p>
        </p:txBody>
      </p:sp>
      <p:pic>
        <p:nvPicPr>
          <p:cNvPr id="10" name="Picture 9" descr="Screen Shot 2016-04-11 at 10.14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21" y="2708107"/>
            <a:ext cx="4157579" cy="414989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A new definition of metallicity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5354" y="1299803"/>
            <a:ext cx="6369758" cy="150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  <a:buFont typeface="Arial"/>
              <a:buChar char="•"/>
            </a:pPr>
            <a:r>
              <a:rPr lang="en-US" sz="2500" dirty="0" smtClean="0">
                <a:latin typeface="Eurostile"/>
                <a:cs typeface="Eurostile"/>
              </a:rPr>
              <a:t> With </a:t>
            </a:r>
            <a:r>
              <a:rPr lang="en-US" sz="2500" dirty="0" smtClean="0">
                <a:solidFill>
                  <a:srgbClr val="F79646"/>
                </a:solidFill>
                <a:latin typeface="Eurostile"/>
                <a:cs typeface="Eurostile"/>
              </a:rPr>
              <a:t>a ‘</a:t>
            </a:r>
            <a:r>
              <a:rPr lang="en-US" sz="2500" dirty="0" err="1" smtClean="0">
                <a:solidFill>
                  <a:srgbClr val="F79646"/>
                </a:solidFill>
                <a:latin typeface="Eurostile"/>
                <a:cs typeface="Eurostile"/>
              </a:rPr>
              <a:t>radially</a:t>
            </a:r>
            <a:r>
              <a:rPr lang="en-US" sz="2500" dirty="0" smtClean="0">
                <a:solidFill>
                  <a:srgbClr val="F79646"/>
                </a:solidFill>
                <a:latin typeface="Eurostile"/>
                <a:cs typeface="Eurostile"/>
              </a:rPr>
              <a:t>-averaged’ metallicity</a:t>
            </a:r>
            <a:r>
              <a:rPr lang="en-US" sz="2500" dirty="0" smtClean="0">
                <a:latin typeface="Eurostile"/>
                <a:cs typeface="Eurostile"/>
              </a:rPr>
              <a:t>, the gap between the metallicities of the ‘matched satellites’ and their ‘controls’ is almost closed </a:t>
            </a:r>
          </a:p>
        </p:txBody>
      </p:sp>
      <p:pic>
        <p:nvPicPr>
          <p:cNvPr id="26" name="Picture 25" descr="Screen Shot 2016-03-14 at 13.22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019" y="4179470"/>
            <a:ext cx="2625489" cy="2678530"/>
          </a:xfrm>
          <a:prstGeom prst="rect">
            <a:avLst/>
          </a:prstGeom>
        </p:spPr>
      </p:pic>
      <p:pic>
        <p:nvPicPr>
          <p:cNvPr id="28" name="Picture 27" descr="Screen Shot 2016-03-14 at 13.23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94" y="4179469"/>
            <a:ext cx="2619007" cy="2678530"/>
          </a:xfrm>
          <a:prstGeom prst="rect">
            <a:avLst/>
          </a:prstGeom>
        </p:spPr>
      </p:pic>
      <p:pic>
        <p:nvPicPr>
          <p:cNvPr id="30" name="Picture 29" descr="Screen Shot 2016-03-14 at 13.23.2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0412"/>
            <a:ext cx="3600582" cy="3647587"/>
          </a:xfrm>
          <a:prstGeom prst="rect">
            <a:avLst/>
          </a:prstGeom>
        </p:spPr>
      </p:pic>
      <p:pic>
        <p:nvPicPr>
          <p:cNvPr id="31" name="Picture 30" descr="Screen Shot 2016-03-14 at 23.11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394" y="1299803"/>
            <a:ext cx="2128606" cy="1910609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rot="5400000">
            <a:off x="7826099" y="3690412"/>
            <a:ext cx="978114" cy="1588"/>
          </a:xfrm>
          <a:prstGeom prst="straightConnector1">
            <a:avLst/>
          </a:prstGeom>
          <a:ln w="63500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282755" y="4206999"/>
            <a:ext cx="1901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Radially</a:t>
            </a:r>
            <a:r>
              <a:rPr lang="en-US" dirty="0" smtClean="0">
                <a:solidFill>
                  <a:schemeClr val="bg1"/>
                </a:solidFill>
              </a:rPr>
              <a:t>-averaged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06200" y="4206999"/>
            <a:ext cx="156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SFR-weighted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6-03-14 at 13.25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2550"/>
            <a:ext cx="9144000" cy="296545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rot="16200000" flipH="1">
            <a:off x="3625267" y="3371267"/>
            <a:ext cx="1787514" cy="613957"/>
          </a:xfrm>
          <a:prstGeom prst="straightConnector1">
            <a:avLst/>
          </a:prstGeom>
          <a:ln w="63500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Metallicity and </a:t>
            </a:r>
            <a:r>
              <a:rPr lang="en-US" sz="4400" dirty="0" err="1" smtClean="0">
                <a:latin typeface="Eurostile"/>
                <a:cs typeface="Eurostile"/>
              </a:rPr>
              <a:t>overdensity</a:t>
            </a:r>
            <a:r>
              <a:rPr lang="en-US" sz="4400" dirty="0" smtClean="0">
                <a:latin typeface="Eurostile"/>
                <a:cs typeface="Eurostile"/>
              </a:rPr>
              <a:t> - Illustris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9556" y="1176426"/>
            <a:ext cx="6785280" cy="262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20"/>
              </a:lnSpc>
              <a:buFont typeface="Arial"/>
              <a:buChar char="•"/>
            </a:pPr>
            <a:r>
              <a:rPr lang="en-US" sz="2200" dirty="0" smtClean="0">
                <a:latin typeface="Eurostile"/>
                <a:cs typeface="Eurostile"/>
              </a:rPr>
              <a:t> Metallicity vs. environment &amp;</a:t>
            </a:r>
          </a:p>
          <a:p>
            <a:pPr>
              <a:lnSpc>
                <a:spcPts val="4020"/>
              </a:lnSpc>
            </a:pPr>
            <a:r>
              <a:rPr lang="en-US" sz="2200" dirty="0" smtClean="0">
                <a:latin typeface="Eurostile"/>
                <a:cs typeface="Eurostile"/>
              </a:rPr>
              <a:t>  environment vs. metallicity:</a:t>
            </a:r>
          </a:p>
          <a:p>
            <a:pPr>
              <a:lnSpc>
                <a:spcPts val="4020"/>
              </a:lnSpc>
            </a:pPr>
            <a:r>
              <a:rPr lang="en-US" sz="2200" dirty="0" smtClean="0">
                <a:latin typeface="Eurostile"/>
                <a:cs typeface="Eurostile"/>
              </a:rPr>
              <a:t>positive correlation for </a:t>
            </a:r>
            <a:r>
              <a:rPr lang="en-US" sz="2200" dirty="0" smtClean="0">
                <a:solidFill>
                  <a:srgbClr val="FF0000"/>
                </a:solidFill>
                <a:latin typeface="Eurostile"/>
                <a:cs typeface="Eurostile"/>
              </a:rPr>
              <a:t>satellites</a:t>
            </a:r>
            <a:r>
              <a:rPr lang="en-US" sz="2200" dirty="0" smtClean="0">
                <a:latin typeface="Eurostile"/>
                <a:cs typeface="Eurostile"/>
              </a:rPr>
              <a:t>, none for </a:t>
            </a:r>
            <a:r>
              <a:rPr lang="en-US" sz="2200" dirty="0" smtClean="0">
                <a:solidFill>
                  <a:srgbClr val="00E900"/>
                </a:solidFill>
                <a:latin typeface="Eurostile"/>
                <a:cs typeface="Eurostile"/>
              </a:rPr>
              <a:t>centrals</a:t>
            </a:r>
          </a:p>
          <a:p>
            <a:pPr>
              <a:lnSpc>
                <a:spcPts val="4020"/>
              </a:lnSpc>
              <a:buFont typeface="Arial"/>
              <a:buChar char="•"/>
            </a:pPr>
            <a:r>
              <a:rPr lang="en-US" sz="2200" dirty="0" smtClean="0">
                <a:latin typeface="Eurostile"/>
                <a:cs typeface="Eurostile"/>
              </a:rPr>
              <a:t> The effects is weaker for smaller radii, and is gone for the matched samples with </a:t>
            </a:r>
            <a:r>
              <a:rPr lang="en-US" sz="2200" dirty="0" err="1" smtClean="0">
                <a:latin typeface="Eurostile"/>
                <a:cs typeface="Eurostile"/>
              </a:rPr>
              <a:t>radially</a:t>
            </a:r>
            <a:r>
              <a:rPr lang="en-US" sz="2200" dirty="0" smtClean="0">
                <a:latin typeface="Eurostile"/>
                <a:cs typeface="Eurostile"/>
              </a:rPr>
              <a:t>-averaged metallicity</a:t>
            </a:r>
            <a:endParaRPr lang="en-US" sz="2200" dirty="0">
              <a:latin typeface="Eurostile"/>
              <a:cs typeface="Eurostile"/>
            </a:endParaRPr>
          </a:p>
        </p:txBody>
      </p:sp>
      <p:pic>
        <p:nvPicPr>
          <p:cNvPr id="28" name="Picture 27" descr="Peng 1311 fig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836" y="1045811"/>
            <a:ext cx="2019163" cy="284673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flipH="1">
            <a:off x="-1" y="3077182"/>
            <a:ext cx="505180" cy="1120502"/>
          </a:xfrm>
          <a:custGeom>
            <a:avLst/>
            <a:gdLst>
              <a:gd name="connsiteX0" fmla="*/ 254000 w 1539596"/>
              <a:gd name="connsiteY0" fmla="*/ 0 h 1925052"/>
              <a:gd name="connsiteX1" fmla="*/ 1497263 w 1539596"/>
              <a:gd name="connsiteY1" fmla="*/ 1056105 h 1925052"/>
              <a:gd name="connsiteX2" fmla="*/ 0 w 1539596"/>
              <a:gd name="connsiteY2" fmla="*/ 1925052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596" h="1925052">
                <a:moveTo>
                  <a:pt x="254000" y="0"/>
                </a:moveTo>
                <a:cubicBezTo>
                  <a:pt x="896798" y="367631"/>
                  <a:pt x="1539596" y="735263"/>
                  <a:pt x="1497263" y="1056105"/>
                </a:cubicBezTo>
                <a:cubicBezTo>
                  <a:pt x="1454930" y="1376947"/>
                  <a:pt x="278509" y="1789140"/>
                  <a:pt x="0" y="1925052"/>
                </a:cubicBezTo>
              </a:path>
            </a:pathLst>
          </a:custGeom>
          <a:ln w="63500"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6682794" y="3755110"/>
            <a:ext cx="1255110" cy="1127301"/>
          </a:xfrm>
          <a:prstGeom prst="straightConnector1">
            <a:avLst/>
          </a:prstGeom>
          <a:ln w="63500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75355" y="56446"/>
            <a:ext cx="8741909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Conclusions</a:t>
            </a:r>
            <a:endParaRPr lang="en-US" sz="4400" dirty="0">
              <a:latin typeface="Eurostile"/>
              <a:cs typeface="Eurosti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354" y="1109584"/>
            <a:ext cx="8741910" cy="572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80"/>
              </a:lnSpc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Correlations between metallicity, </a:t>
            </a:r>
            <a:r>
              <a:rPr lang="en-US" sz="2200" dirty="0" err="1" smtClean="0">
                <a:solidFill>
                  <a:srgbClr val="FFFFFF"/>
                </a:solidFill>
                <a:latin typeface="Eurostile"/>
                <a:cs typeface="Eurostile"/>
              </a:rPr>
              <a:t>galactocentric</a:t>
            </a: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radius and environment provide independent constraints for models from the popular Z-M-</a:t>
            </a:r>
            <a:r>
              <a:rPr lang="en-US" sz="2200" dirty="0" err="1" smtClean="0">
                <a:solidFill>
                  <a:srgbClr val="FFFFFF"/>
                </a:solidFill>
                <a:latin typeface="Eurostile"/>
                <a:cs typeface="Eurostile"/>
              </a:rPr>
              <a:t>z</a:t>
            </a: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-SFR relations, and probe the physics of star-formation in satellites</a:t>
            </a:r>
          </a:p>
          <a:p>
            <a:pPr>
              <a:lnSpc>
                <a:spcPts val="3180"/>
              </a:lnSpc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In Illustris, the difference between satellite and central galaxies in terms of the SFR profile dominates the difference in metallicities, due to different weighting of the metallicity gradient</a:t>
            </a:r>
          </a:p>
          <a:p>
            <a:pPr>
              <a:lnSpc>
                <a:spcPts val="3180"/>
              </a:lnSpc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Weaker, ‘local’, metallicity differences are related to overall SFR history</a:t>
            </a:r>
          </a:p>
          <a:p>
            <a:pPr>
              <a:lnSpc>
                <a:spcPts val="3180"/>
              </a:lnSpc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Predictions:</a:t>
            </a:r>
          </a:p>
          <a:p>
            <a:pPr lvl="1">
              <a:lnSpc>
                <a:spcPts val="3180"/>
              </a:lnSpc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Eurostile"/>
                <a:cs typeface="Eurostile"/>
              </a:rPr>
              <a:t>Radially</a:t>
            </a: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-averaged metallicity differs less than SFR-weighted</a:t>
            </a:r>
          </a:p>
          <a:p>
            <a:pPr lvl="1">
              <a:lnSpc>
                <a:spcPts val="3180"/>
              </a:lnSpc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Eurostile"/>
                <a:cs typeface="Eurostile"/>
              </a:rPr>
              <a:t> Smaller differences when considering smaller apertures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vr_render_met_npix2000_40fps_startz2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143000"/>
            <a:ext cx="9144000" cy="9144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30421" y="762000"/>
            <a:ext cx="6243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Eurostile"/>
                <a:cs typeface="Eurostile"/>
              </a:rPr>
              <a:t>How Environment Affects Galaxy Metallicity:</a:t>
            </a:r>
          </a:p>
          <a:p>
            <a:pPr algn="ctr"/>
            <a:r>
              <a:rPr lang="en-US" sz="4400" dirty="0" smtClean="0">
                <a:latin typeface="Eurostile"/>
                <a:cs typeface="Eurostile"/>
              </a:rPr>
              <a:t>Lessons from the</a:t>
            </a:r>
          </a:p>
          <a:p>
            <a:pPr algn="ctr"/>
            <a:r>
              <a:rPr lang="en-US" sz="4400" dirty="0" smtClean="0">
                <a:latin typeface="Eurostile"/>
                <a:cs typeface="Eurostile"/>
              </a:rPr>
              <a:t>Illustris Simulation </a:t>
            </a:r>
            <a:endParaRPr lang="en-US" sz="4400" dirty="0">
              <a:latin typeface="Eurostile"/>
              <a:cs typeface="Eurostile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430421" y="5467683"/>
            <a:ext cx="6243053" cy="13903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Shy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Genel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Eurostile"/>
              <a:ea typeface="+mn-ea"/>
              <a:cs typeface="Eurosti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00" b="1" smtClean="0">
                <a:latin typeface="Eurostile"/>
                <a:cs typeface="Eurostile"/>
              </a:rPr>
              <a:t>Hubble Fellow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Eurostile"/>
              <a:ea typeface="+mn-ea"/>
              <a:cs typeface="Eurostil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Columbia University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30421" y="3997158"/>
            <a:ext cx="6243053" cy="7218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Genel 2016,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ApJ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 in press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(</a:t>
            </a:r>
            <a:r>
              <a:rPr lang="en-US" sz="2800" dirty="0" smtClean="0">
                <a:latin typeface="Eurostile"/>
                <a:cs typeface="Eurostile"/>
              </a:rPr>
              <a:t>arXiv:1602.02773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rostile"/>
                <a:ea typeface="+mn-ea"/>
                <a:cs typeface="Eurostile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990751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33074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6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 smtClean="0">
                <a:latin typeface="Eurostile"/>
                <a:cs typeface="Eurostile"/>
              </a:rPr>
              <a:t>Motivation</a:t>
            </a:r>
            <a:endParaRPr lang="en-US" sz="40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990751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33074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05-27 at 14.46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36" y="4156537"/>
            <a:ext cx="5561265" cy="2701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7215" y="6488668"/>
            <a:ext cx="23855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Eurostile"/>
                <a:cs typeface="Eurostile"/>
              </a:rPr>
              <a:t>Mannucci</a:t>
            </a:r>
            <a:r>
              <a:rPr lang="en-US" dirty="0" smtClean="0">
                <a:solidFill>
                  <a:srgbClr val="FFFFFF"/>
                </a:solidFill>
                <a:latin typeface="Eurostile"/>
                <a:cs typeface="Eurostile"/>
              </a:rPr>
              <a:t> et al. 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353" y="1016291"/>
            <a:ext cx="8995909" cy="305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Z increases with M</a:t>
            </a:r>
            <a:r>
              <a:rPr lang="en-US" sz="2600" baseline="-25000" dirty="0" smtClean="0">
                <a:latin typeface="Eurostile"/>
                <a:cs typeface="Eurostile"/>
              </a:rPr>
              <a:t>*</a:t>
            </a:r>
            <a:r>
              <a:rPr lang="en-US" sz="2600" dirty="0" smtClean="0">
                <a:latin typeface="Eurostile"/>
                <a:cs typeface="Eurostile"/>
              </a:rPr>
              <a:t>, decreases with SFR, independent of </a:t>
            </a:r>
            <a:r>
              <a:rPr lang="en-US" sz="2600" dirty="0" err="1" smtClean="0">
                <a:latin typeface="Eurostile"/>
                <a:cs typeface="Eurostile"/>
              </a:rPr>
              <a:t>z</a:t>
            </a:r>
            <a:r>
              <a:rPr lang="en-US" sz="2600" dirty="0" smtClean="0">
                <a:latin typeface="Eurostile"/>
                <a:cs typeface="Eurostile"/>
              </a:rPr>
              <a:t> (?)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Used to constrain models, BUT: systematics!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Motivations to look at </a:t>
            </a:r>
            <a:r>
              <a:rPr lang="en-US" sz="2600" dirty="0" smtClean="0">
                <a:solidFill>
                  <a:schemeClr val="accent6"/>
                </a:solidFill>
                <a:latin typeface="Eurostile"/>
                <a:cs typeface="Eurostile"/>
              </a:rPr>
              <a:t>other dependencies</a:t>
            </a:r>
            <a:r>
              <a:rPr lang="en-US" sz="2600" dirty="0" smtClean="0">
                <a:latin typeface="Eurostile"/>
                <a:cs typeface="Eurostile"/>
              </a:rPr>
              <a:t>: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Weaker/different systematics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Constrain additional/different physical processes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52875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 smtClean="0">
                <a:latin typeface="Eurostile"/>
                <a:cs typeface="Eurostile"/>
              </a:rPr>
              <a:t>Metallicity and environment – </a:t>
            </a:r>
            <a:r>
              <a:rPr lang="en-US" sz="4000" dirty="0" err="1" smtClean="0">
                <a:latin typeface="Eurostile"/>
                <a:cs typeface="Eurostile"/>
              </a:rPr>
              <a:t>z</a:t>
            </a:r>
            <a:r>
              <a:rPr lang="en-US" sz="4000" dirty="0" smtClean="0">
                <a:latin typeface="Eurostile"/>
                <a:cs typeface="Eurostile"/>
              </a:rPr>
              <a:t>=0 obs.</a:t>
            </a:r>
            <a:endParaRPr lang="en-US" sz="40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375356" y="1271159"/>
            <a:ext cx="3411418" cy="1176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dirty="0" smtClean="0">
                <a:latin typeface="Eurostile"/>
                <a:cs typeface="Eurostile"/>
              </a:rPr>
              <a:t>The role of</a:t>
            </a:r>
          </a:p>
          <a:p>
            <a:pPr lvl="0">
              <a:spcBef>
                <a:spcPct val="0"/>
              </a:spcBef>
              <a:defRPr/>
            </a:pPr>
            <a:r>
              <a:rPr lang="en-US" sz="2800" dirty="0" smtClean="0">
                <a:latin typeface="Eurostile"/>
                <a:cs typeface="Eurostile"/>
              </a:rPr>
              <a:t>cluster membership:</a:t>
            </a:r>
            <a:endParaRPr lang="en-US" sz="2800" dirty="0">
              <a:latin typeface="Eurostile"/>
              <a:cs typeface="Eurostile"/>
            </a:endParaRPr>
          </a:p>
        </p:txBody>
      </p:sp>
      <p:pic>
        <p:nvPicPr>
          <p:cNvPr id="19" name="Picture 18" descr="Screen Shot 2016-02-11 at 12.10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8101"/>
            <a:ext cx="3786773" cy="37297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488667"/>
            <a:ext cx="20988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Eurostile"/>
                <a:cs typeface="Eurostile"/>
              </a:rPr>
              <a:t>Pasquali</a:t>
            </a:r>
            <a:r>
              <a:rPr lang="en-US" dirty="0" smtClean="0">
                <a:latin typeface="Eurostile"/>
                <a:cs typeface="Eurostile"/>
              </a:rPr>
              <a:t> et al. 2012</a:t>
            </a:r>
          </a:p>
        </p:txBody>
      </p:sp>
      <p:pic>
        <p:nvPicPr>
          <p:cNvPr id="13" name="Picture 12" descr="Screen Shot 2015-05-27 at 15.23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74" y="2648101"/>
            <a:ext cx="4916626" cy="37297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85789" y="6488667"/>
            <a:ext cx="18582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Eurostile"/>
                <a:cs typeface="Eurostile"/>
              </a:rPr>
              <a:t>Peng</a:t>
            </a:r>
            <a:r>
              <a:rPr lang="en-US" dirty="0" smtClean="0">
                <a:latin typeface="Eurostile"/>
                <a:cs typeface="Eurostile"/>
              </a:rPr>
              <a:t> et al. 2014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0" y="1271160"/>
            <a:ext cx="4332109" cy="1176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dirty="0" smtClean="0">
                <a:latin typeface="Eurostile"/>
                <a:cs typeface="Eurostile"/>
              </a:rPr>
              <a:t>The role of</a:t>
            </a:r>
          </a:p>
          <a:p>
            <a:pPr lvl="0">
              <a:spcBef>
                <a:spcPct val="0"/>
              </a:spcBef>
              <a:defRPr/>
            </a:pPr>
            <a:r>
              <a:rPr lang="en-US" sz="2800" dirty="0" smtClean="0">
                <a:latin typeface="Eurostile"/>
                <a:cs typeface="Eurostile"/>
              </a:rPr>
              <a:t>environmental density:</a:t>
            </a:r>
            <a:endParaRPr lang="en-US" sz="2800" dirty="0"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950647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892970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355" y="950647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892970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e Rossi fig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15" y="4147570"/>
            <a:ext cx="2329042" cy="27104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6314" y="5481292"/>
            <a:ext cx="11496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Eurostile"/>
                <a:cs typeface="Eurostile"/>
              </a:rPr>
              <a:t>GIMIC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Eurostile"/>
                <a:cs typeface="Eurostile"/>
              </a:rPr>
              <a:t>simulations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6122" y="1136323"/>
            <a:ext cx="4467986" cy="217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40"/>
              </a:lnSpc>
              <a:spcBef>
                <a:spcPts val="1200"/>
              </a:spcBef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Illustris satellites have higher metallicities than centrals, at a given mass, by ≈0.1-0.15dex</a:t>
            </a:r>
          </a:p>
          <a:p>
            <a:pPr>
              <a:lnSpc>
                <a:spcPts val="3040"/>
              </a:lnSpc>
              <a:spcBef>
                <a:spcPts val="1200"/>
              </a:spcBef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Found in other simulations too, but never explained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3923267"/>
            <a:ext cx="2428186" cy="2934733"/>
            <a:chOff x="2276978" y="2462629"/>
            <a:chExt cx="4239545" cy="4608096"/>
          </a:xfrm>
        </p:grpSpPr>
        <p:pic>
          <p:nvPicPr>
            <p:cNvPr id="36" name="Picture 35" descr="Screen Shot 2015-12-14 at 22.11.3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6635" y="2473325"/>
              <a:ext cx="3251200" cy="3810000"/>
            </a:xfrm>
            <a:prstGeom prst="rect">
              <a:avLst/>
            </a:prstGeom>
          </p:spPr>
        </p:pic>
        <p:pic>
          <p:nvPicPr>
            <p:cNvPr id="37" name="Picture 36" descr="Screen Shot 2015-12-14 at 22.11.4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3723" y="6245225"/>
              <a:ext cx="3352800" cy="825500"/>
            </a:xfrm>
            <a:prstGeom prst="rect">
              <a:avLst/>
            </a:prstGeom>
          </p:spPr>
        </p:pic>
        <p:pic>
          <p:nvPicPr>
            <p:cNvPr id="38" name="Picture 37" descr="Screen Shot 2015-12-14 at 22.11.5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6978" y="2462629"/>
              <a:ext cx="977900" cy="3822700"/>
            </a:xfrm>
            <a:prstGeom prst="rect">
              <a:avLst/>
            </a:prstGeom>
          </p:spPr>
        </p:pic>
        <p:pic>
          <p:nvPicPr>
            <p:cNvPr id="39" name="Picture 38" descr="Screen Shot 2015-12-14 at 22.12.1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9473" y="5265159"/>
              <a:ext cx="1356442" cy="857750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2504808" y="3745413"/>
            <a:ext cx="22543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urostile"/>
                <a:cs typeface="Eurostile"/>
              </a:rPr>
              <a:t>De Rossi et al. 2015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7880" y="3521202"/>
            <a:ext cx="19222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Eurostile"/>
                <a:cs typeface="Eurostile"/>
              </a:rPr>
              <a:t>Davé</a:t>
            </a:r>
            <a:r>
              <a:rPr lang="en-US" dirty="0" smtClean="0">
                <a:latin typeface="Eurostile"/>
                <a:cs typeface="Eurostile"/>
              </a:rPr>
              <a:t> et al. 2012</a:t>
            </a:r>
          </a:p>
        </p:txBody>
      </p:sp>
      <p:pic>
        <p:nvPicPr>
          <p:cNvPr id="24" name="Picture 23" descr="Screen Shot 2016-03-14 at 13.20.1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369" y="1176427"/>
            <a:ext cx="4050632" cy="482808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557825" y="4898391"/>
            <a:ext cx="120922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Eurostile"/>
                <a:cs typeface="Eurostile"/>
              </a:rPr>
              <a:t>Illustris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6640951" y="2577341"/>
            <a:ext cx="1212516" cy="1528"/>
          </a:xfrm>
          <a:prstGeom prst="line">
            <a:avLst/>
          </a:prstGeom>
          <a:ln>
            <a:solidFill>
              <a:srgbClr val="05FF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642381" y="2940642"/>
            <a:ext cx="1212516" cy="1528"/>
          </a:xfrm>
          <a:prstGeom prst="line">
            <a:avLst/>
          </a:prstGeom>
          <a:ln>
            <a:solidFill>
              <a:srgbClr val="05FFF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29685" y="2576832"/>
            <a:ext cx="126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Eurostile"/>
                <a:cs typeface="Eurostile"/>
              </a:rPr>
              <a:t>≈0.15dex</a:t>
            </a:r>
            <a:endParaRPr lang="en-US" dirty="0">
              <a:solidFill>
                <a:schemeClr val="bg1"/>
              </a:solidFill>
              <a:latin typeface="Eurostile"/>
              <a:cs typeface="Eurostile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7777419" y="2750805"/>
            <a:ext cx="398238" cy="1"/>
          </a:xfrm>
          <a:prstGeom prst="straightConnector1">
            <a:avLst/>
          </a:prstGeom>
          <a:ln>
            <a:solidFill>
              <a:srgbClr val="05FFF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75355" y="56446"/>
            <a:ext cx="852875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Metallicity of satellites – simulations</a:t>
            </a:r>
            <a:endParaRPr lang="en-US" sz="4400" dirty="0"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6-03-14 at 13.21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89" y="1852903"/>
            <a:ext cx="4426811" cy="441688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Metallicity evolution in Illustris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1779" y="1640908"/>
            <a:ext cx="4341834" cy="143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40"/>
              </a:lnSpc>
              <a:spcBef>
                <a:spcPts val="3000"/>
              </a:spcBef>
              <a:spcAft>
                <a:spcPts val="3000"/>
              </a:spcAft>
            </a:pPr>
            <a:r>
              <a:rPr lang="en-US" sz="2800" dirty="0" smtClean="0">
                <a:latin typeface="Eurostile"/>
                <a:cs typeface="Eurostile"/>
              </a:rPr>
              <a:t>The metallicity of satellites increases at late times with very little increase in mass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93212" y="1206573"/>
            <a:ext cx="185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Eurostile"/>
                <a:cs typeface="Eurostile"/>
              </a:rPr>
              <a:t>Thick – centrals</a:t>
            </a:r>
          </a:p>
          <a:p>
            <a:r>
              <a:rPr lang="en-US" dirty="0" smtClean="0">
                <a:solidFill>
                  <a:srgbClr val="FFFFFF"/>
                </a:solidFill>
                <a:latin typeface="Eurostile"/>
                <a:cs typeface="Eurostile"/>
              </a:rPr>
              <a:t>Thin - satellites</a:t>
            </a:r>
            <a:endParaRPr lang="en-US" dirty="0">
              <a:solidFill>
                <a:srgbClr val="FFFFFF"/>
              </a:solidFill>
              <a:latin typeface="Eurostile"/>
              <a:cs typeface="Eurostil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5355" y="4692316"/>
            <a:ext cx="3862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Eurostile"/>
                <a:cs typeface="Eurostile"/>
              </a:rPr>
              <a:t>Is this driven by the</a:t>
            </a:r>
          </a:p>
          <a:p>
            <a:r>
              <a:rPr lang="en-US" sz="2800" dirty="0" smtClean="0">
                <a:latin typeface="Eurostile"/>
                <a:cs typeface="Eurostile"/>
              </a:rPr>
              <a:t>anti-correlation of metallicity &amp; SFR?</a:t>
            </a:r>
            <a:endParaRPr lang="en-US" sz="2800" dirty="0"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Samples: definitions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6-03-14 at 13.20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600"/>
            <a:ext cx="9143999" cy="30733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987" y="1241020"/>
            <a:ext cx="560032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Define a control sample of centrals, selected to match the satellites in: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Both </a:t>
            </a:r>
            <a:r>
              <a:rPr lang="en-US" sz="2600" dirty="0" smtClean="0">
                <a:solidFill>
                  <a:srgbClr val="F79646"/>
                </a:solidFill>
                <a:latin typeface="Eurostile"/>
                <a:cs typeface="Eurostile"/>
              </a:rPr>
              <a:t>mass </a:t>
            </a:r>
            <a:r>
              <a:rPr lang="en-US" sz="2600" dirty="0" smtClean="0">
                <a:latin typeface="Eurostile"/>
                <a:cs typeface="Eurostile"/>
              </a:rPr>
              <a:t>and </a:t>
            </a:r>
            <a:r>
              <a:rPr lang="en-US" sz="2600" dirty="0" smtClean="0">
                <a:solidFill>
                  <a:srgbClr val="F79646"/>
                </a:solidFill>
                <a:latin typeface="Eurostile"/>
                <a:cs typeface="Eurostile"/>
              </a:rPr>
              <a:t>SFR</a:t>
            </a:r>
            <a:endParaRPr lang="en-US" sz="2600" dirty="0" smtClean="0">
              <a:latin typeface="Eurostile"/>
              <a:cs typeface="Eurostile"/>
            </a:endParaRP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Both at </a:t>
            </a:r>
            <a:r>
              <a:rPr lang="en-US" sz="2600" dirty="0" err="1" smtClean="0">
                <a:solidFill>
                  <a:schemeClr val="accent6"/>
                </a:solidFill>
                <a:latin typeface="Eurostile"/>
                <a:cs typeface="Eurostile"/>
              </a:rPr>
              <a:t>z</a:t>
            </a:r>
            <a:r>
              <a:rPr lang="en-US" sz="2600" dirty="0" smtClean="0">
                <a:solidFill>
                  <a:schemeClr val="accent6"/>
                </a:solidFill>
                <a:latin typeface="Eurostile"/>
                <a:cs typeface="Eurostile"/>
              </a:rPr>
              <a:t>=0</a:t>
            </a:r>
            <a:r>
              <a:rPr lang="en-US" sz="2600" dirty="0" smtClean="0">
                <a:latin typeface="Eurostile"/>
                <a:cs typeface="Eurostile"/>
              </a:rPr>
              <a:t> and at </a:t>
            </a:r>
            <a:r>
              <a:rPr lang="en-US" sz="2600" dirty="0" smtClean="0">
                <a:solidFill>
                  <a:srgbClr val="F79646"/>
                </a:solidFill>
                <a:latin typeface="Eurostile"/>
                <a:cs typeface="Eurostile"/>
              </a:rPr>
              <a:t>infall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2955" y="1955350"/>
            <a:ext cx="1671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00E900"/>
                </a:solidFill>
                <a:latin typeface="Eurostile"/>
                <a:cs typeface="Eurostile"/>
              </a:rPr>
              <a:t>control</a:t>
            </a:r>
          </a:p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FF0000"/>
                </a:solidFill>
                <a:latin typeface="Eurostile"/>
                <a:cs typeface="Eurostile"/>
              </a:rPr>
              <a:t>satellites with match in control</a:t>
            </a:r>
          </a:p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FD0AF6"/>
                </a:solidFill>
                <a:latin typeface="Eurostile"/>
                <a:cs typeface="Eurostile"/>
              </a:rPr>
              <a:t>satellites without match in control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llustris1820_Zprofiles_0_30kpc_mass2_3_z0_sat_wcontrol_detailed_fortal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30" y="2981180"/>
            <a:ext cx="4625474" cy="38768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Samples: the role of SFR history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82109" y="3796632"/>
            <a:ext cx="19918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FD0AF6"/>
                </a:solidFill>
              </a:rPr>
              <a:t>satellites without match in control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6783" y="6123410"/>
            <a:ext cx="11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centrals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7688" y="5838025"/>
            <a:ext cx="113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E900"/>
                </a:solidFill>
              </a:rPr>
              <a:t>control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56951" y="4772525"/>
            <a:ext cx="141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all satellites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22737" y="5111486"/>
            <a:ext cx="184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satellites with match in control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271147" y="4790062"/>
            <a:ext cx="22973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Cumulative metallicity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354" y="1126365"/>
            <a:ext cx="8768645" cy="18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  <a:spcBef>
                <a:spcPts val="1200"/>
              </a:spcBef>
              <a:buFont typeface="Arial"/>
              <a:buChar char="•"/>
            </a:pPr>
            <a:r>
              <a:rPr lang="en-US" sz="2600" dirty="0" smtClean="0">
                <a:latin typeface="Eurostile"/>
                <a:cs typeface="Eurostile"/>
              </a:rPr>
              <a:t> The metallicity difference between the ‘matched satellites’ and their ‘controls’ accounts for ≈2/3 of the total difference between satellites and centrals </a:t>
            </a:r>
            <a:r>
              <a:rPr lang="en-US" sz="2600" dirty="0" err="1" smtClean="0">
                <a:latin typeface="Eurostile"/>
                <a:cs typeface="Eurostile"/>
                <a:sym typeface="Wingdings"/>
              </a:rPr>
              <a:t></a:t>
            </a:r>
            <a:r>
              <a:rPr lang="en-US" sz="2600" dirty="0" smtClean="0">
                <a:latin typeface="Eurostile"/>
                <a:cs typeface="Eurostile"/>
                <a:sym typeface="Wingdings"/>
              </a:rPr>
              <a:t> </a:t>
            </a:r>
            <a:r>
              <a:rPr lang="en-US" sz="2600" dirty="0" smtClean="0">
                <a:solidFill>
                  <a:srgbClr val="F79646"/>
                </a:solidFill>
                <a:latin typeface="Eurostile"/>
                <a:cs typeface="Eurostile"/>
                <a:sym typeface="Wingdings"/>
              </a:rPr>
              <a:t>differences in SFR history account for </a:t>
            </a:r>
            <a:r>
              <a:rPr lang="en-US" sz="2600" dirty="0" smtClean="0">
                <a:solidFill>
                  <a:srgbClr val="F79646"/>
                </a:solidFill>
                <a:latin typeface="Eurostile"/>
                <a:cs typeface="Eurostile"/>
              </a:rPr>
              <a:t>≈1/3 of the difference</a:t>
            </a:r>
          </a:p>
        </p:txBody>
      </p:sp>
      <p:sp>
        <p:nvSpPr>
          <p:cNvPr id="16" name="Freeform 15"/>
          <p:cNvSpPr/>
          <p:nvPr/>
        </p:nvSpPr>
        <p:spPr>
          <a:xfrm>
            <a:off x="8007685" y="2486689"/>
            <a:ext cx="1096210" cy="3351336"/>
          </a:xfrm>
          <a:custGeom>
            <a:avLst/>
            <a:gdLst>
              <a:gd name="connsiteX0" fmla="*/ 254000 w 1539596"/>
              <a:gd name="connsiteY0" fmla="*/ 0 h 1925052"/>
              <a:gd name="connsiteX1" fmla="*/ 1497263 w 1539596"/>
              <a:gd name="connsiteY1" fmla="*/ 1056105 h 1925052"/>
              <a:gd name="connsiteX2" fmla="*/ 0 w 1539596"/>
              <a:gd name="connsiteY2" fmla="*/ 1925052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596" h="1925052">
                <a:moveTo>
                  <a:pt x="254000" y="0"/>
                </a:moveTo>
                <a:cubicBezTo>
                  <a:pt x="896798" y="367631"/>
                  <a:pt x="1539596" y="735263"/>
                  <a:pt x="1497263" y="1056105"/>
                </a:cubicBezTo>
                <a:cubicBezTo>
                  <a:pt x="1454930" y="1376947"/>
                  <a:pt x="278509" y="1789140"/>
                  <a:pt x="0" y="1925052"/>
                </a:cubicBezTo>
              </a:path>
            </a:pathLst>
          </a:custGeom>
          <a:ln w="63500"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375355" y="56446"/>
            <a:ext cx="8768645" cy="94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latin typeface="Eurostile"/>
                <a:cs typeface="Eurostile"/>
              </a:rPr>
              <a:t>Metallicity evolution in Illustris</a:t>
            </a:r>
            <a:endParaRPr lang="en-US" sz="4400" dirty="0">
              <a:latin typeface="Eurostile"/>
              <a:cs typeface="Eurosti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5355" y="1044223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5355" y="986546"/>
            <a:ext cx="6369756" cy="15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5354" y="1179837"/>
            <a:ext cx="8514645" cy="213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40"/>
              </a:lnSpc>
              <a:spcBef>
                <a:spcPts val="1200"/>
              </a:spcBef>
            </a:pPr>
            <a:r>
              <a:rPr lang="en-US" sz="2500" dirty="0" smtClean="0">
                <a:latin typeface="Eurostile"/>
                <a:cs typeface="Eurostile"/>
              </a:rPr>
              <a:t> The metallicity evolutions of the ‘matched satellites’ and their ‘controls’ </a:t>
            </a:r>
            <a:r>
              <a:rPr lang="en-US" sz="2500" dirty="0" smtClean="0">
                <a:solidFill>
                  <a:srgbClr val="F79646"/>
                </a:solidFill>
                <a:latin typeface="Eurostile"/>
                <a:cs typeface="Eurostile"/>
              </a:rPr>
              <a:t>diverge after infall time</a:t>
            </a:r>
            <a:r>
              <a:rPr lang="en-US" sz="2500" dirty="0" smtClean="0">
                <a:latin typeface="Eurostile"/>
                <a:cs typeface="Eurostile"/>
              </a:rPr>
              <a:t>,</a:t>
            </a:r>
          </a:p>
          <a:p>
            <a:pPr algn="ctr">
              <a:lnSpc>
                <a:spcPts val="3440"/>
              </a:lnSpc>
              <a:spcBef>
                <a:spcPts val="1200"/>
              </a:spcBef>
            </a:pPr>
            <a:r>
              <a:rPr lang="en-US" sz="2500" dirty="0" smtClean="0">
                <a:latin typeface="Eurostile"/>
                <a:cs typeface="Eurostile"/>
              </a:rPr>
              <a:t>approx. by the ‘required’ ≈0.1dex,</a:t>
            </a:r>
          </a:p>
          <a:p>
            <a:pPr algn="ctr">
              <a:lnSpc>
                <a:spcPts val="3440"/>
              </a:lnSpc>
              <a:spcBef>
                <a:spcPts val="1200"/>
              </a:spcBef>
            </a:pPr>
            <a:r>
              <a:rPr lang="en-US" sz="2500" dirty="0" smtClean="0">
                <a:solidFill>
                  <a:srgbClr val="F79646"/>
                </a:solidFill>
                <a:latin typeface="Eurostile"/>
                <a:cs typeface="Eurostile"/>
              </a:rPr>
              <a:t>in spite of almost identical SFR histories</a:t>
            </a:r>
          </a:p>
        </p:txBody>
      </p:sp>
      <p:pic>
        <p:nvPicPr>
          <p:cNvPr id="16" name="Picture 15" descr="Screen Shot 2016-03-14 at 13.2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69368"/>
            <a:ext cx="6478288" cy="32886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05060" y="4465053"/>
            <a:ext cx="167104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  <a:latin typeface="Eurostile"/>
                <a:cs typeface="Eurostile"/>
              </a:rPr>
              <a:t>Thin - satellites with match in control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00E900"/>
                </a:solidFill>
                <a:latin typeface="Eurostile"/>
                <a:cs typeface="Eurostile"/>
              </a:rPr>
              <a:t>Thick - control</a:t>
            </a:r>
          </a:p>
        </p:txBody>
      </p:sp>
      <p:sp>
        <p:nvSpPr>
          <p:cNvPr id="28" name="Freeform 27"/>
          <p:cNvSpPr/>
          <p:nvPr/>
        </p:nvSpPr>
        <p:spPr>
          <a:xfrm>
            <a:off x="6745111" y="1925053"/>
            <a:ext cx="1438589" cy="1925052"/>
          </a:xfrm>
          <a:custGeom>
            <a:avLst/>
            <a:gdLst>
              <a:gd name="connsiteX0" fmla="*/ 254000 w 1539596"/>
              <a:gd name="connsiteY0" fmla="*/ 0 h 1925052"/>
              <a:gd name="connsiteX1" fmla="*/ 1497263 w 1539596"/>
              <a:gd name="connsiteY1" fmla="*/ 1056105 h 1925052"/>
              <a:gd name="connsiteX2" fmla="*/ 0 w 1539596"/>
              <a:gd name="connsiteY2" fmla="*/ 1925052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596" h="1925052">
                <a:moveTo>
                  <a:pt x="254000" y="0"/>
                </a:moveTo>
                <a:cubicBezTo>
                  <a:pt x="896798" y="367631"/>
                  <a:pt x="1539596" y="735263"/>
                  <a:pt x="1497263" y="1056105"/>
                </a:cubicBezTo>
                <a:cubicBezTo>
                  <a:pt x="1454930" y="1376947"/>
                  <a:pt x="278509" y="1789140"/>
                  <a:pt x="0" y="1925052"/>
                </a:cubicBezTo>
              </a:path>
            </a:pathLst>
          </a:custGeom>
          <a:ln w="63500"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>
            <a:off x="1229893" y="3048105"/>
            <a:ext cx="799285" cy="748528"/>
          </a:xfrm>
          <a:custGeom>
            <a:avLst/>
            <a:gdLst>
              <a:gd name="connsiteX0" fmla="*/ 254000 w 1539596"/>
              <a:gd name="connsiteY0" fmla="*/ 0 h 1925052"/>
              <a:gd name="connsiteX1" fmla="*/ 1497263 w 1539596"/>
              <a:gd name="connsiteY1" fmla="*/ 1056105 h 1925052"/>
              <a:gd name="connsiteX2" fmla="*/ 0 w 1539596"/>
              <a:gd name="connsiteY2" fmla="*/ 1925052 h 192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596" h="1925052">
                <a:moveTo>
                  <a:pt x="254000" y="0"/>
                </a:moveTo>
                <a:cubicBezTo>
                  <a:pt x="896798" y="367631"/>
                  <a:pt x="1539596" y="735263"/>
                  <a:pt x="1497263" y="1056105"/>
                </a:cubicBezTo>
                <a:cubicBezTo>
                  <a:pt x="1454930" y="1376947"/>
                  <a:pt x="278509" y="1789140"/>
                  <a:pt x="0" y="1925052"/>
                </a:cubicBezTo>
              </a:path>
            </a:pathLst>
          </a:custGeom>
          <a:ln w="63500"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94911</TotalTime>
  <Words>735</Words>
  <Application>Microsoft Macintosh PowerPoint</Application>
  <PresentationFormat>Presentación en pantalla (4:3)</PresentationFormat>
  <Paragraphs>124</Paragraphs>
  <Slides>15</Slides>
  <Notes>15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Cosmologically-driven turbulence, gravitational stability, and galactic disks in a quasi-steady state</dc:title>
  <dc:creator>Shy Genel</dc:creator>
  <cp:lastModifiedBy>hector ibarra</cp:lastModifiedBy>
  <cp:revision>1377</cp:revision>
  <dcterms:created xsi:type="dcterms:W3CDTF">2016-04-11T15:13:25Z</dcterms:created>
  <dcterms:modified xsi:type="dcterms:W3CDTF">2016-04-14T20:45:52Z</dcterms:modified>
</cp:coreProperties>
</file>