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4"/>
  </p:notesMasterIdLst>
  <p:sldIdLst>
    <p:sldId id="256" r:id="rId2"/>
    <p:sldId id="693" r:id="rId3"/>
    <p:sldId id="841" r:id="rId4"/>
    <p:sldId id="761" r:id="rId5"/>
    <p:sldId id="762" r:id="rId6"/>
    <p:sldId id="769" r:id="rId7"/>
    <p:sldId id="770" r:id="rId8"/>
    <p:sldId id="771" r:id="rId9"/>
    <p:sldId id="772" r:id="rId10"/>
    <p:sldId id="773" r:id="rId11"/>
    <p:sldId id="694" r:id="rId12"/>
    <p:sldId id="757" r:id="rId13"/>
    <p:sldId id="758" r:id="rId14"/>
    <p:sldId id="759" r:id="rId15"/>
    <p:sldId id="760" r:id="rId16"/>
    <p:sldId id="695" r:id="rId17"/>
    <p:sldId id="696" r:id="rId18"/>
    <p:sldId id="697" r:id="rId19"/>
    <p:sldId id="698" r:id="rId20"/>
    <p:sldId id="699" r:id="rId21"/>
    <p:sldId id="705" r:id="rId22"/>
    <p:sldId id="775" r:id="rId23"/>
    <p:sldId id="777" r:id="rId24"/>
    <p:sldId id="803" r:id="rId25"/>
    <p:sldId id="704" r:id="rId26"/>
    <p:sldId id="801" r:id="rId27"/>
    <p:sldId id="831" r:id="rId28"/>
    <p:sldId id="833" r:id="rId29"/>
    <p:sldId id="834" r:id="rId30"/>
    <p:sldId id="835" r:id="rId31"/>
    <p:sldId id="836" r:id="rId32"/>
    <p:sldId id="837" r:id="rId33"/>
    <p:sldId id="838" r:id="rId34"/>
    <p:sldId id="839" r:id="rId35"/>
    <p:sldId id="730" r:id="rId36"/>
    <p:sldId id="808" r:id="rId37"/>
    <p:sldId id="809" r:id="rId38"/>
    <p:sldId id="810" r:id="rId39"/>
    <p:sldId id="811" r:id="rId40"/>
    <p:sldId id="812" r:id="rId41"/>
    <p:sldId id="813" r:id="rId42"/>
    <p:sldId id="814" r:id="rId43"/>
    <p:sldId id="815" r:id="rId44"/>
    <p:sldId id="816" r:id="rId45"/>
    <p:sldId id="817" r:id="rId46"/>
    <p:sldId id="818" r:id="rId47"/>
    <p:sldId id="819" r:id="rId48"/>
    <p:sldId id="820" r:id="rId49"/>
    <p:sldId id="821" r:id="rId50"/>
    <p:sldId id="822" r:id="rId51"/>
    <p:sldId id="734" r:id="rId52"/>
    <p:sldId id="736" r:id="rId53"/>
    <p:sldId id="805" r:id="rId54"/>
    <p:sldId id="842" r:id="rId55"/>
    <p:sldId id="840" r:id="rId56"/>
    <p:sldId id="707" r:id="rId57"/>
    <p:sldId id="729" r:id="rId58"/>
    <p:sldId id="789" r:id="rId59"/>
    <p:sldId id="791" r:id="rId60"/>
    <p:sldId id="792" r:id="rId61"/>
    <p:sldId id="788" r:id="rId62"/>
    <p:sldId id="797" r:id="rId63"/>
    <p:sldId id="798" r:id="rId64"/>
    <p:sldId id="794" r:id="rId65"/>
    <p:sldId id="725" r:id="rId66"/>
    <p:sldId id="843" r:id="rId67"/>
    <p:sldId id="823" r:id="rId68"/>
    <p:sldId id="824" r:id="rId69"/>
    <p:sldId id="825" r:id="rId70"/>
    <p:sldId id="826" r:id="rId71"/>
    <p:sldId id="828" r:id="rId72"/>
    <p:sldId id="829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69C"/>
    <a:srgbClr val="02788B"/>
    <a:srgbClr val="00FFFF"/>
    <a:srgbClr val="0EF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61" autoAdjust="0"/>
  </p:normalViewPr>
  <p:slideViewPr>
    <p:cSldViewPr snapToGrid="0" snapToObjects="1">
      <p:cViewPr>
        <p:scale>
          <a:sx n="100" d="100"/>
          <a:sy n="100" d="100"/>
        </p:scale>
        <p:origin x="-1360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275E6-BEC1-4647-A806-4681CB14E709}" type="datetimeFigureOut">
              <a:rPr lang="en-US" smtClean="0"/>
              <a:pPr/>
              <a:t>4/13/16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47422-E660-4442-8E76-83FD333EAF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2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 Left: Continuum flux map of the central region of IRAS ′′	−1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F17207-0014	at	high	spatial	sampling	(0. 035	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spaxel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)	in	the	H n4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band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(1.652–1.737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major axes of the two nuclear disks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Medling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(2014) are overlaid in black for context. Top Right: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H2/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Brγ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flux ratio calculated from two bottom panels, with continuum con-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tours overlaid; ratios indicate strong shocks (&gt; 4) to the south surrounded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a diffuse background of moderate shocks (&gt; 0.6). Bottom Left: H2 2.12 ′′	−1</a:t>
            </a: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flux map (spatial sampling 0. 1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spaxel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) with contours from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uum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overlaid. Bottom Left: Bottom Right: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Brγ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flux map (spatial sampling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′′	−1 0. 1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spaxel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) with continuum contours overlaid.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47422-E660-4442-8E76-83FD333EAF22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7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107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99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15E68-F97E-AA41-9FF7-971BD2BB3685}" type="datetimeFigureOut">
              <a:rPr lang="en-US" smtClean="0"/>
              <a:pPr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0104F-C93A-2E43-A623-8789B692D0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15E68-F97E-AA41-9FF7-971BD2BB3685}" type="datetimeFigureOut">
              <a:rPr lang="en-US" smtClean="0"/>
              <a:pPr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0104F-C93A-2E43-A623-8789B692D0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15E68-F97E-AA41-9FF7-971BD2BB3685}" type="datetimeFigureOut">
              <a:rPr lang="en-US" smtClean="0"/>
              <a:pPr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0104F-C93A-2E43-A623-8789B692D0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15E68-F97E-AA41-9FF7-971BD2BB3685}" type="datetimeFigureOut">
              <a:rPr lang="en-US" smtClean="0"/>
              <a:pPr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0104F-C93A-2E43-A623-8789B692D0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15E68-F97E-AA41-9FF7-971BD2BB3685}" type="datetimeFigureOut">
              <a:rPr lang="en-US" smtClean="0"/>
              <a:pPr/>
              <a:t>4/13/16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0104F-C93A-2E43-A623-8789B692D0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15E68-F97E-AA41-9FF7-971BD2BB3685}" type="datetimeFigureOut">
              <a:rPr lang="en-US" smtClean="0"/>
              <a:pPr/>
              <a:t>4/13/16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0104F-C93A-2E43-A623-8789B692D0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15E68-F97E-AA41-9FF7-971BD2BB3685}" type="datetimeFigureOut">
              <a:rPr lang="en-US" smtClean="0"/>
              <a:pPr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0104F-C93A-2E43-A623-8789B692D0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15E68-F97E-AA41-9FF7-971BD2BB3685}" type="datetimeFigureOut">
              <a:rPr lang="en-US" smtClean="0"/>
              <a:pPr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0104F-C93A-2E43-A623-8789B692D0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294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22" y="5715001"/>
            <a:ext cx="9088578" cy="1155018"/>
            <a:chOff x="55422" y="5715001"/>
            <a:chExt cx="9088578" cy="1155018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55422" y="5715002"/>
              <a:ext cx="9088578" cy="995587"/>
              <a:chOff x="777" y="1104"/>
              <a:chExt cx="4565" cy="1407"/>
            </a:xfrm>
          </p:grpSpPr>
          <p:pic>
            <p:nvPicPr>
              <p:cNvPr id="25" name="Picture 11" descr="NFGS_integrated spectrum.tiff                                  00042D47Macintosh HD                   B74677AA:"/>
              <p:cNvPicPr>
                <a:picLocks noChangeArrowheads="1"/>
              </p:cNvPicPr>
              <p:nvPr/>
            </p:nvPicPr>
            <p:blipFill>
              <a:blip r:embed="rId13">
                <a:lum bright="61000" contrast="93000"/>
              </a:blip>
              <a:srcRect l="11667" t="15526" r="4166" b="31678"/>
              <a:stretch>
                <a:fillRect/>
              </a:stretch>
            </p:blipFill>
            <p:spPr bwMode="auto">
              <a:xfrm>
                <a:off x="777" y="1127"/>
                <a:ext cx="4565" cy="1384"/>
              </a:xfrm>
              <a:prstGeom prst="rect">
                <a:avLst/>
              </a:prstGeom>
              <a:noFill/>
            </p:spPr>
          </p:pic>
          <p:sp>
            <p:nvSpPr>
              <p:cNvPr id="26" name="Text Box 12"/>
              <p:cNvSpPr txBox="1">
                <a:spLocks noChangeArrowheads="1"/>
              </p:cNvSpPr>
              <p:nvPr/>
            </p:nvSpPr>
            <p:spPr bwMode="auto">
              <a:xfrm>
                <a:off x="816" y="1104"/>
                <a:ext cx="370" cy="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[OII]</a:t>
                </a:r>
                <a:endParaRPr lang="en-US" sz="24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235004" y="5731347"/>
              <a:ext cx="526996" cy="385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44710" y="6123161"/>
              <a:ext cx="515540" cy="254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82460" y="5715001"/>
              <a:ext cx="642128" cy="179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34565" y="6287798"/>
              <a:ext cx="642128" cy="305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04264" y="6287798"/>
              <a:ext cx="684282" cy="325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128587" y="5715001"/>
              <a:ext cx="1224220" cy="257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49196" y="6249054"/>
              <a:ext cx="1015721" cy="257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3068" y="6612928"/>
              <a:ext cx="1015721" cy="257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28769" y="6582336"/>
              <a:ext cx="197042" cy="257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949196" y="6249054"/>
              <a:ext cx="197042" cy="257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54416" y="6645579"/>
              <a:ext cx="566843" cy="161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24588" y="6630283"/>
              <a:ext cx="566843" cy="161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2817" y="6287797"/>
              <a:ext cx="561265" cy="227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f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3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tiff"/><Relationship Id="rId3" Type="http://schemas.openxmlformats.org/officeDocument/2006/relationships/image" Target="../media/image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Relationship Id="rId3" Type="http://schemas.openxmlformats.org/officeDocument/2006/relationships/image" Target="../media/image5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Relationship Id="rId3" Type="http://schemas.openxmlformats.org/officeDocument/2006/relationships/image" Target="../media/image5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472" y="432241"/>
            <a:ext cx="4391528" cy="44584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0243"/>
            <a:ext cx="5080000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672" y="0"/>
            <a:ext cx="8125328" cy="1470025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4800" dirty="0" smtClean="0"/>
              <a:t>Physical Conditions in the ISM</a:t>
            </a:r>
            <a:endParaRPr lang="en-US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" y="2264739"/>
            <a:ext cx="9144000" cy="176116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3600" dirty="0" smtClean="0"/>
              <a:t>Lisa Kewley</a:t>
            </a:r>
          </a:p>
          <a:p>
            <a:r>
              <a:rPr lang="en-US" sz="3600" dirty="0" smtClean="0"/>
              <a:t>Australian National University</a:t>
            </a:r>
          </a:p>
          <a:p>
            <a:endParaRPr lang="en-US" dirty="0"/>
          </a:p>
          <a:p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 smtClean="0">
                <a:cs typeface="+mj-cs"/>
              </a:rPr>
              <a:t>ISM Spectral </a:t>
            </a:r>
            <a:r>
              <a:rPr lang="en-US" sz="4000" dirty="0" smtClean="0">
                <a:cs typeface="+mj-cs"/>
              </a:rPr>
              <a:t>Diagnostics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81000" y="914400"/>
            <a:ext cx="382905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Metallicity</a:t>
            </a:r>
          </a:p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Star Formation Rate </a:t>
            </a:r>
          </a:p>
          <a:p>
            <a:pPr>
              <a:lnSpc>
                <a:spcPct val="13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Electron Density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4800600" y="990600"/>
            <a:ext cx="3811588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Ionizing Source</a:t>
            </a:r>
          </a:p>
          <a:p>
            <a:pPr>
              <a:lnSpc>
                <a:spcPct val="13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Ionization Parameter</a:t>
            </a:r>
          </a:p>
          <a:p>
            <a:pPr>
              <a:lnSpc>
                <a:spcPct val="13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Shock properties</a:t>
            </a:r>
          </a:p>
        </p:txBody>
      </p:sp>
      <p:grpSp>
        <p:nvGrpSpPr>
          <p:cNvPr id="11268" name="Group 5"/>
          <p:cNvGrpSpPr>
            <a:grpSpLocks/>
          </p:cNvGrpSpPr>
          <p:nvPr/>
        </p:nvGrpSpPr>
        <p:grpSpPr bwMode="auto">
          <a:xfrm>
            <a:off x="0" y="2695575"/>
            <a:ext cx="9144000" cy="4162425"/>
            <a:chOff x="144" y="720"/>
            <a:chExt cx="5424" cy="2622"/>
          </a:xfrm>
        </p:grpSpPr>
        <p:pic>
          <p:nvPicPr>
            <p:cNvPr id="11280" name="Picture 6" descr="NFGS_integrated spectrum.tiff                                  00042D47Macintosh HD                   B74677A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20"/>
              <a:ext cx="5424" cy="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3" name="Text Box 7"/>
            <p:cNvSpPr txBox="1">
              <a:spLocks noChangeArrowheads="1"/>
            </p:cNvSpPr>
            <p:nvPr/>
          </p:nvSpPr>
          <p:spPr bwMode="auto">
            <a:xfrm>
              <a:off x="816" y="1104"/>
              <a:ext cx="3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[OII]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75784" name="Oval 8"/>
          <p:cNvSpPr>
            <a:spLocks noChangeArrowheads="1"/>
          </p:cNvSpPr>
          <p:nvPr/>
        </p:nvSpPr>
        <p:spPr bwMode="auto">
          <a:xfrm>
            <a:off x="914400" y="32766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785" name="Oval 9"/>
          <p:cNvSpPr>
            <a:spLocks noChangeArrowheads="1"/>
          </p:cNvSpPr>
          <p:nvPr/>
        </p:nvSpPr>
        <p:spPr bwMode="auto">
          <a:xfrm>
            <a:off x="3200400" y="41148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786" name="Oval 10"/>
          <p:cNvSpPr>
            <a:spLocks noChangeArrowheads="1"/>
          </p:cNvSpPr>
          <p:nvPr/>
        </p:nvSpPr>
        <p:spPr bwMode="auto">
          <a:xfrm>
            <a:off x="3581400" y="30480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787" name="Oval 11"/>
          <p:cNvSpPr>
            <a:spLocks noChangeArrowheads="1"/>
          </p:cNvSpPr>
          <p:nvPr/>
        </p:nvSpPr>
        <p:spPr bwMode="auto">
          <a:xfrm>
            <a:off x="6553200" y="46482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788" name="Oval 12"/>
          <p:cNvSpPr>
            <a:spLocks noChangeArrowheads="1"/>
          </p:cNvSpPr>
          <p:nvPr/>
        </p:nvSpPr>
        <p:spPr bwMode="auto">
          <a:xfrm>
            <a:off x="7467600" y="44958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7099300" y="32004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790" name="Line 14"/>
          <p:cNvSpPr>
            <a:spLocks noChangeShapeType="1"/>
          </p:cNvSpPr>
          <p:nvPr/>
        </p:nvSpPr>
        <p:spPr bwMode="auto">
          <a:xfrm flipH="1">
            <a:off x="1752600" y="2590800"/>
            <a:ext cx="3429000" cy="762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791" name="Line 15"/>
          <p:cNvSpPr>
            <a:spLocks noChangeShapeType="1"/>
          </p:cNvSpPr>
          <p:nvPr/>
        </p:nvSpPr>
        <p:spPr bwMode="auto">
          <a:xfrm flipH="1">
            <a:off x="4343400" y="2667000"/>
            <a:ext cx="1066800" cy="457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792" name="Line 16"/>
          <p:cNvSpPr>
            <a:spLocks noChangeShapeType="1"/>
          </p:cNvSpPr>
          <p:nvPr/>
        </p:nvSpPr>
        <p:spPr bwMode="auto">
          <a:xfrm flipH="1">
            <a:off x="4114800" y="2667000"/>
            <a:ext cx="1600200" cy="1600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793" name="Line 17"/>
          <p:cNvSpPr>
            <a:spLocks noChangeShapeType="1"/>
          </p:cNvSpPr>
          <p:nvPr/>
        </p:nvSpPr>
        <p:spPr bwMode="auto">
          <a:xfrm>
            <a:off x="6324600" y="2667000"/>
            <a:ext cx="533400" cy="1981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794" name="Line 18"/>
          <p:cNvSpPr>
            <a:spLocks noChangeShapeType="1"/>
          </p:cNvSpPr>
          <p:nvPr/>
        </p:nvSpPr>
        <p:spPr bwMode="auto">
          <a:xfrm>
            <a:off x="7010400" y="2667000"/>
            <a:ext cx="330200" cy="5715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3350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181358" y="226135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What can we learn from the ISM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5103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181358" y="226135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can we learn from the ISM?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1661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181358" y="226135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can we learn from the ISM?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17429" y="4483769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9484" y="3402775"/>
            <a:ext cx="1357945" cy="1241704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7614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181358" y="226135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sz="4000" dirty="0">
                <a:solidFill>
                  <a:prstClr val="white"/>
                </a:solidFill>
                <a:ea typeface="+mn-ea"/>
                <a:cs typeface="+mn-cs"/>
              </a:rPr>
              <a:t>What can we learn from the </a:t>
            </a:r>
            <a:r>
              <a:rPr lang="en-US" sz="4000" dirty="0" smtClean="0">
                <a:solidFill>
                  <a:prstClr val="white"/>
                </a:solidFill>
                <a:ea typeface="+mn-ea"/>
                <a:cs typeface="+mn-cs"/>
              </a:rPr>
              <a:t>ISM?</a:t>
            </a:r>
            <a:endParaRPr lang="en-US" sz="4000" dirty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17429" y="4483769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9484" y="3402775"/>
            <a:ext cx="1357945" cy="1241704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45838" y="4796879"/>
            <a:ext cx="371758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>
            <a:off x="6856626" y="3402775"/>
            <a:ext cx="1374" cy="139782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0485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181358" y="226135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can we learn from the ISM?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17429" y="4483769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9484" y="3402775"/>
            <a:ext cx="1357945" cy="1241704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45838" y="4796879"/>
            <a:ext cx="371758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>
            <a:off x="6856626" y="3402775"/>
            <a:ext cx="1374" cy="139782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65316" y="1600200"/>
            <a:ext cx="7011784" cy="4547393"/>
            <a:chOff x="265316" y="1600200"/>
            <a:chExt cx="7011784" cy="4547393"/>
          </a:xfrm>
        </p:grpSpPr>
        <p:sp>
          <p:nvSpPr>
            <p:cNvPr id="8" name="Freeform 7"/>
            <p:cNvSpPr/>
            <p:nvPr/>
          </p:nvSpPr>
          <p:spPr>
            <a:xfrm>
              <a:off x="265316" y="1739900"/>
              <a:ext cx="7011784" cy="4407693"/>
            </a:xfrm>
            <a:custGeom>
              <a:avLst/>
              <a:gdLst>
                <a:gd name="connsiteX0" fmla="*/ 7011784 w 7011784"/>
                <a:gd name="connsiteY0" fmla="*/ 3048000 h 4407693"/>
                <a:gd name="connsiteX1" fmla="*/ 2566784 w 7011784"/>
                <a:gd name="connsiteY1" fmla="*/ 4406900 h 4407693"/>
                <a:gd name="connsiteX2" fmla="*/ 115684 w 7011784"/>
                <a:gd name="connsiteY2" fmla="*/ 2882900 h 4407693"/>
                <a:gd name="connsiteX3" fmla="*/ 369684 w 7011784"/>
                <a:gd name="connsiteY3" fmla="*/ 0 h 4407693"/>
                <a:gd name="connsiteX4" fmla="*/ 369684 w 7011784"/>
                <a:gd name="connsiteY4" fmla="*/ 0 h 44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784" h="4407693">
                  <a:moveTo>
                    <a:pt x="7011784" y="3048000"/>
                  </a:moveTo>
                  <a:cubicBezTo>
                    <a:pt x="5363959" y="3741208"/>
                    <a:pt x="3716134" y="4434417"/>
                    <a:pt x="2566784" y="4406900"/>
                  </a:cubicBezTo>
                  <a:cubicBezTo>
                    <a:pt x="1417434" y="4379383"/>
                    <a:pt x="481867" y="3617383"/>
                    <a:pt x="115684" y="2882900"/>
                  </a:cubicBezTo>
                  <a:cubicBezTo>
                    <a:pt x="-250499" y="2148417"/>
                    <a:pt x="369684" y="0"/>
                    <a:pt x="369684" y="0"/>
                  </a:cubicBezTo>
                  <a:lnTo>
                    <a:pt x="369684" y="0"/>
                  </a:lnTo>
                </a:path>
              </a:pathLst>
            </a:cu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533400" y="1600200"/>
              <a:ext cx="124418" cy="522679"/>
            </a:xfrm>
            <a:prstGeom prst="straightConnector1">
              <a:avLst/>
            </a:prstGeom>
            <a:ln w="57150" cmpd="sng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20204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181358" y="226135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can we learn from the ISM?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17429" y="4483769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9484" y="3402775"/>
            <a:ext cx="1357945" cy="1241704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45838" y="4796879"/>
            <a:ext cx="371758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>
            <a:off x="6856626" y="3402775"/>
            <a:ext cx="1374" cy="139782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7180" y="94458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2647" y="1891905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0760" y="1701943"/>
            <a:ext cx="2702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When?  How much?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Mechanism?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65316" y="1600200"/>
            <a:ext cx="7011784" cy="4547393"/>
            <a:chOff x="265316" y="1600200"/>
            <a:chExt cx="7011784" cy="4547393"/>
          </a:xfrm>
        </p:grpSpPr>
        <p:sp>
          <p:nvSpPr>
            <p:cNvPr id="25" name="Freeform 24"/>
            <p:cNvSpPr/>
            <p:nvPr/>
          </p:nvSpPr>
          <p:spPr>
            <a:xfrm>
              <a:off x="265316" y="1739900"/>
              <a:ext cx="7011784" cy="4407693"/>
            </a:xfrm>
            <a:custGeom>
              <a:avLst/>
              <a:gdLst>
                <a:gd name="connsiteX0" fmla="*/ 7011784 w 7011784"/>
                <a:gd name="connsiteY0" fmla="*/ 3048000 h 4407693"/>
                <a:gd name="connsiteX1" fmla="*/ 2566784 w 7011784"/>
                <a:gd name="connsiteY1" fmla="*/ 4406900 h 4407693"/>
                <a:gd name="connsiteX2" fmla="*/ 115684 w 7011784"/>
                <a:gd name="connsiteY2" fmla="*/ 2882900 h 4407693"/>
                <a:gd name="connsiteX3" fmla="*/ 369684 w 7011784"/>
                <a:gd name="connsiteY3" fmla="*/ 0 h 4407693"/>
                <a:gd name="connsiteX4" fmla="*/ 369684 w 7011784"/>
                <a:gd name="connsiteY4" fmla="*/ 0 h 44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784" h="4407693">
                  <a:moveTo>
                    <a:pt x="7011784" y="3048000"/>
                  </a:moveTo>
                  <a:cubicBezTo>
                    <a:pt x="5363959" y="3741208"/>
                    <a:pt x="3716134" y="4434417"/>
                    <a:pt x="2566784" y="4406900"/>
                  </a:cubicBezTo>
                  <a:cubicBezTo>
                    <a:pt x="1417434" y="4379383"/>
                    <a:pt x="481867" y="3617383"/>
                    <a:pt x="115684" y="2882900"/>
                  </a:cubicBezTo>
                  <a:cubicBezTo>
                    <a:pt x="-250499" y="2148417"/>
                    <a:pt x="369684" y="0"/>
                    <a:pt x="369684" y="0"/>
                  </a:cubicBezTo>
                  <a:lnTo>
                    <a:pt x="369684" y="0"/>
                  </a:lnTo>
                </a:path>
              </a:pathLst>
            </a:cu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533400" y="1600200"/>
              <a:ext cx="124418" cy="522679"/>
            </a:xfrm>
            <a:prstGeom prst="straightConnector1">
              <a:avLst/>
            </a:prstGeom>
            <a:ln w="57150" cmpd="sng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66597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181358" y="226135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can we learn from the ISM</a:t>
            </a:r>
            <a:r>
              <a:rPr lang="en-US" dirty="0"/>
              <a:t>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17429" y="4483769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9484" y="3402775"/>
            <a:ext cx="1357945" cy="1241704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45838" y="4796879"/>
            <a:ext cx="371758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>
            <a:off x="6856626" y="3402775"/>
            <a:ext cx="1374" cy="139782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7180" y="94458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2647" y="1891905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0760" y="1701943"/>
            <a:ext cx="2702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When?  How much?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Mechanism?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10409" y="1681764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85231" y="1645684"/>
            <a:ext cx="2917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common?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How much mass loss?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78713" y="3168328"/>
            <a:ext cx="2917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common?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How much mass loss?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12455" y="2532940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65316" y="1600200"/>
            <a:ext cx="7011784" cy="4547393"/>
            <a:chOff x="265316" y="1600200"/>
            <a:chExt cx="7011784" cy="4547393"/>
          </a:xfrm>
        </p:grpSpPr>
        <p:sp>
          <p:nvSpPr>
            <p:cNvPr id="29" name="Freeform 28"/>
            <p:cNvSpPr/>
            <p:nvPr/>
          </p:nvSpPr>
          <p:spPr>
            <a:xfrm>
              <a:off x="265316" y="1739900"/>
              <a:ext cx="7011784" cy="4407693"/>
            </a:xfrm>
            <a:custGeom>
              <a:avLst/>
              <a:gdLst>
                <a:gd name="connsiteX0" fmla="*/ 7011784 w 7011784"/>
                <a:gd name="connsiteY0" fmla="*/ 3048000 h 4407693"/>
                <a:gd name="connsiteX1" fmla="*/ 2566784 w 7011784"/>
                <a:gd name="connsiteY1" fmla="*/ 4406900 h 4407693"/>
                <a:gd name="connsiteX2" fmla="*/ 115684 w 7011784"/>
                <a:gd name="connsiteY2" fmla="*/ 2882900 h 4407693"/>
                <a:gd name="connsiteX3" fmla="*/ 369684 w 7011784"/>
                <a:gd name="connsiteY3" fmla="*/ 0 h 4407693"/>
                <a:gd name="connsiteX4" fmla="*/ 369684 w 7011784"/>
                <a:gd name="connsiteY4" fmla="*/ 0 h 44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784" h="4407693">
                  <a:moveTo>
                    <a:pt x="7011784" y="3048000"/>
                  </a:moveTo>
                  <a:cubicBezTo>
                    <a:pt x="5363959" y="3741208"/>
                    <a:pt x="3716134" y="4434417"/>
                    <a:pt x="2566784" y="4406900"/>
                  </a:cubicBezTo>
                  <a:cubicBezTo>
                    <a:pt x="1417434" y="4379383"/>
                    <a:pt x="481867" y="3617383"/>
                    <a:pt x="115684" y="2882900"/>
                  </a:cubicBezTo>
                  <a:cubicBezTo>
                    <a:pt x="-250499" y="2148417"/>
                    <a:pt x="369684" y="0"/>
                    <a:pt x="369684" y="0"/>
                  </a:cubicBezTo>
                  <a:lnTo>
                    <a:pt x="369684" y="0"/>
                  </a:lnTo>
                </a:path>
              </a:pathLst>
            </a:cu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533400" y="1600200"/>
              <a:ext cx="124418" cy="522679"/>
            </a:xfrm>
            <a:prstGeom prst="straightConnector1">
              <a:avLst/>
            </a:prstGeom>
            <a:ln w="57150" cmpd="sng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0411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181358" y="226135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can we learn from the ISM?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17429" y="4483769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9484" y="3402775"/>
            <a:ext cx="1357945" cy="1241704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45838" y="4796879"/>
            <a:ext cx="371758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>
            <a:off x="6856626" y="3402775"/>
            <a:ext cx="1374" cy="139782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7180" y="94458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2647" y="1891905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0760" y="1701943"/>
            <a:ext cx="2702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When?  How much?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What mechanism?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10409" y="1681764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85231" y="1645684"/>
            <a:ext cx="2899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common?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How much mass loss?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78713" y="3168328"/>
            <a:ext cx="2917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common?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How much mass loss?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99946" y="260273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5154" y="4002220"/>
            <a:ext cx="2336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do metals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Build up in disks?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92925" y="3542399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65316" y="1600200"/>
            <a:ext cx="7011784" cy="4547393"/>
            <a:chOff x="265316" y="1600200"/>
            <a:chExt cx="7011784" cy="4547393"/>
          </a:xfrm>
        </p:grpSpPr>
        <p:sp>
          <p:nvSpPr>
            <p:cNvPr id="31" name="Freeform 30"/>
            <p:cNvSpPr/>
            <p:nvPr/>
          </p:nvSpPr>
          <p:spPr>
            <a:xfrm>
              <a:off x="265316" y="1739900"/>
              <a:ext cx="7011784" cy="4407693"/>
            </a:xfrm>
            <a:custGeom>
              <a:avLst/>
              <a:gdLst>
                <a:gd name="connsiteX0" fmla="*/ 7011784 w 7011784"/>
                <a:gd name="connsiteY0" fmla="*/ 3048000 h 4407693"/>
                <a:gd name="connsiteX1" fmla="*/ 2566784 w 7011784"/>
                <a:gd name="connsiteY1" fmla="*/ 4406900 h 4407693"/>
                <a:gd name="connsiteX2" fmla="*/ 115684 w 7011784"/>
                <a:gd name="connsiteY2" fmla="*/ 2882900 h 4407693"/>
                <a:gd name="connsiteX3" fmla="*/ 369684 w 7011784"/>
                <a:gd name="connsiteY3" fmla="*/ 0 h 4407693"/>
                <a:gd name="connsiteX4" fmla="*/ 369684 w 7011784"/>
                <a:gd name="connsiteY4" fmla="*/ 0 h 44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784" h="4407693">
                  <a:moveTo>
                    <a:pt x="7011784" y="3048000"/>
                  </a:moveTo>
                  <a:cubicBezTo>
                    <a:pt x="5363959" y="3741208"/>
                    <a:pt x="3716134" y="4434417"/>
                    <a:pt x="2566784" y="4406900"/>
                  </a:cubicBezTo>
                  <a:cubicBezTo>
                    <a:pt x="1417434" y="4379383"/>
                    <a:pt x="481867" y="3617383"/>
                    <a:pt x="115684" y="2882900"/>
                  </a:cubicBezTo>
                  <a:cubicBezTo>
                    <a:pt x="-250499" y="2148417"/>
                    <a:pt x="369684" y="0"/>
                    <a:pt x="369684" y="0"/>
                  </a:cubicBezTo>
                  <a:lnTo>
                    <a:pt x="369684" y="0"/>
                  </a:lnTo>
                </a:path>
              </a:pathLst>
            </a:cu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533400" y="1600200"/>
              <a:ext cx="124418" cy="522679"/>
            </a:xfrm>
            <a:prstGeom prst="straightConnector1">
              <a:avLst/>
            </a:prstGeom>
            <a:ln w="57150" cmpd="sng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26460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8" descr="galacticwinds_M82.jpg                                          00034DCAMacintosh HD                   BC93A1C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131" y="3351932"/>
            <a:ext cx="2559604" cy="1716613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181358" y="226135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can we learn from the ISM?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17429" y="4483769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9484" y="3402775"/>
            <a:ext cx="1357945" cy="1241704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45838" y="4796879"/>
            <a:ext cx="371758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>
            <a:off x="6856626" y="3402775"/>
            <a:ext cx="1374" cy="139782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7180" y="94458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2647" y="1891905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0760" y="1701943"/>
            <a:ext cx="2702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When?  How much?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What mechanism?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10409" y="1681764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85231" y="1645684"/>
            <a:ext cx="2899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common?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How much mass loss?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78713" y="3168328"/>
            <a:ext cx="2917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common?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How much mass loss?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99946" y="260273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5154" y="4002220"/>
            <a:ext cx="2336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do metals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Build up in disks?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92925" y="3542399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9752" y="4248441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8000" y="4824128"/>
            <a:ext cx="2977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much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Metals/mass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lost?  Effect on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Host?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65316" y="1600200"/>
            <a:ext cx="7011784" cy="4547393"/>
            <a:chOff x="265316" y="1600200"/>
            <a:chExt cx="7011784" cy="4547393"/>
          </a:xfrm>
        </p:grpSpPr>
        <p:sp>
          <p:nvSpPr>
            <p:cNvPr id="34" name="Freeform 33"/>
            <p:cNvSpPr/>
            <p:nvPr/>
          </p:nvSpPr>
          <p:spPr>
            <a:xfrm>
              <a:off x="265316" y="1739900"/>
              <a:ext cx="7011784" cy="4407693"/>
            </a:xfrm>
            <a:custGeom>
              <a:avLst/>
              <a:gdLst>
                <a:gd name="connsiteX0" fmla="*/ 7011784 w 7011784"/>
                <a:gd name="connsiteY0" fmla="*/ 3048000 h 4407693"/>
                <a:gd name="connsiteX1" fmla="*/ 2566784 w 7011784"/>
                <a:gd name="connsiteY1" fmla="*/ 4406900 h 4407693"/>
                <a:gd name="connsiteX2" fmla="*/ 115684 w 7011784"/>
                <a:gd name="connsiteY2" fmla="*/ 2882900 h 4407693"/>
                <a:gd name="connsiteX3" fmla="*/ 369684 w 7011784"/>
                <a:gd name="connsiteY3" fmla="*/ 0 h 4407693"/>
                <a:gd name="connsiteX4" fmla="*/ 369684 w 7011784"/>
                <a:gd name="connsiteY4" fmla="*/ 0 h 44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784" h="4407693">
                  <a:moveTo>
                    <a:pt x="7011784" y="3048000"/>
                  </a:moveTo>
                  <a:cubicBezTo>
                    <a:pt x="5363959" y="3741208"/>
                    <a:pt x="3716134" y="4434417"/>
                    <a:pt x="2566784" y="4406900"/>
                  </a:cubicBezTo>
                  <a:cubicBezTo>
                    <a:pt x="1417434" y="4379383"/>
                    <a:pt x="481867" y="3617383"/>
                    <a:pt x="115684" y="2882900"/>
                  </a:cubicBezTo>
                  <a:cubicBezTo>
                    <a:pt x="-250499" y="2148417"/>
                    <a:pt x="369684" y="0"/>
                    <a:pt x="369684" y="0"/>
                  </a:cubicBezTo>
                  <a:lnTo>
                    <a:pt x="369684" y="0"/>
                  </a:lnTo>
                </a:path>
              </a:pathLst>
            </a:cu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533400" y="1600200"/>
              <a:ext cx="124418" cy="522679"/>
            </a:xfrm>
            <a:prstGeom prst="straightConnector1">
              <a:avLst/>
            </a:prstGeom>
            <a:ln w="57150" cmpd="sng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98919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Thank you to the LOC and SOC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1699" r="10459" b="27038"/>
          <a:stretch>
            <a:fillRect/>
          </a:stretch>
        </p:blipFill>
        <p:spPr>
          <a:xfrm>
            <a:off x="2185511" y="1476082"/>
            <a:ext cx="950044" cy="1335738"/>
          </a:xfrm>
          <a:prstGeom prst="rect">
            <a:avLst/>
          </a:prstGeom>
        </p:spPr>
      </p:pic>
      <p:pic>
        <p:nvPicPr>
          <p:cNvPr id="9" name="Picture 8" descr="I-Ting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34" y="1476082"/>
            <a:ext cx="1174750" cy="13873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92531" y="2913660"/>
            <a:ext cx="10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Jeff Rich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299116" y="2913660"/>
            <a:ext cx="1120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I-Ting Ho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237155" y="2920693"/>
            <a:ext cx="1794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Rebecca Davies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9129"/>
          <a:stretch/>
        </p:blipFill>
        <p:spPr>
          <a:xfrm>
            <a:off x="6781211" y="1527669"/>
            <a:ext cx="1213802" cy="13357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71488" y="2914787"/>
            <a:ext cx="1643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Anne </a:t>
            </a:r>
            <a:r>
              <a:rPr lang="en-US" sz="2000" dirty="0" err="1" smtClean="0"/>
              <a:t>Medling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98078" y="1505593"/>
            <a:ext cx="14055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Credit </a:t>
            </a:r>
          </a:p>
          <a:p>
            <a:r>
              <a:rPr lang="en-US" sz="3200" dirty="0" smtClean="0"/>
              <a:t>goes to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57200" y="1346200"/>
            <a:ext cx="8064500" cy="44196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33007" t="62500" r="47852" b="19727"/>
          <a:stretch/>
        </p:blipFill>
        <p:spPr>
          <a:xfrm>
            <a:off x="3402940" y="1505593"/>
            <a:ext cx="1537360" cy="1427549"/>
          </a:xfrm>
          <a:prstGeom prst="rect">
            <a:avLst/>
          </a:prstGeom>
        </p:spPr>
      </p:pic>
      <p:pic>
        <p:nvPicPr>
          <p:cNvPr id="6" name="Picture 5" descr="c30c33_e81438d1651a48b4aef5c2af43b856df.jpg_srz_385_380_85_22_0.50_1.20_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11" y="3632200"/>
            <a:ext cx="1402514" cy="1384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92531" y="5166920"/>
            <a:ext cx="1691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Elise Hampton</a:t>
            </a:r>
            <a:endParaRPr lang="en-US" sz="2000" dirty="0"/>
          </a:p>
        </p:txBody>
      </p:sp>
      <p:pic>
        <p:nvPicPr>
          <p:cNvPr id="17" name="Picture 16" descr="538175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42" y="3632200"/>
            <a:ext cx="1534720" cy="15347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98342" y="5215740"/>
            <a:ext cx="1653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David Nicholls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28084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8" descr="galacticwinds_M82.jpg                                          00034DCAMacintosh HD                   BC93A1C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131" y="3351932"/>
            <a:ext cx="2559604" cy="1716613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181358" y="226135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can we learn from the ISM?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17429" y="4483769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9484" y="3402775"/>
            <a:ext cx="1357945" cy="1241704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45838" y="4796879"/>
            <a:ext cx="371758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>
            <a:off x="6856626" y="3402775"/>
            <a:ext cx="1374" cy="139782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7180" y="94458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2647" y="1891905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10409" y="1681764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85231" y="1645684"/>
            <a:ext cx="2899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common?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How much mass loss?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78713" y="3168328"/>
            <a:ext cx="2917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common?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How much mass loss?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99946" y="260273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5154" y="4002220"/>
            <a:ext cx="2336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do metals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Build up in disks?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92925" y="3542399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9752" y="4248441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52897" y="1839720"/>
            <a:ext cx="1547049" cy="9782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52897" y="2015016"/>
            <a:ext cx="1755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Connection?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65316" y="1600200"/>
            <a:ext cx="7011784" cy="4547393"/>
            <a:chOff x="265316" y="1600200"/>
            <a:chExt cx="7011784" cy="4547393"/>
          </a:xfrm>
        </p:grpSpPr>
        <p:sp>
          <p:nvSpPr>
            <p:cNvPr id="35" name="Freeform 34"/>
            <p:cNvSpPr/>
            <p:nvPr/>
          </p:nvSpPr>
          <p:spPr>
            <a:xfrm>
              <a:off x="265316" y="1739900"/>
              <a:ext cx="7011784" cy="4407693"/>
            </a:xfrm>
            <a:custGeom>
              <a:avLst/>
              <a:gdLst>
                <a:gd name="connsiteX0" fmla="*/ 7011784 w 7011784"/>
                <a:gd name="connsiteY0" fmla="*/ 3048000 h 4407693"/>
                <a:gd name="connsiteX1" fmla="*/ 2566784 w 7011784"/>
                <a:gd name="connsiteY1" fmla="*/ 4406900 h 4407693"/>
                <a:gd name="connsiteX2" fmla="*/ 115684 w 7011784"/>
                <a:gd name="connsiteY2" fmla="*/ 2882900 h 4407693"/>
                <a:gd name="connsiteX3" fmla="*/ 369684 w 7011784"/>
                <a:gd name="connsiteY3" fmla="*/ 0 h 4407693"/>
                <a:gd name="connsiteX4" fmla="*/ 369684 w 7011784"/>
                <a:gd name="connsiteY4" fmla="*/ 0 h 44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784" h="4407693">
                  <a:moveTo>
                    <a:pt x="7011784" y="3048000"/>
                  </a:moveTo>
                  <a:cubicBezTo>
                    <a:pt x="5363959" y="3741208"/>
                    <a:pt x="3716134" y="4434417"/>
                    <a:pt x="2566784" y="4406900"/>
                  </a:cubicBezTo>
                  <a:cubicBezTo>
                    <a:pt x="1417434" y="4379383"/>
                    <a:pt x="481867" y="3617383"/>
                    <a:pt x="115684" y="2882900"/>
                  </a:cubicBezTo>
                  <a:cubicBezTo>
                    <a:pt x="-250499" y="2148417"/>
                    <a:pt x="369684" y="0"/>
                    <a:pt x="369684" y="0"/>
                  </a:cubicBezTo>
                  <a:lnTo>
                    <a:pt x="369684" y="0"/>
                  </a:lnTo>
                </a:path>
              </a:pathLst>
            </a:cu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33400" y="1600200"/>
              <a:ext cx="124418" cy="522679"/>
            </a:xfrm>
            <a:prstGeom prst="straightConnector1">
              <a:avLst/>
            </a:prstGeom>
            <a:ln w="57150" cmpd="sng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6858000" y="4824128"/>
            <a:ext cx="2977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much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Metals/mass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lost?  Effect on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Host?</a:t>
            </a:r>
          </a:p>
        </p:txBody>
      </p:sp>
    </p:spTree>
    <p:extLst>
      <p:ext uri="{BB962C8B-B14F-4D97-AF65-F5344CB8AC3E}">
        <p14:creationId xmlns:p14="http://schemas.microsoft.com/office/powerpoint/2010/main" val="3686369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8" descr="galacticwinds_M82.jpg                                          00034DCAMacintosh HD                   BC93A1C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131" y="3351932"/>
            <a:ext cx="2559604" cy="1716613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289676" y="158351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Gas Inflows through IFU data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17429" y="4483769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9484" y="3402775"/>
            <a:ext cx="1357945" cy="1241704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45838" y="4796879"/>
            <a:ext cx="371758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>
            <a:off x="6856626" y="3402775"/>
            <a:ext cx="1374" cy="139782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7180" y="94458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2647" y="1891905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10409" y="1681764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99946" y="260273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92925" y="3542399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9752" y="4248441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52897" y="1839720"/>
            <a:ext cx="1547049" cy="9782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52897" y="2015016"/>
            <a:ext cx="1755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Connection?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2371713" y="737590"/>
            <a:ext cx="1245716" cy="1154315"/>
          </a:xfrm>
          <a:prstGeom prst="donut">
            <a:avLst>
              <a:gd name="adj" fmla="val 49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65316" y="1600200"/>
            <a:ext cx="7011784" cy="4547393"/>
            <a:chOff x="265316" y="1600200"/>
            <a:chExt cx="7011784" cy="4547393"/>
          </a:xfrm>
        </p:grpSpPr>
        <p:sp>
          <p:nvSpPr>
            <p:cNvPr id="31" name="Freeform 30"/>
            <p:cNvSpPr/>
            <p:nvPr/>
          </p:nvSpPr>
          <p:spPr>
            <a:xfrm>
              <a:off x="265316" y="1739900"/>
              <a:ext cx="7011784" cy="4407693"/>
            </a:xfrm>
            <a:custGeom>
              <a:avLst/>
              <a:gdLst>
                <a:gd name="connsiteX0" fmla="*/ 7011784 w 7011784"/>
                <a:gd name="connsiteY0" fmla="*/ 3048000 h 4407693"/>
                <a:gd name="connsiteX1" fmla="*/ 2566784 w 7011784"/>
                <a:gd name="connsiteY1" fmla="*/ 4406900 h 4407693"/>
                <a:gd name="connsiteX2" fmla="*/ 115684 w 7011784"/>
                <a:gd name="connsiteY2" fmla="*/ 2882900 h 4407693"/>
                <a:gd name="connsiteX3" fmla="*/ 369684 w 7011784"/>
                <a:gd name="connsiteY3" fmla="*/ 0 h 4407693"/>
                <a:gd name="connsiteX4" fmla="*/ 369684 w 7011784"/>
                <a:gd name="connsiteY4" fmla="*/ 0 h 44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784" h="4407693">
                  <a:moveTo>
                    <a:pt x="7011784" y="3048000"/>
                  </a:moveTo>
                  <a:cubicBezTo>
                    <a:pt x="5363959" y="3741208"/>
                    <a:pt x="3716134" y="4434417"/>
                    <a:pt x="2566784" y="4406900"/>
                  </a:cubicBezTo>
                  <a:cubicBezTo>
                    <a:pt x="1417434" y="4379383"/>
                    <a:pt x="481867" y="3617383"/>
                    <a:pt x="115684" y="2882900"/>
                  </a:cubicBezTo>
                  <a:cubicBezTo>
                    <a:pt x="-250499" y="2148417"/>
                    <a:pt x="369684" y="0"/>
                    <a:pt x="369684" y="0"/>
                  </a:cubicBezTo>
                  <a:lnTo>
                    <a:pt x="369684" y="0"/>
                  </a:lnTo>
                </a:path>
              </a:pathLst>
            </a:cu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33400" y="1600200"/>
              <a:ext cx="124418" cy="522679"/>
            </a:xfrm>
            <a:prstGeom prst="straightConnector1">
              <a:avLst/>
            </a:prstGeom>
            <a:ln w="57150" cmpd="sng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Donut 36"/>
          <p:cNvSpPr/>
          <p:nvPr/>
        </p:nvSpPr>
        <p:spPr>
          <a:xfrm>
            <a:off x="1047200" y="1621227"/>
            <a:ext cx="1245716" cy="1154315"/>
          </a:xfrm>
          <a:prstGeom prst="donut">
            <a:avLst>
              <a:gd name="adj" fmla="val 49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377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65222" cy="396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089" y="211666"/>
            <a:ext cx="3635022" cy="1975556"/>
          </a:xfrm>
        </p:spPr>
        <p:txBody>
          <a:bodyPr>
            <a:normAutofit/>
          </a:bodyPr>
          <a:lstStyle/>
          <a:p>
            <a:r>
              <a:rPr lang="en-US" dirty="0" smtClean="0"/>
              <a:t>Spiral Galaxy </a:t>
            </a:r>
            <a:r>
              <a:rPr lang="en-US" dirty="0" err="1" smtClean="0"/>
              <a:t>Metallicities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44" y="3471334"/>
            <a:ext cx="5222856" cy="338666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90889" y="2088444"/>
            <a:ext cx="2808111" cy="138289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12444" y="2088444"/>
            <a:ext cx="5531556" cy="138289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0915" y="3965222"/>
            <a:ext cx="2964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HST view of M101</a:t>
            </a:r>
          </a:p>
          <a:p>
            <a:r>
              <a:rPr lang="en-US" dirty="0" smtClean="0"/>
              <a:t>Image credit: Kunz et al. 2009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39061" y="6488668"/>
            <a:ext cx="160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Bresolin</a:t>
            </a:r>
            <a:r>
              <a:rPr lang="en-US" dirty="0" smtClean="0">
                <a:solidFill>
                  <a:srgbClr val="FF0000"/>
                </a:solidFill>
              </a:rPr>
              <a:t> (2007)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701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65222" cy="396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089" y="211666"/>
            <a:ext cx="3635022" cy="19755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Inflows flatten</a:t>
            </a:r>
            <a:br>
              <a:rPr lang="en-US" dirty="0" smtClean="0"/>
            </a:br>
            <a:r>
              <a:rPr lang="en-US" dirty="0" smtClean="0"/>
              <a:t>gas-phase gradients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44" y="3471334"/>
            <a:ext cx="5222856" cy="338666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90889" y="2088444"/>
            <a:ext cx="2808111" cy="138289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12444" y="2088444"/>
            <a:ext cx="5531556" cy="138289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0915" y="3965222"/>
            <a:ext cx="2964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HST view of M101</a:t>
            </a:r>
          </a:p>
          <a:p>
            <a:r>
              <a:rPr lang="en-US" dirty="0" smtClean="0"/>
              <a:t>Image credit: Kunz et al. 2009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39061" y="6488668"/>
            <a:ext cx="160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Bresolin</a:t>
            </a:r>
            <a:r>
              <a:rPr lang="en-US" dirty="0" smtClean="0">
                <a:solidFill>
                  <a:srgbClr val="FF0000"/>
                </a:solidFill>
              </a:rPr>
              <a:t> (2007)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699000" y="5156200"/>
            <a:ext cx="4165600" cy="69850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346700" y="4483100"/>
            <a:ext cx="254000" cy="673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88089" y="5453944"/>
            <a:ext cx="3469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Nuclear 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metallicity</a:t>
            </a:r>
            <a:r>
              <a:rPr lang="en-US" dirty="0" smtClean="0">
                <a:solidFill>
                  <a:srgbClr val="000000"/>
                </a:solidFill>
              </a:rPr>
              <a:t> diluted with pristine gas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199583" y="431800"/>
            <a:ext cx="1708717" cy="2045346"/>
          </a:xfrm>
          <a:custGeom>
            <a:avLst/>
            <a:gdLst>
              <a:gd name="connsiteX0" fmla="*/ 1708717 w 1708717"/>
              <a:gd name="connsiteY0" fmla="*/ 0 h 2045346"/>
              <a:gd name="connsiteX1" fmla="*/ 222817 w 1708717"/>
              <a:gd name="connsiteY1" fmla="*/ 508000 h 2045346"/>
              <a:gd name="connsiteX2" fmla="*/ 57717 w 1708717"/>
              <a:gd name="connsiteY2" fmla="*/ 1625600 h 2045346"/>
              <a:gd name="connsiteX3" fmla="*/ 730817 w 1708717"/>
              <a:gd name="connsiteY3" fmla="*/ 2044700 h 2045346"/>
              <a:gd name="connsiteX4" fmla="*/ 1010217 w 1708717"/>
              <a:gd name="connsiteY4" fmla="*/ 1549400 h 2045346"/>
              <a:gd name="connsiteX5" fmla="*/ 680017 w 1708717"/>
              <a:gd name="connsiteY5" fmla="*/ 1231900 h 2045346"/>
              <a:gd name="connsiteX6" fmla="*/ 413317 w 1708717"/>
              <a:gd name="connsiteY6" fmla="*/ 1397000 h 2045346"/>
              <a:gd name="connsiteX7" fmla="*/ 502217 w 1708717"/>
              <a:gd name="connsiteY7" fmla="*/ 1663700 h 2045346"/>
              <a:gd name="connsiteX8" fmla="*/ 667317 w 1708717"/>
              <a:gd name="connsiteY8" fmla="*/ 1612900 h 2045346"/>
              <a:gd name="connsiteX9" fmla="*/ 667317 w 1708717"/>
              <a:gd name="connsiteY9" fmla="*/ 1612900 h 2045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8717" h="2045346">
                <a:moveTo>
                  <a:pt x="1708717" y="0"/>
                </a:moveTo>
                <a:cubicBezTo>
                  <a:pt x="1103350" y="118533"/>
                  <a:pt x="497984" y="237067"/>
                  <a:pt x="222817" y="508000"/>
                </a:cubicBezTo>
                <a:cubicBezTo>
                  <a:pt x="-52350" y="778933"/>
                  <a:pt x="-26950" y="1369484"/>
                  <a:pt x="57717" y="1625600"/>
                </a:cubicBezTo>
                <a:cubicBezTo>
                  <a:pt x="142384" y="1881716"/>
                  <a:pt x="572067" y="2057400"/>
                  <a:pt x="730817" y="2044700"/>
                </a:cubicBezTo>
                <a:cubicBezTo>
                  <a:pt x="889567" y="2032000"/>
                  <a:pt x="1018684" y="1684867"/>
                  <a:pt x="1010217" y="1549400"/>
                </a:cubicBezTo>
                <a:cubicBezTo>
                  <a:pt x="1001750" y="1413933"/>
                  <a:pt x="779500" y="1257300"/>
                  <a:pt x="680017" y="1231900"/>
                </a:cubicBezTo>
                <a:cubicBezTo>
                  <a:pt x="580534" y="1206500"/>
                  <a:pt x="442950" y="1325033"/>
                  <a:pt x="413317" y="1397000"/>
                </a:cubicBezTo>
                <a:cubicBezTo>
                  <a:pt x="383684" y="1468967"/>
                  <a:pt x="459884" y="1627717"/>
                  <a:pt x="502217" y="1663700"/>
                </a:cubicBezTo>
                <a:cubicBezTo>
                  <a:pt x="544550" y="1699683"/>
                  <a:pt x="667317" y="1612900"/>
                  <a:pt x="667317" y="1612900"/>
                </a:cubicBezTo>
                <a:lnTo>
                  <a:pt x="667317" y="1612900"/>
                </a:lnTo>
              </a:path>
            </a:pathLst>
          </a:custGeom>
          <a:ln w="57150" cmpd="sng">
            <a:solidFill>
              <a:srgbClr val="0EFF5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298700" y="558800"/>
            <a:ext cx="776338" cy="19050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141984" y="149136"/>
            <a:ext cx="1557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Gas flows down spiral arms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260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267281" y="0"/>
            <a:ext cx="3876719" cy="672045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4" name="TextBox 25"/>
          <p:cNvSpPr txBox="1">
            <a:spLocks noChangeArrowheads="1"/>
          </p:cNvSpPr>
          <p:nvPr/>
        </p:nvSpPr>
        <p:spPr bwMode="auto">
          <a:xfrm>
            <a:off x="131792" y="1991506"/>
            <a:ext cx="590649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>
                <a:solidFill>
                  <a:srgbClr val="00FFFF"/>
                </a:solidFill>
              </a:rPr>
              <a:t>Kewley et al. (2010, </a:t>
            </a:r>
            <a:r>
              <a:rPr lang="en-US" sz="2400" b="0" dirty="0" err="1">
                <a:solidFill>
                  <a:srgbClr val="00FFFF"/>
                </a:solidFill>
              </a:rPr>
              <a:t>ApJL</a:t>
            </a:r>
            <a:r>
              <a:rPr lang="en-US" sz="2400" b="0" dirty="0">
                <a:solidFill>
                  <a:srgbClr val="00FFFF"/>
                </a:solidFill>
              </a:rPr>
              <a:t>,</a:t>
            </a:r>
            <a:r>
              <a:rPr lang="en-US" sz="2400" b="0" dirty="0" smtClean="0">
                <a:solidFill>
                  <a:srgbClr val="00FFFF"/>
                </a:solidFill>
              </a:rPr>
              <a:t> </a:t>
            </a:r>
            <a:r>
              <a:rPr lang="en-US" sz="2400" dirty="0" smtClean="0">
                <a:solidFill>
                  <a:srgbClr val="00FFFF"/>
                </a:solidFill>
              </a:rPr>
              <a:t>131, 2004</a:t>
            </a:r>
            <a:r>
              <a:rPr lang="en-US" sz="2400" b="0" dirty="0" smtClean="0">
                <a:solidFill>
                  <a:srgbClr val="00FFFF"/>
                </a:solidFill>
              </a:rPr>
              <a:t>)</a:t>
            </a:r>
          </a:p>
          <a:p>
            <a:endParaRPr lang="en-US" b="0" dirty="0" smtClean="0">
              <a:solidFill>
                <a:srgbClr val="00FFFF"/>
              </a:solidFill>
            </a:endParaRPr>
          </a:p>
        </p:txBody>
      </p:sp>
      <p:sp>
        <p:nvSpPr>
          <p:cNvPr id="20486" name="TextBox 33"/>
          <p:cNvSpPr txBox="1">
            <a:spLocks noChangeArrowheads="1"/>
          </p:cNvSpPr>
          <p:nvPr/>
        </p:nvSpPr>
        <p:spPr bwMode="auto">
          <a:xfrm>
            <a:off x="400719" y="166589"/>
            <a:ext cx="42246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0" dirty="0" err="1">
                <a:solidFill>
                  <a:srgbClr val="FFFF00"/>
                </a:solidFill>
              </a:rPr>
              <a:t>Metallicity</a:t>
            </a:r>
            <a:r>
              <a:rPr lang="en-US" sz="3600" b="0" dirty="0">
                <a:solidFill>
                  <a:srgbClr val="FFFF00"/>
                </a:solidFill>
              </a:rPr>
              <a:t> Gradients:</a:t>
            </a:r>
            <a:r>
              <a:rPr lang="en-US" sz="3600" b="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3200" b="0" dirty="0" smtClean="0"/>
              <a:t>A </a:t>
            </a:r>
            <a:r>
              <a:rPr lang="en-US" sz="3200" b="0" dirty="0"/>
              <a:t>Smoking </a:t>
            </a:r>
            <a:r>
              <a:rPr lang="en-US" sz="3200" b="0" dirty="0" smtClean="0"/>
              <a:t>Gun for </a:t>
            </a:r>
          </a:p>
          <a:p>
            <a:pPr algn="ctr"/>
            <a:r>
              <a:rPr lang="en-US" sz="3200" dirty="0"/>
              <a:t>m</a:t>
            </a:r>
            <a:r>
              <a:rPr lang="en-US" sz="3200" b="0" dirty="0" smtClean="0"/>
              <a:t>ajor gas inflows</a:t>
            </a:r>
            <a:endParaRPr lang="en-US" sz="3200" b="0" dirty="0"/>
          </a:p>
        </p:txBody>
      </p:sp>
      <p:pic>
        <p:nvPicPr>
          <p:cNvPr id="15" name="Picture 14" descr="f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281" y="-137541"/>
            <a:ext cx="3876719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54" y="4703041"/>
            <a:ext cx="3085042" cy="208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8" descr="u12914+5_kd02.jpg"/>
          <p:cNvPicPr>
            <a:picLocks noChangeAspect="1"/>
          </p:cNvPicPr>
          <p:nvPr/>
        </p:nvPicPr>
        <p:blipFill>
          <a:blip r:embed="rId4">
            <a:lum bright="-20000" contrast="32000"/>
          </a:blip>
          <a:srcRect l="8701" t="5402" r="9732" b="10747"/>
          <a:stretch>
            <a:fillRect/>
          </a:stretch>
        </p:blipFill>
        <p:spPr bwMode="auto">
          <a:xfrm>
            <a:off x="344988" y="2573615"/>
            <a:ext cx="1672740" cy="171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3" descr="u813+6_kd02.jpg"/>
          <p:cNvPicPr>
            <a:picLocks noChangeAspect="1"/>
          </p:cNvPicPr>
          <p:nvPr/>
        </p:nvPicPr>
        <p:blipFill>
          <a:blip r:embed="rId5">
            <a:lum bright="-14000" contrast="22000"/>
          </a:blip>
          <a:srcRect l="7777" t="8673" r="8888" b="11111"/>
          <a:stretch>
            <a:fillRect/>
          </a:stretch>
        </p:blipFill>
        <p:spPr bwMode="auto">
          <a:xfrm>
            <a:off x="2838999" y="2573615"/>
            <a:ext cx="1786404" cy="171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 flipH="1">
            <a:off x="2017728" y="2573615"/>
            <a:ext cx="821272" cy="3253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017728" y="4293164"/>
            <a:ext cx="2607675" cy="15341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40600" y="346045"/>
            <a:ext cx="1014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Isolated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340600" y="746155"/>
            <a:ext cx="317500" cy="18094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48500" y="746155"/>
            <a:ext cx="736600" cy="87944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124700" y="746155"/>
            <a:ext cx="812800" cy="1245351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32054" y="2390254"/>
            <a:ext cx="1779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Dotted, dashed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= mergers</a:t>
            </a:r>
            <a:endParaRPr lang="en-US" sz="2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708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35"/>
            <a:ext cx="8686800" cy="8509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Gas Inflows flatten gradients in U/LIRGs</a:t>
            </a:r>
            <a:endParaRPr lang="en-US" dirty="0"/>
          </a:p>
        </p:txBody>
      </p:sp>
      <p:pic>
        <p:nvPicPr>
          <p:cNvPr id="3" name="Picture 2" descr="Jeff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7" t="46171" r="61667"/>
          <a:stretch/>
        </p:blipFill>
        <p:spPr>
          <a:xfrm>
            <a:off x="194690" y="1386944"/>
            <a:ext cx="5621909" cy="49884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7708" y="1603416"/>
            <a:ext cx="3216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Rich et al. 2012, </a:t>
            </a:r>
            <a:r>
              <a:rPr lang="en-US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ApJ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753, 5</a:t>
            </a:r>
          </a:p>
          <a:p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Using the ANU</a:t>
            </a:r>
          </a:p>
          <a:p>
            <a:r>
              <a:rPr lang="en-US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WiFeS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IFU</a:t>
            </a:r>
          </a:p>
          <a:p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Also: Kewley+06,+10, Rosa+14, </a:t>
            </a:r>
          </a:p>
          <a:p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Husemann+14, Ho+15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804" y="3877156"/>
            <a:ext cx="1014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Isolated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2394" y="4372632"/>
            <a:ext cx="734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Wide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Pair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0518" y="4376464"/>
            <a:ext cx="743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Close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Pair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3319" y="4791962"/>
            <a:ext cx="958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Late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Merger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11699" r="10459" b="27038"/>
          <a:stretch>
            <a:fillRect/>
          </a:stretch>
        </p:blipFill>
        <p:spPr>
          <a:xfrm>
            <a:off x="8193956" y="2337206"/>
            <a:ext cx="950044" cy="13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828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err="1" smtClean="0"/>
              <a:t>Metallicity</a:t>
            </a:r>
            <a:r>
              <a:rPr lang="en-US" dirty="0" smtClean="0"/>
              <a:t> gradients in QSOs</a:t>
            </a:r>
            <a:endParaRPr lang="en-US" dirty="0"/>
          </a:p>
        </p:txBody>
      </p:sp>
      <p:pic>
        <p:nvPicPr>
          <p:cNvPr id="3" name="Picture 2" descr="Husemann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638"/>
            <a:ext cx="9144000" cy="4467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9900" y="5661967"/>
            <a:ext cx="1993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Husemann+14</a:t>
            </a:r>
            <a:endParaRPr lang="en-US" sz="2400" dirty="0"/>
          </a:p>
        </p:txBody>
      </p:sp>
      <p:sp>
        <p:nvSpPr>
          <p:cNvPr id="5" name="Donut 4"/>
          <p:cNvSpPr/>
          <p:nvPr/>
        </p:nvSpPr>
        <p:spPr>
          <a:xfrm>
            <a:off x="3339863" y="1839721"/>
            <a:ext cx="1524238" cy="836438"/>
          </a:xfrm>
          <a:prstGeom prst="donut">
            <a:avLst>
              <a:gd name="adj" fmla="val 499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6133862" y="1421502"/>
            <a:ext cx="1829037" cy="1105798"/>
          </a:xfrm>
          <a:prstGeom prst="donut">
            <a:avLst>
              <a:gd name="adj" fmla="val 499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926862" y="3555102"/>
            <a:ext cx="2413001" cy="1105798"/>
          </a:xfrm>
          <a:prstGeom prst="donut">
            <a:avLst>
              <a:gd name="adj" fmla="val 499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133862" y="3707502"/>
            <a:ext cx="2413001" cy="1105798"/>
          </a:xfrm>
          <a:prstGeom prst="donut">
            <a:avLst>
              <a:gd name="adj" fmla="val 499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194" y="2296468"/>
            <a:ext cx="2517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Sanchez+12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Normal spiral gradient</a:t>
            </a:r>
            <a:endParaRPr lang="en-US" sz="2000" dirty="0">
              <a:solidFill>
                <a:srgbClr val="660066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120900" y="2260602"/>
            <a:ext cx="431800" cy="41909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576140"/>
      </p:ext>
    </p:extLst>
  </p:cSld>
  <p:clrMapOvr>
    <a:masterClrMapping/>
  </p:clrMapOvr>
  <p:transition xmlns:p14="http://schemas.microsoft.com/office/powerpoint/2010/main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3124200" y="2286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>
              <a:solidFill>
                <a:schemeClr val="tx2"/>
              </a:solidFill>
              <a:cs typeface="+mn-cs"/>
            </a:endParaRPr>
          </a:p>
        </p:txBody>
      </p:sp>
      <p:grpSp>
        <p:nvGrpSpPr>
          <p:cNvPr id="66562" name="Group 3"/>
          <p:cNvGrpSpPr>
            <a:grpSpLocks/>
          </p:cNvGrpSpPr>
          <p:nvPr/>
        </p:nvGrpSpPr>
        <p:grpSpPr bwMode="auto">
          <a:xfrm>
            <a:off x="228600" y="4449763"/>
            <a:ext cx="2470150" cy="579437"/>
            <a:chOff x="144" y="1267"/>
            <a:chExt cx="1556" cy="365"/>
          </a:xfrm>
        </p:grpSpPr>
        <p:sp>
          <p:nvSpPr>
            <p:cNvPr id="257028" name="Text Box 4"/>
            <p:cNvSpPr txBox="1">
              <a:spLocks noChangeArrowheads="1"/>
            </p:cNvSpPr>
            <p:nvPr/>
          </p:nvSpPr>
          <p:spPr bwMode="auto">
            <a:xfrm>
              <a:off x="144" y="1267"/>
              <a:ext cx="1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257029" name="Text Box 5"/>
            <p:cNvSpPr txBox="1">
              <a:spLocks noChangeArrowheads="1"/>
            </p:cNvSpPr>
            <p:nvPr/>
          </p:nvSpPr>
          <p:spPr bwMode="auto">
            <a:xfrm>
              <a:off x="1584" y="1392"/>
              <a:ext cx="11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buSzPct val="95000"/>
                <a:buFont typeface="Times" charset="0"/>
                <a:buNone/>
                <a:defRPr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4" name="Line 10"/>
          <p:cNvSpPr>
            <a:spLocks noChangeShapeType="1"/>
          </p:cNvSpPr>
          <p:nvPr/>
        </p:nvSpPr>
        <p:spPr bwMode="auto">
          <a:xfrm flipV="1">
            <a:off x="6394450" y="2851150"/>
            <a:ext cx="57150" cy="381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6570" name="Picture 13" descr="MZ_median.tiff                                                 001A6675Macintosh HD                   BC9385A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180" r="3030" b="3180"/>
          <a:stretch>
            <a:fillRect/>
          </a:stretch>
        </p:blipFill>
        <p:spPr bwMode="auto">
          <a:xfrm>
            <a:off x="4303713" y="0"/>
            <a:ext cx="4840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4032250" cy="15033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Side note on </a:t>
            </a:r>
            <a:r>
              <a:rPr lang="en-US" sz="2800" dirty="0" err="1"/>
              <a:t>m</a:t>
            </a:r>
            <a:r>
              <a:rPr lang="en-US" sz="2800" dirty="0" err="1" smtClean="0"/>
              <a:t>etallicity</a:t>
            </a:r>
            <a:r>
              <a:rPr lang="en-US" sz="2800" dirty="0" smtClean="0"/>
              <a:t> diagnostic </a:t>
            </a:r>
            <a:r>
              <a:rPr lang="en-US" sz="2800" dirty="0"/>
              <a:t>d</a:t>
            </a:r>
            <a:r>
              <a:rPr lang="en-US" sz="2800" dirty="0" smtClean="0"/>
              <a:t>iscrepancies...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Kewley &amp; Ellison (2008)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6620880"/>
      </p:ext>
    </p:extLst>
  </p:cSld>
  <p:clrMapOvr>
    <a:masterClrMapping/>
  </p:clrMapOvr>
  <p:transition xmlns:p14="http://schemas.microsoft.com/office/powerpoint/2010/main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3124200" y="2286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>
              <a:solidFill>
                <a:schemeClr val="tx2"/>
              </a:solidFill>
              <a:cs typeface="+mn-cs"/>
            </a:endParaRPr>
          </a:p>
        </p:txBody>
      </p:sp>
      <p:grpSp>
        <p:nvGrpSpPr>
          <p:cNvPr id="66562" name="Group 3"/>
          <p:cNvGrpSpPr>
            <a:grpSpLocks/>
          </p:cNvGrpSpPr>
          <p:nvPr/>
        </p:nvGrpSpPr>
        <p:grpSpPr bwMode="auto">
          <a:xfrm>
            <a:off x="228600" y="4449763"/>
            <a:ext cx="2470150" cy="579437"/>
            <a:chOff x="144" y="1267"/>
            <a:chExt cx="1556" cy="365"/>
          </a:xfrm>
        </p:grpSpPr>
        <p:sp>
          <p:nvSpPr>
            <p:cNvPr id="257028" name="Text Box 4"/>
            <p:cNvSpPr txBox="1">
              <a:spLocks noChangeArrowheads="1"/>
            </p:cNvSpPr>
            <p:nvPr/>
          </p:nvSpPr>
          <p:spPr bwMode="auto">
            <a:xfrm>
              <a:off x="144" y="1267"/>
              <a:ext cx="1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257029" name="Text Box 5"/>
            <p:cNvSpPr txBox="1">
              <a:spLocks noChangeArrowheads="1"/>
            </p:cNvSpPr>
            <p:nvPr/>
          </p:nvSpPr>
          <p:spPr bwMode="auto">
            <a:xfrm>
              <a:off x="1584" y="1392"/>
              <a:ext cx="11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buSzPct val="95000"/>
                <a:buFont typeface="Times" charset="0"/>
                <a:buNone/>
                <a:defRPr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4" name="Line 10"/>
          <p:cNvSpPr>
            <a:spLocks noChangeShapeType="1"/>
          </p:cNvSpPr>
          <p:nvPr/>
        </p:nvSpPr>
        <p:spPr bwMode="auto">
          <a:xfrm flipV="1">
            <a:off x="6394450" y="2851150"/>
            <a:ext cx="57150" cy="381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6570" name="Picture 13" descr="MZ_median.tiff                                                 001A6675Macintosh HD                   BC9385A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180" r="3030" b="3180"/>
          <a:stretch>
            <a:fillRect/>
          </a:stretch>
        </p:blipFill>
        <p:spPr bwMode="auto">
          <a:xfrm>
            <a:off x="4303713" y="0"/>
            <a:ext cx="4840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7000"/>
            <a:ext cx="4032250" cy="15033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Diagnostic Discrepancies...</a:t>
            </a:r>
            <a:br>
              <a:rPr lang="en-US" sz="2800" dirty="0" smtClean="0"/>
            </a:br>
            <a:r>
              <a:rPr lang="en-US" sz="2800" dirty="0" smtClean="0"/>
              <a:t> it is a bit like US politics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2306416"/>
      </p:ext>
    </p:extLst>
  </p:cSld>
  <p:clrMapOvr>
    <a:masterClrMapping/>
  </p:clrMapOvr>
  <p:transition xmlns:p14="http://schemas.microsoft.com/office/powerpoint/2010/main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3124200" y="2286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>
              <a:solidFill>
                <a:schemeClr val="tx2"/>
              </a:solidFill>
              <a:cs typeface="+mn-cs"/>
            </a:endParaRPr>
          </a:p>
        </p:txBody>
      </p:sp>
      <p:grpSp>
        <p:nvGrpSpPr>
          <p:cNvPr id="66562" name="Group 3"/>
          <p:cNvGrpSpPr>
            <a:grpSpLocks/>
          </p:cNvGrpSpPr>
          <p:nvPr/>
        </p:nvGrpSpPr>
        <p:grpSpPr bwMode="auto">
          <a:xfrm>
            <a:off x="228600" y="4449763"/>
            <a:ext cx="2470150" cy="579437"/>
            <a:chOff x="144" y="1267"/>
            <a:chExt cx="1556" cy="365"/>
          </a:xfrm>
        </p:grpSpPr>
        <p:sp>
          <p:nvSpPr>
            <p:cNvPr id="257028" name="Text Box 4"/>
            <p:cNvSpPr txBox="1">
              <a:spLocks noChangeArrowheads="1"/>
            </p:cNvSpPr>
            <p:nvPr/>
          </p:nvSpPr>
          <p:spPr bwMode="auto">
            <a:xfrm>
              <a:off x="144" y="1267"/>
              <a:ext cx="1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257029" name="Text Box 5"/>
            <p:cNvSpPr txBox="1">
              <a:spLocks noChangeArrowheads="1"/>
            </p:cNvSpPr>
            <p:nvPr/>
          </p:nvSpPr>
          <p:spPr bwMode="auto">
            <a:xfrm>
              <a:off x="1584" y="1392"/>
              <a:ext cx="11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buSzPct val="95000"/>
                <a:buFont typeface="Times" charset="0"/>
                <a:buNone/>
                <a:defRPr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4" name="Line 10"/>
          <p:cNvSpPr>
            <a:spLocks noChangeShapeType="1"/>
          </p:cNvSpPr>
          <p:nvPr/>
        </p:nvSpPr>
        <p:spPr bwMode="auto">
          <a:xfrm flipV="1">
            <a:off x="6394450" y="2851150"/>
            <a:ext cx="57150" cy="381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6570" name="Picture 13" descr="MZ_median.tiff                                                 001A6675Macintosh HD                   BC9385A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180" r="3030" b="3180"/>
          <a:stretch>
            <a:fillRect/>
          </a:stretch>
        </p:blipFill>
        <p:spPr bwMode="auto">
          <a:xfrm>
            <a:off x="4303713" y="0"/>
            <a:ext cx="4840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8" name="Line 14"/>
          <p:cNvSpPr>
            <a:spLocks noChangeShapeType="1"/>
          </p:cNvSpPr>
          <p:nvPr/>
        </p:nvSpPr>
        <p:spPr bwMode="auto">
          <a:xfrm>
            <a:off x="3308350" y="2959054"/>
            <a:ext cx="2101850" cy="939846"/>
          </a:xfrm>
          <a:prstGeom prst="line">
            <a:avLst/>
          </a:prstGeom>
          <a:noFill/>
          <a:ln w="444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0" y="127000"/>
            <a:ext cx="4032250" cy="15033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Diagnostic Discrepancies...</a:t>
            </a:r>
            <a:br>
              <a:rPr lang="en-US" sz="2800" dirty="0" smtClean="0"/>
            </a:br>
            <a:r>
              <a:rPr lang="en-US" sz="2800" dirty="0" smtClean="0"/>
              <a:t> it is a bit like US politics</a:t>
            </a:r>
            <a:endParaRPr lang="en-US" sz="2800" dirty="0"/>
          </a:p>
        </p:txBody>
      </p:sp>
      <p:pic>
        <p:nvPicPr>
          <p:cNvPr id="3" name="Picture 2" descr="photo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630362"/>
            <a:ext cx="1333500" cy="13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26130"/>
      </p:ext>
    </p:extLst>
  </p:cSld>
  <p:clrMapOvr>
    <a:masterClrMapping/>
  </p:clrMapOvr>
  <p:transition xmlns:p14="http://schemas.microsoft.com/office/powerpoint/2010/main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7470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Results in this talk are from: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800100"/>
            <a:ext cx="8496300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SAMI: Australian Astronomical Observatory</a:t>
            </a:r>
          </a:p>
          <a:p>
            <a:r>
              <a:rPr lang="en-US" sz="3600" dirty="0" smtClean="0"/>
              <a:t>2016</a:t>
            </a:r>
            <a:r>
              <a:rPr lang="en-US" sz="3600" dirty="0" smtClean="0"/>
              <a:t>: 3000 galaxies </a:t>
            </a:r>
          </a:p>
          <a:p>
            <a:r>
              <a:rPr lang="en-US" sz="3600" dirty="0" smtClean="0"/>
              <a:t>2025: 100,000 galaxies </a:t>
            </a:r>
            <a:endParaRPr lang="en-US" sz="3600" dirty="0" smtClean="0"/>
          </a:p>
          <a:p>
            <a:r>
              <a:rPr lang="en-US" sz="3600" dirty="0"/>
              <a:t> </a:t>
            </a:r>
            <a:r>
              <a:rPr lang="en-US" sz="3600" dirty="0" smtClean="0"/>
              <a:t>          </a:t>
            </a:r>
            <a:r>
              <a:rPr lang="en-US" sz="3600" dirty="0" smtClean="0"/>
              <a:t>(</a:t>
            </a:r>
            <a:r>
              <a:rPr lang="en-US" sz="3600" dirty="0" smtClean="0"/>
              <a:t>HECTOR) </a:t>
            </a:r>
          </a:p>
          <a:p>
            <a:endParaRPr lang="en-US" sz="3600" dirty="0"/>
          </a:p>
          <a:p>
            <a:r>
              <a:rPr lang="en-US" sz="3600" dirty="0" smtClean="0">
                <a:solidFill>
                  <a:srgbClr val="FFFF00"/>
                </a:solidFill>
              </a:rPr>
              <a:t>S7: Australian 2.3m </a:t>
            </a:r>
            <a:r>
              <a:rPr lang="en-US" sz="3600" dirty="0" err="1" smtClean="0">
                <a:solidFill>
                  <a:srgbClr val="FFFF00"/>
                </a:solidFill>
              </a:rPr>
              <a:t>WiFeS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3200" dirty="0" smtClean="0"/>
              <a:t>~140 AGN </a:t>
            </a:r>
            <a:endParaRPr lang="en-US" sz="3200" dirty="0" smtClean="0"/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600" dirty="0" smtClean="0">
                <a:solidFill>
                  <a:srgbClr val="FFFF00"/>
                </a:solidFill>
              </a:rPr>
              <a:t>WIGS:  Australian 2.3m </a:t>
            </a:r>
            <a:r>
              <a:rPr lang="en-US" sz="3600" dirty="0" err="1" smtClean="0">
                <a:solidFill>
                  <a:srgbClr val="FFFF00"/>
                </a:solidFill>
              </a:rPr>
              <a:t>WiFeS</a:t>
            </a:r>
            <a:endParaRPr lang="en-US" sz="3600" dirty="0" smtClean="0">
              <a:solidFill>
                <a:srgbClr val="FFFF00"/>
              </a:solidFill>
            </a:endParaRPr>
          </a:p>
          <a:p>
            <a:r>
              <a:rPr lang="en-US" sz="3600" dirty="0" smtClean="0"/>
              <a:t>~40 U/LIRGS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1545166"/>
            <a:ext cx="2806700" cy="88053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6243100" y="2565400"/>
            <a:ext cx="26596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542939"/>
      </p:ext>
    </p:extLst>
  </p:cSld>
  <p:clrMapOvr>
    <a:masterClrMapping/>
  </p:clrMapOvr>
  <p:transition xmlns:p14="http://schemas.microsoft.com/office/powerpoint/2010/main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3124200" y="2286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>
              <a:solidFill>
                <a:schemeClr val="tx2"/>
              </a:solidFill>
              <a:cs typeface="+mn-cs"/>
            </a:endParaRPr>
          </a:p>
        </p:txBody>
      </p:sp>
      <p:grpSp>
        <p:nvGrpSpPr>
          <p:cNvPr id="66562" name="Group 3"/>
          <p:cNvGrpSpPr>
            <a:grpSpLocks/>
          </p:cNvGrpSpPr>
          <p:nvPr/>
        </p:nvGrpSpPr>
        <p:grpSpPr bwMode="auto">
          <a:xfrm>
            <a:off x="228600" y="4449763"/>
            <a:ext cx="2470150" cy="579437"/>
            <a:chOff x="144" y="1267"/>
            <a:chExt cx="1556" cy="365"/>
          </a:xfrm>
        </p:grpSpPr>
        <p:sp>
          <p:nvSpPr>
            <p:cNvPr id="257028" name="Text Box 4"/>
            <p:cNvSpPr txBox="1">
              <a:spLocks noChangeArrowheads="1"/>
            </p:cNvSpPr>
            <p:nvPr/>
          </p:nvSpPr>
          <p:spPr bwMode="auto">
            <a:xfrm>
              <a:off x="144" y="1267"/>
              <a:ext cx="1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257029" name="Text Box 5"/>
            <p:cNvSpPr txBox="1">
              <a:spLocks noChangeArrowheads="1"/>
            </p:cNvSpPr>
            <p:nvPr/>
          </p:nvSpPr>
          <p:spPr bwMode="auto">
            <a:xfrm>
              <a:off x="1584" y="1392"/>
              <a:ext cx="11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buSzPct val="95000"/>
                <a:buFont typeface="Times" charset="0"/>
                <a:buNone/>
                <a:defRPr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4" name="Line 10"/>
          <p:cNvSpPr>
            <a:spLocks noChangeShapeType="1"/>
          </p:cNvSpPr>
          <p:nvPr/>
        </p:nvSpPr>
        <p:spPr bwMode="auto">
          <a:xfrm flipV="1">
            <a:off x="6394450" y="2851150"/>
            <a:ext cx="57150" cy="381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6570" name="Picture 13" descr="MZ_median.tiff                                                 001A6675Macintosh HD                   BC9385A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180" r="3030" b="3180"/>
          <a:stretch>
            <a:fillRect/>
          </a:stretch>
        </p:blipFill>
        <p:spPr bwMode="auto">
          <a:xfrm>
            <a:off x="4303713" y="0"/>
            <a:ext cx="4840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8" name="Line 14"/>
          <p:cNvSpPr>
            <a:spLocks noChangeShapeType="1"/>
          </p:cNvSpPr>
          <p:nvPr/>
        </p:nvSpPr>
        <p:spPr bwMode="auto">
          <a:xfrm>
            <a:off x="3308350" y="2959054"/>
            <a:ext cx="2101850" cy="939846"/>
          </a:xfrm>
          <a:prstGeom prst="line">
            <a:avLst/>
          </a:prstGeom>
          <a:noFill/>
          <a:ln w="444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0" y="127000"/>
            <a:ext cx="4032250" cy="15033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Diagnostic Discrepancies...</a:t>
            </a:r>
            <a:br>
              <a:rPr lang="en-US" sz="2800" dirty="0" smtClean="0"/>
            </a:br>
            <a:r>
              <a:rPr lang="en-US" sz="2800" dirty="0" smtClean="0"/>
              <a:t> it is a bit like US politics</a:t>
            </a:r>
            <a:endParaRPr lang="en-US" sz="2800" dirty="0"/>
          </a:p>
        </p:txBody>
      </p:sp>
      <p:pic>
        <p:nvPicPr>
          <p:cNvPr id="3" name="Picture 2" descr="photo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630362"/>
            <a:ext cx="1333500" cy="1328692"/>
          </a:xfrm>
          <a:prstGeom prst="rect">
            <a:avLst/>
          </a:prstGeom>
        </p:spPr>
      </p:pic>
      <p:pic>
        <p:nvPicPr>
          <p:cNvPr id="4" name="Picture 3" descr="photo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63491"/>
            <a:ext cx="1294072" cy="1294072"/>
          </a:xfrm>
          <a:prstGeom prst="rect">
            <a:avLst/>
          </a:prstGeom>
        </p:spPr>
      </p:pic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1903672" y="3111500"/>
            <a:ext cx="3836728" cy="1143001"/>
          </a:xfrm>
          <a:prstGeom prst="line">
            <a:avLst/>
          </a:prstGeom>
          <a:noFill/>
          <a:ln w="44450">
            <a:solidFill>
              <a:srgbClr val="E46C0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229132"/>
      </p:ext>
    </p:extLst>
  </p:cSld>
  <p:clrMapOvr>
    <a:masterClrMapping/>
  </p:clrMapOvr>
  <p:transition xmlns:p14="http://schemas.microsoft.com/office/powerpoint/2010/main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3124200" y="2286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>
              <a:solidFill>
                <a:schemeClr val="tx2"/>
              </a:solidFill>
              <a:cs typeface="+mn-cs"/>
            </a:endParaRPr>
          </a:p>
        </p:txBody>
      </p:sp>
      <p:grpSp>
        <p:nvGrpSpPr>
          <p:cNvPr id="66562" name="Group 3"/>
          <p:cNvGrpSpPr>
            <a:grpSpLocks/>
          </p:cNvGrpSpPr>
          <p:nvPr/>
        </p:nvGrpSpPr>
        <p:grpSpPr bwMode="auto">
          <a:xfrm>
            <a:off x="228600" y="4449763"/>
            <a:ext cx="2470150" cy="579437"/>
            <a:chOff x="144" y="1267"/>
            <a:chExt cx="1556" cy="365"/>
          </a:xfrm>
        </p:grpSpPr>
        <p:sp>
          <p:nvSpPr>
            <p:cNvPr id="257028" name="Text Box 4"/>
            <p:cNvSpPr txBox="1">
              <a:spLocks noChangeArrowheads="1"/>
            </p:cNvSpPr>
            <p:nvPr/>
          </p:nvSpPr>
          <p:spPr bwMode="auto">
            <a:xfrm>
              <a:off x="144" y="1267"/>
              <a:ext cx="1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257029" name="Text Box 5"/>
            <p:cNvSpPr txBox="1">
              <a:spLocks noChangeArrowheads="1"/>
            </p:cNvSpPr>
            <p:nvPr/>
          </p:nvSpPr>
          <p:spPr bwMode="auto">
            <a:xfrm>
              <a:off x="1584" y="1392"/>
              <a:ext cx="11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buSzPct val="95000"/>
                <a:buFont typeface="Times" charset="0"/>
                <a:buNone/>
                <a:defRPr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4" name="Line 10"/>
          <p:cNvSpPr>
            <a:spLocks noChangeShapeType="1"/>
          </p:cNvSpPr>
          <p:nvPr/>
        </p:nvSpPr>
        <p:spPr bwMode="auto">
          <a:xfrm flipV="1">
            <a:off x="6394450" y="2851150"/>
            <a:ext cx="57150" cy="381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6570" name="Picture 13" descr="MZ_median.tiff                                                 001A6675Macintosh HD                   BC9385A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180" r="3030" b="3180"/>
          <a:stretch>
            <a:fillRect/>
          </a:stretch>
        </p:blipFill>
        <p:spPr bwMode="auto">
          <a:xfrm>
            <a:off x="4303713" y="0"/>
            <a:ext cx="4840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8" name="Line 14"/>
          <p:cNvSpPr>
            <a:spLocks noChangeShapeType="1"/>
          </p:cNvSpPr>
          <p:nvPr/>
        </p:nvSpPr>
        <p:spPr bwMode="auto">
          <a:xfrm>
            <a:off x="3308350" y="2959054"/>
            <a:ext cx="2101850" cy="939846"/>
          </a:xfrm>
          <a:prstGeom prst="line">
            <a:avLst/>
          </a:prstGeom>
          <a:noFill/>
          <a:ln w="444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0" y="127000"/>
            <a:ext cx="4032250" cy="15033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Diagnostic Discrepancies...</a:t>
            </a:r>
            <a:br>
              <a:rPr lang="en-US" sz="2800" dirty="0" smtClean="0"/>
            </a:br>
            <a:r>
              <a:rPr lang="en-US" sz="2800" dirty="0" smtClean="0"/>
              <a:t> it is a bit like US politics</a:t>
            </a:r>
            <a:endParaRPr lang="en-US" sz="2800" dirty="0"/>
          </a:p>
        </p:txBody>
      </p:sp>
      <p:pic>
        <p:nvPicPr>
          <p:cNvPr id="3" name="Picture 2" descr="photo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630362"/>
            <a:ext cx="1333500" cy="1328692"/>
          </a:xfrm>
          <a:prstGeom prst="rect">
            <a:avLst/>
          </a:prstGeom>
        </p:spPr>
      </p:pic>
      <p:pic>
        <p:nvPicPr>
          <p:cNvPr id="4" name="Picture 3" descr="photo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63491"/>
            <a:ext cx="1294072" cy="1294072"/>
          </a:xfrm>
          <a:prstGeom prst="rect">
            <a:avLst/>
          </a:prstGeom>
        </p:spPr>
      </p:pic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1903672" y="3111500"/>
            <a:ext cx="3836728" cy="1143001"/>
          </a:xfrm>
          <a:prstGeom prst="line">
            <a:avLst/>
          </a:prstGeom>
          <a:noFill/>
          <a:ln w="44450">
            <a:solidFill>
              <a:srgbClr val="E46C0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" name="Picture 5" descr="Ted_Cruz,_official_portrait,_113th_Congres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1852" r="26852" b="47037"/>
          <a:stretch/>
        </p:blipFill>
        <p:spPr>
          <a:xfrm>
            <a:off x="703522" y="3755936"/>
            <a:ext cx="1085712" cy="1400264"/>
          </a:xfrm>
          <a:prstGeom prst="rect">
            <a:avLst/>
          </a:prstGeom>
        </p:spPr>
      </p:pic>
      <p:sp>
        <p:nvSpPr>
          <p:cNvPr id="22" name="Line 14"/>
          <p:cNvSpPr>
            <a:spLocks noChangeShapeType="1"/>
          </p:cNvSpPr>
          <p:nvPr/>
        </p:nvSpPr>
        <p:spPr bwMode="auto">
          <a:xfrm flipV="1">
            <a:off x="1789234" y="4648200"/>
            <a:ext cx="4382966" cy="60325"/>
          </a:xfrm>
          <a:prstGeom prst="line">
            <a:avLst/>
          </a:prstGeom>
          <a:noFill/>
          <a:ln w="44450">
            <a:solidFill>
              <a:srgbClr val="E46C0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661931"/>
      </p:ext>
    </p:extLst>
  </p:cSld>
  <p:clrMapOvr>
    <a:masterClrMapping/>
  </p:clrMapOvr>
  <p:transition xmlns:p14="http://schemas.microsoft.com/office/powerpoint/2010/main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3124200" y="2286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>
              <a:solidFill>
                <a:schemeClr val="tx2"/>
              </a:solidFill>
              <a:cs typeface="+mn-cs"/>
            </a:endParaRPr>
          </a:p>
        </p:txBody>
      </p:sp>
      <p:grpSp>
        <p:nvGrpSpPr>
          <p:cNvPr id="66562" name="Group 3"/>
          <p:cNvGrpSpPr>
            <a:grpSpLocks/>
          </p:cNvGrpSpPr>
          <p:nvPr/>
        </p:nvGrpSpPr>
        <p:grpSpPr bwMode="auto">
          <a:xfrm>
            <a:off x="228600" y="4449763"/>
            <a:ext cx="2470150" cy="579437"/>
            <a:chOff x="144" y="1267"/>
            <a:chExt cx="1556" cy="365"/>
          </a:xfrm>
        </p:grpSpPr>
        <p:sp>
          <p:nvSpPr>
            <p:cNvPr id="257028" name="Text Box 4"/>
            <p:cNvSpPr txBox="1">
              <a:spLocks noChangeArrowheads="1"/>
            </p:cNvSpPr>
            <p:nvPr/>
          </p:nvSpPr>
          <p:spPr bwMode="auto">
            <a:xfrm>
              <a:off x="144" y="1267"/>
              <a:ext cx="1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257029" name="Text Box 5"/>
            <p:cNvSpPr txBox="1">
              <a:spLocks noChangeArrowheads="1"/>
            </p:cNvSpPr>
            <p:nvPr/>
          </p:nvSpPr>
          <p:spPr bwMode="auto">
            <a:xfrm>
              <a:off x="1584" y="1392"/>
              <a:ext cx="11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buSzPct val="95000"/>
                <a:buFont typeface="Times" charset="0"/>
                <a:buNone/>
                <a:defRPr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4" name="Line 10"/>
          <p:cNvSpPr>
            <a:spLocks noChangeShapeType="1"/>
          </p:cNvSpPr>
          <p:nvPr/>
        </p:nvSpPr>
        <p:spPr bwMode="auto">
          <a:xfrm flipV="1">
            <a:off x="6394450" y="2851150"/>
            <a:ext cx="57150" cy="381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6570" name="Picture 13" descr="MZ_median.tiff                                                 001A6675Macintosh HD                   BC9385A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180" r="3030" b="3180"/>
          <a:stretch>
            <a:fillRect/>
          </a:stretch>
        </p:blipFill>
        <p:spPr bwMode="auto">
          <a:xfrm>
            <a:off x="4303713" y="0"/>
            <a:ext cx="4840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8" name="Line 14"/>
          <p:cNvSpPr>
            <a:spLocks noChangeShapeType="1"/>
          </p:cNvSpPr>
          <p:nvPr/>
        </p:nvSpPr>
        <p:spPr bwMode="auto">
          <a:xfrm>
            <a:off x="3308350" y="2959054"/>
            <a:ext cx="2101850" cy="939846"/>
          </a:xfrm>
          <a:prstGeom prst="line">
            <a:avLst/>
          </a:prstGeom>
          <a:noFill/>
          <a:ln w="444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0" y="127000"/>
            <a:ext cx="4032250" cy="15033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Diagnostic Discrepancies...</a:t>
            </a:r>
            <a:br>
              <a:rPr lang="en-US" sz="2800" dirty="0" smtClean="0"/>
            </a:br>
            <a:r>
              <a:rPr lang="en-US" sz="2800" dirty="0" smtClean="0"/>
              <a:t> it is a bit like US politics</a:t>
            </a:r>
            <a:endParaRPr lang="en-US" sz="2800" dirty="0"/>
          </a:p>
        </p:txBody>
      </p:sp>
      <p:pic>
        <p:nvPicPr>
          <p:cNvPr id="3" name="Picture 2" descr="photo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630362"/>
            <a:ext cx="1333500" cy="1328692"/>
          </a:xfrm>
          <a:prstGeom prst="rect">
            <a:avLst/>
          </a:prstGeom>
        </p:spPr>
      </p:pic>
      <p:pic>
        <p:nvPicPr>
          <p:cNvPr id="4" name="Picture 3" descr="photo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63491"/>
            <a:ext cx="1294072" cy="1294072"/>
          </a:xfrm>
          <a:prstGeom prst="rect">
            <a:avLst/>
          </a:prstGeom>
        </p:spPr>
      </p:pic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1903672" y="3111500"/>
            <a:ext cx="3836728" cy="1143001"/>
          </a:xfrm>
          <a:prstGeom prst="line">
            <a:avLst/>
          </a:prstGeom>
          <a:noFill/>
          <a:ln w="44450">
            <a:solidFill>
              <a:srgbClr val="E46C0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" name="Picture 5" descr="Ted_Cruz,_official_portrait,_113th_Congres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1852" r="26852" b="47037"/>
          <a:stretch/>
        </p:blipFill>
        <p:spPr>
          <a:xfrm>
            <a:off x="703522" y="3755936"/>
            <a:ext cx="1085712" cy="1400264"/>
          </a:xfrm>
          <a:prstGeom prst="rect">
            <a:avLst/>
          </a:prstGeom>
        </p:spPr>
      </p:pic>
      <p:sp>
        <p:nvSpPr>
          <p:cNvPr id="22" name="Line 14"/>
          <p:cNvSpPr>
            <a:spLocks noChangeShapeType="1"/>
          </p:cNvSpPr>
          <p:nvPr/>
        </p:nvSpPr>
        <p:spPr bwMode="auto">
          <a:xfrm flipV="1">
            <a:off x="1789234" y="4648200"/>
            <a:ext cx="4382966" cy="60325"/>
          </a:xfrm>
          <a:prstGeom prst="line">
            <a:avLst/>
          </a:prstGeom>
          <a:noFill/>
          <a:ln w="44450">
            <a:solidFill>
              <a:srgbClr val="E46C0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" name="Picture 6" descr="250px-Donald_Trump_March_201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5029200"/>
            <a:ext cx="1137314" cy="1642283"/>
          </a:xfrm>
          <a:prstGeom prst="rect">
            <a:avLst/>
          </a:prstGeom>
        </p:spPr>
      </p:pic>
      <p:sp>
        <p:nvSpPr>
          <p:cNvPr id="24" name="Line 14"/>
          <p:cNvSpPr>
            <a:spLocks noChangeShapeType="1"/>
          </p:cNvSpPr>
          <p:nvPr/>
        </p:nvSpPr>
        <p:spPr bwMode="auto">
          <a:xfrm flipV="1">
            <a:off x="3309014" y="5130799"/>
            <a:ext cx="4579152" cy="600075"/>
          </a:xfrm>
          <a:prstGeom prst="line">
            <a:avLst/>
          </a:prstGeom>
          <a:noFill/>
          <a:ln w="44450">
            <a:solidFill>
              <a:srgbClr val="E46C0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513830"/>
      </p:ext>
    </p:extLst>
  </p:cSld>
  <p:clrMapOvr>
    <a:masterClrMapping/>
  </p:clrMapOvr>
  <p:transition xmlns:p14="http://schemas.microsoft.com/office/powerpoint/2010/main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3124200" y="2286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>
              <a:solidFill>
                <a:schemeClr val="tx2"/>
              </a:solidFill>
              <a:cs typeface="+mn-cs"/>
            </a:endParaRPr>
          </a:p>
        </p:txBody>
      </p:sp>
      <p:grpSp>
        <p:nvGrpSpPr>
          <p:cNvPr id="66562" name="Group 3"/>
          <p:cNvGrpSpPr>
            <a:grpSpLocks/>
          </p:cNvGrpSpPr>
          <p:nvPr/>
        </p:nvGrpSpPr>
        <p:grpSpPr bwMode="auto">
          <a:xfrm>
            <a:off x="228600" y="4449763"/>
            <a:ext cx="2470150" cy="579437"/>
            <a:chOff x="144" y="1267"/>
            <a:chExt cx="1556" cy="365"/>
          </a:xfrm>
        </p:grpSpPr>
        <p:sp>
          <p:nvSpPr>
            <p:cNvPr id="257028" name="Text Box 4"/>
            <p:cNvSpPr txBox="1">
              <a:spLocks noChangeArrowheads="1"/>
            </p:cNvSpPr>
            <p:nvPr/>
          </p:nvSpPr>
          <p:spPr bwMode="auto">
            <a:xfrm>
              <a:off x="144" y="1267"/>
              <a:ext cx="1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257029" name="Text Box 5"/>
            <p:cNvSpPr txBox="1">
              <a:spLocks noChangeArrowheads="1"/>
            </p:cNvSpPr>
            <p:nvPr/>
          </p:nvSpPr>
          <p:spPr bwMode="auto">
            <a:xfrm>
              <a:off x="1584" y="1392"/>
              <a:ext cx="11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buSzPct val="95000"/>
                <a:buFont typeface="Times" charset="0"/>
                <a:buNone/>
                <a:defRPr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4" name="Line 10"/>
          <p:cNvSpPr>
            <a:spLocks noChangeShapeType="1"/>
          </p:cNvSpPr>
          <p:nvPr/>
        </p:nvSpPr>
        <p:spPr bwMode="auto">
          <a:xfrm flipV="1">
            <a:off x="6394450" y="2851150"/>
            <a:ext cx="57150" cy="381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6570" name="Picture 13" descr="MZ_median.tiff                                                 001A6675Macintosh HD                   BC9385A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180" r="3030" b="3180"/>
          <a:stretch>
            <a:fillRect/>
          </a:stretch>
        </p:blipFill>
        <p:spPr bwMode="auto">
          <a:xfrm>
            <a:off x="4303713" y="0"/>
            <a:ext cx="4840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8" name="Line 14"/>
          <p:cNvSpPr>
            <a:spLocks noChangeShapeType="1"/>
          </p:cNvSpPr>
          <p:nvPr/>
        </p:nvSpPr>
        <p:spPr bwMode="auto">
          <a:xfrm>
            <a:off x="3308350" y="2959054"/>
            <a:ext cx="2101850" cy="939846"/>
          </a:xfrm>
          <a:prstGeom prst="line">
            <a:avLst/>
          </a:prstGeom>
          <a:noFill/>
          <a:ln w="444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7000"/>
            <a:ext cx="4032250" cy="15033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Diagnostic Discrepancies...</a:t>
            </a:r>
            <a:br>
              <a:rPr lang="en-US" sz="2800" dirty="0" smtClean="0"/>
            </a:br>
            <a:r>
              <a:rPr lang="en-US" sz="2800" dirty="0" smtClean="0"/>
              <a:t> it is a bit like US politics</a:t>
            </a:r>
            <a:endParaRPr lang="en-US" sz="2800" dirty="0"/>
          </a:p>
        </p:txBody>
      </p:sp>
      <p:pic>
        <p:nvPicPr>
          <p:cNvPr id="3" name="Picture 2" descr="photo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630362"/>
            <a:ext cx="1333500" cy="1328692"/>
          </a:xfrm>
          <a:prstGeom prst="rect">
            <a:avLst/>
          </a:prstGeom>
        </p:spPr>
      </p:pic>
      <p:pic>
        <p:nvPicPr>
          <p:cNvPr id="4" name="Picture 3" descr="photo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63491"/>
            <a:ext cx="1294072" cy="1294072"/>
          </a:xfrm>
          <a:prstGeom prst="rect">
            <a:avLst/>
          </a:prstGeom>
        </p:spPr>
      </p:pic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1903672" y="3111500"/>
            <a:ext cx="3836728" cy="1143001"/>
          </a:xfrm>
          <a:prstGeom prst="line">
            <a:avLst/>
          </a:prstGeom>
          <a:noFill/>
          <a:ln w="44450">
            <a:solidFill>
              <a:srgbClr val="E46C0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" name="Picture 5" descr="Ted_Cruz,_official_portrait,_113th_Congres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1852" r="26852" b="47037"/>
          <a:stretch/>
        </p:blipFill>
        <p:spPr>
          <a:xfrm>
            <a:off x="703522" y="3755936"/>
            <a:ext cx="1085712" cy="1400264"/>
          </a:xfrm>
          <a:prstGeom prst="rect">
            <a:avLst/>
          </a:prstGeom>
        </p:spPr>
      </p:pic>
      <p:sp>
        <p:nvSpPr>
          <p:cNvPr id="22" name="Line 14"/>
          <p:cNvSpPr>
            <a:spLocks noChangeShapeType="1"/>
          </p:cNvSpPr>
          <p:nvPr/>
        </p:nvSpPr>
        <p:spPr bwMode="auto">
          <a:xfrm flipV="1">
            <a:off x="1789234" y="4648200"/>
            <a:ext cx="4382966" cy="60325"/>
          </a:xfrm>
          <a:prstGeom prst="line">
            <a:avLst/>
          </a:prstGeom>
          <a:noFill/>
          <a:ln w="44450">
            <a:solidFill>
              <a:srgbClr val="E46C0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" name="Picture 6" descr="250px-Donald_Trump_March_201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5029200"/>
            <a:ext cx="1137314" cy="1642283"/>
          </a:xfrm>
          <a:prstGeom prst="rect">
            <a:avLst/>
          </a:prstGeom>
        </p:spPr>
      </p:pic>
      <p:sp>
        <p:nvSpPr>
          <p:cNvPr id="24" name="Line 14"/>
          <p:cNvSpPr>
            <a:spLocks noChangeShapeType="1"/>
          </p:cNvSpPr>
          <p:nvPr/>
        </p:nvSpPr>
        <p:spPr bwMode="auto">
          <a:xfrm flipV="1">
            <a:off x="3309014" y="5130799"/>
            <a:ext cx="4579152" cy="600075"/>
          </a:xfrm>
          <a:prstGeom prst="line">
            <a:avLst/>
          </a:prstGeom>
          <a:noFill/>
          <a:ln w="44450">
            <a:solidFill>
              <a:srgbClr val="E46C0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1" name="Picture 20" descr="MAIN-Fleet-street-fox-Hillary-Clinton-Donald-Trump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" b="25245"/>
          <a:stretch/>
        </p:blipFill>
        <p:spPr>
          <a:xfrm>
            <a:off x="1963256" y="3014212"/>
            <a:ext cx="4208944" cy="21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16079"/>
      </p:ext>
    </p:extLst>
  </p:cSld>
  <p:clrMapOvr>
    <a:masterClrMapping/>
  </p:clrMapOvr>
  <p:transition xmlns:p14="http://schemas.microsoft.com/office/powerpoint/2010/main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Resolution </a:t>
            </a:r>
            <a:r>
              <a:rPr lang="en-US" dirty="0" smtClean="0"/>
              <a:t>of </a:t>
            </a:r>
            <a:r>
              <a:rPr lang="en-US" dirty="0" smtClean="0"/>
              <a:t>discrepancies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2099" y="3835400"/>
            <a:ext cx="4620959" cy="230832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Strong Line </a:t>
            </a:r>
            <a:r>
              <a:rPr lang="en-US" sz="2400" dirty="0" smtClean="0">
                <a:solidFill>
                  <a:srgbClr val="000090"/>
                </a:solidFill>
              </a:rPr>
              <a:t>Methods</a:t>
            </a:r>
          </a:p>
          <a:p>
            <a:endParaRPr lang="en-US" sz="2400" dirty="0"/>
          </a:p>
          <a:p>
            <a:r>
              <a:rPr lang="en-US" sz="2400" dirty="0" smtClean="0"/>
              <a:t>- atomic data</a:t>
            </a:r>
          </a:p>
          <a:p>
            <a:r>
              <a:rPr lang="en-US" sz="2400" dirty="0" smtClean="0"/>
              <a:t>- relative abundances</a:t>
            </a:r>
          </a:p>
          <a:p>
            <a:r>
              <a:rPr lang="en-US" sz="2400" dirty="0" smtClean="0"/>
              <a:t>- depletion factors</a:t>
            </a:r>
            <a:endParaRPr lang="en-US" sz="2400" dirty="0"/>
          </a:p>
          <a:p>
            <a:r>
              <a:rPr lang="en-US" sz="2400" dirty="0" smtClean="0"/>
              <a:t>- </a:t>
            </a:r>
            <a:r>
              <a:rPr lang="en-US" sz="2400" dirty="0" smtClean="0"/>
              <a:t>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temperature distribution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2100" y="1170444"/>
            <a:ext cx="4813300" cy="230832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Empirical Methods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temperature fluctuations / gradients</a:t>
            </a:r>
            <a:endParaRPr lang="en-US" sz="2400" dirty="0"/>
          </a:p>
          <a:p>
            <a:r>
              <a:rPr lang="en-US" sz="2400" dirty="0" smtClean="0"/>
              <a:t>- </a:t>
            </a:r>
            <a:r>
              <a:rPr lang="en-US" sz="2400" dirty="0" smtClean="0"/>
              <a:t> </a:t>
            </a:r>
            <a:r>
              <a:rPr lang="en-US" sz="2400" dirty="0"/>
              <a:t> </a:t>
            </a:r>
            <a:r>
              <a:rPr lang="en-US" sz="2400" dirty="0" smtClean="0"/>
              <a:t>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temperature distribution</a:t>
            </a: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59" y="1130300"/>
            <a:ext cx="4156076" cy="415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83198" y="5311776"/>
            <a:ext cx="21402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FFFF"/>
                </a:solidFill>
              </a:rPr>
              <a:t>Nicholls et al. </a:t>
            </a:r>
            <a:endParaRPr lang="en-US" sz="2800" dirty="0" smtClean="0">
              <a:solidFill>
                <a:srgbClr val="00FFFF"/>
              </a:solidFill>
            </a:endParaRPr>
          </a:p>
          <a:p>
            <a:r>
              <a:rPr lang="en-US" sz="2800" dirty="0" smtClean="0">
                <a:solidFill>
                  <a:srgbClr val="00FFFF"/>
                </a:solidFill>
              </a:rPr>
              <a:t>(</a:t>
            </a:r>
            <a:r>
              <a:rPr lang="en-US" sz="2800" dirty="0" smtClean="0">
                <a:solidFill>
                  <a:srgbClr val="00FFFF"/>
                </a:solidFill>
              </a:rPr>
              <a:t>2012, </a:t>
            </a:r>
            <a:r>
              <a:rPr lang="en-US" sz="2800" dirty="0" smtClean="0">
                <a:solidFill>
                  <a:srgbClr val="00FFFF"/>
                </a:solidFill>
              </a:rPr>
              <a:t>2013, </a:t>
            </a:r>
          </a:p>
          <a:p>
            <a:r>
              <a:rPr lang="en-US" sz="2800" dirty="0" smtClean="0">
                <a:solidFill>
                  <a:srgbClr val="00FFFF"/>
                </a:solidFill>
              </a:rPr>
              <a:t>2016 in prep)  </a:t>
            </a:r>
            <a:endParaRPr lang="en-US" sz="2800" dirty="0">
              <a:solidFill>
                <a:srgbClr val="00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600700" y="1295400"/>
            <a:ext cx="3314700" cy="3327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400800" y="2120900"/>
            <a:ext cx="2489200" cy="248920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53817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98" y="5067636"/>
            <a:ext cx="1534720" cy="15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56344"/>
      </p:ext>
    </p:extLst>
  </p:cSld>
  <p:clrMapOvr>
    <a:masterClrMapping/>
  </p:clrMapOvr>
  <p:transition xmlns:p14="http://schemas.microsoft.com/office/powerpoint/2010/main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8" descr="galacticwinds_M82.jpg                                          00034DCAMacintosh HD                   BC93A1C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131" y="3351932"/>
            <a:ext cx="2559604" cy="1716613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289676" y="158351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ISM conditions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17429" y="4483769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9484" y="3402775"/>
            <a:ext cx="1357945" cy="1241704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45838" y="4796879"/>
            <a:ext cx="371758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>
            <a:off x="6856626" y="3402775"/>
            <a:ext cx="1374" cy="139782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7180" y="94458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2647" y="1891905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10409" y="1681764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99946" y="260273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92925" y="3542399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9752" y="4248441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52897" y="1839720"/>
            <a:ext cx="1547049" cy="9782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52897" y="2015016"/>
            <a:ext cx="1755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Connection?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" name="Donut 31"/>
          <p:cNvSpPr/>
          <p:nvPr/>
        </p:nvSpPr>
        <p:spPr>
          <a:xfrm>
            <a:off x="2209326" y="1839721"/>
            <a:ext cx="2261073" cy="836438"/>
          </a:xfrm>
          <a:prstGeom prst="donut">
            <a:avLst>
              <a:gd name="adj" fmla="val 49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5316" y="1600200"/>
            <a:ext cx="7011784" cy="4547393"/>
            <a:chOff x="265316" y="1600200"/>
            <a:chExt cx="7011784" cy="4547393"/>
          </a:xfrm>
        </p:grpSpPr>
        <p:sp>
          <p:nvSpPr>
            <p:cNvPr id="28" name="Freeform 27"/>
            <p:cNvSpPr/>
            <p:nvPr/>
          </p:nvSpPr>
          <p:spPr>
            <a:xfrm>
              <a:off x="265316" y="1739900"/>
              <a:ext cx="7011784" cy="4407693"/>
            </a:xfrm>
            <a:custGeom>
              <a:avLst/>
              <a:gdLst>
                <a:gd name="connsiteX0" fmla="*/ 7011784 w 7011784"/>
                <a:gd name="connsiteY0" fmla="*/ 3048000 h 4407693"/>
                <a:gd name="connsiteX1" fmla="*/ 2566784 w 7011784"/>
                <a:gd name="connsiteY1" fmla="*/ 4406900 h 4407693"/>
                <a:gd name="connsiteX2" fmla="*/ 115684 w 7011784"/>
                <a:gd name="connsiteY2" fmla="*/ 2882900 h 4407693"/>
                <a:gd name="connsiteX3" fmla="*/ 369684 w 7011784"/>
                <a:gd name="connsiteY3" fmla="*/ 0 h 4407693"/>
                <a:gd name="connsiteX4" fmla="*/ 369684 w 7011784"/>
                <a:gd name="connsiteY4" fmla="*/ 0 h 44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784" h="4407693">
                  <a:moveTo>
                    <a:pt x="7011784" y="3048000"/>
                  </a:moveTo>
                  <a:cubicBezTo>
                    <a:pt x="5363959" y="3741208"/>
                    <a:pt x="3716134" y="4434417"/>
                    <a:pt x="2566784" y="4406900"/>
                  </a:cubicBezTo>
                  <a:cubicBezTo>
                    <a:pt x="1417434" y="4379383"/>
                    <a:pt x="481867" y="3617383"/>
                    <a:pt x="115684" y="2882900"/>
                  </a:cubicBezTo>
                  <a:cubicBezTo>
                    <a:pt x="-250499" y="2148417"/>
                    <a:pt x="369684" y="0"/>
                    <a:pt x="369684" y="0"/>
                  </a:cubicBezTo>
                  <a:lnTo>
                    <a:pt x="369684" y="0"/>
                  </a:lnTo>
                </a:path>
              </a:pathLst>
            </a:cu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533400" y="1600200"/>
              <a:ext cx="124418" cy="522679"/>
            </a:xfrm>
            <a:prstGeom prst="straightConnector1">
              <a:avLst/>
            </a:prstGeom>
            <a:ln w="57150" cmpd="sng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30558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2375" r="12450" b="16821"/>
          <a:stretch/>
        </p:blipFill>
        <p:spPr>
          <a:xfrm>
            <a:off x="4667703" y="1556792"/>
            <a:ext cx="4019097" cy="48828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Optical Diagnostic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36</a:t>
            </a:fld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7200900" y="5956300"/>
            <a:ext cx="15859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log([NII]/H</a:t>
            </a:r>
            <a:r>
              <a:rPr lang="en-US" sz="2000" dirty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Symbol" charset="2"/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2056" y="1564184"/>
            <a:ext cx="157564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/>
              <a:t>log(</a:t>
            </a:r>
            <a:r>
              <a:rPr lang="en-US" sz="2000" dirty="0" smtClean="0"/>
              <a:t>[OIII</a:t>
            </a:r>
            <a:r>
              <a:rPr lang="en-US" sz="2000" dirty="0"/>
              <a:t>]/</a:t>
            </a:r>
            <a:r>
              <a:rPr lang="en-US" sz="2000" dirty="0" err="1" smtClean="0"/>
              <a:t>H</a:t>
            </a:r>
            <a:r>
              <a:rPr lang="en-US" sz="2000" dirty="0" err="1"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latin typeface="+mj-lt"/>
                <a:cs typeface="Symbol" charset="2"/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84678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2375" r="12450" b="16821"/>
          <a:stretch/>
        </p:blipFill>
        <p:spPr>
          <a:xfrm>
            <a:off x="4667703" y="1556792"/>
            <a:ext cx="4019097" cy="48828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Star-forming </a:t>
            </a:r>
            <a:r>
              <a:rPr lang="en-US" dirty="0"/>
              <a:t>A</a:t>
            </a:r>
            <a:r>
              <a:rPr lang="en-US" dirty="0" smtClean="0"/>
              <a:t>bundance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76872"/>
            <a:ext cx="6131024" cy="26251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err="1" smtClean="0"/>
              <a:t>Metallicity</a:t>
            </a:r>
            <a:r>
              <a:rPr lang="en-US" sz="2800" dirty="0" smtClean="0"/>
              <a:t> (Z)</a:t>
            </a:r>
          </a:p>
          <a:p>
            <a:r>
              <a:rPr lang="en-US" sz="2800" dirty="0" smtClean="0"/>
              <a:t>Ionization parameter (q)</a:t>
            </a:r>
          </a:p>
          <a:p>
            <a:r>
              <a:rPr lang="en-US" sz="2800" dirty="0" smtClean="0"/>
              <a:t>Electron density (n</a:t>
            </a:r>
            <a:r>
              <a:rPr lang="en-US" sz="2800" baseline="-25000" dirty="0" smtClean="0"/>
              <a:t>e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Hardness of EUV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radiation field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37</a:t>
            </a:fld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179512" y="2204864"/>
            <a:ext cx="186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Sensitive to: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4499992" y="2636912"/>
            <a:ext cx="2736304" cy="4032448"/>
          </a:xfrm>
          <a:prstGeom prst="donut">
            <a:avLst>
              <a:gd name="adj" fmla="val 1769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211960" y="1772816"/>
            <a:ext cx="864096" cy="11521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053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1600" y="1003300"/>
            <a:ext cx="6057900" cy="5410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1462"/>
            <a:ext cx="8229600" cy="1143000"/>
          </a:xfrm>
        </p:spPr>
        <p:txBody>
          <a:bodyPr/>
          <a:lstStyle/>
          <a:p>
            <a:r>
              <a:rPr lang="en-US" dirty="0" smtClean="0"/>
              <a:t>Star-Forming Abundance Sequence</a:t>
            </a:r>
            <a:endParaRPr lang="en-US" dirty="0"/>
          </a:p>
        </p:txBody>
      </p:sp>
      <p:pic>
        <p:nvPicPr>
          <p:cNvPr id="6" name="Picture 5" descr="f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838200"/>
            <a:ext cx="5676900" cy="567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8836" y="1396102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Kewley et al.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2013a, </a:t>
            </a:r>
            <a:r>
              <a:rPr lang="en-US" sz="2400" dirty="0" err="1" smtClean="0">
                <a:solidFill>
                  <a:srgbClr val="0000FF"/>
                </a:solidFill>
              </a:rPr>
              <a:t>ApJ</a:t>
            </a:r>
            <a:r>
              <a:rPr lang="en-US" sz="2400" dirty="0" smtClean="0">
                <a:solidFill>
                  <a:srgbClr val="0000FF"/>
                </a:solidFill>
              </a:rPr>
              <a:t>, 774, 110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67528"/>
      </p:ext>
    </p:extLst>
  </p:cSld>
  <p:clrMapOvr>
    <a:masterClrMapping/>
  </p:clrMapOvr>
  <p:transition xmlns:p14="http://schemas.microsoft.com/office/powerpoint/2010/main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Mixing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36912"/>
            <a:ext cx="4402832" cy="2448991"/>
          </a:xfrm>
        </p:spPr>
        <p:txBody>
          <a:bodyPr/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(Z)</a:t>
            </a:r>
          </a:p>
          <a:p>
            <a:r>
              <a:rPr lang="en-US" sz="2800" dirty="0" smtClean="0"/>
              <a:t>Ionization parameter (q)</a:t>
            </a:r>
          </a:p>
          <a:p>
            <a:r>
              <a:rPr lang="en-US" sz="2800" dirty="0" smtClean="0"/>
              <a:t>Power-law index (</a:t>
            </a:r>
            <a:r>
              <a:rPr lang="en-US" sz="2800" dirty="0" smtClean="0">
                <a:latin typeface="Symbol" charset="2"/>
                <a:cs typeface="Symbol" charset="2"/>
              </a:rPr>
              <a:t>a</a:t>
            </a:r>
            <a:r>
              <a:rPr lang="en-US" sz="2800" dirty="0" smtClean="0">
                <a:cs typeface="Symbol" charset="2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cs typeface="Symbol" charset="2"/>
              </a:rPr>
              <a:t> </a:t>
            </a:r>
            <a:r>
              <a:rPr lang="en-US" sz="2800" dirty="0" smtClean="0">
                <a:cs typeface="Symbol" charset="2"/>
              </a:rPr>
              <a:t>  (EUV hardness)</a:t>
            </a:r>
            <a:endParaRPr lang="en-US" sz="28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39</a:t>
            </a:fld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323528" y="1988840"/>
            <a:ext cx="360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Shape and position from: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2375" r="12450" b="16821"/>
          <a:stretch/>
        </p:blipFill>
        <p:spPr>
          <a:xfrm>
            <a:off x="4644008" y="1556792"/>
            <a:ext cx="4019097" cy="48828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Donut 6"/>
          <p:cNvSpPr/>
          <p:nvPr/>
        </p:nvSpPr>
        <p:spPr>
          <a:xfrm>
            <a:off x="6407696" y="1628800"/>
            <a:ext cx="2736304" cy="4032448"/>
          </a:xfrm>
          <a:prstGeom prst="donut">
            <a:avLst>
              <a:gd name="adj" fmla="val 1769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220072" y="1484784"/>
            <a:ext cx="1440160" cy="93610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4346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544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ISM Spectral</a:t>
            </a:r>
            <a:r>
              <a:rPr lang="en-US" dirty="0" smtClean="0"/>
              <a:t> </a:t>
            </a:r>
            <a:r>
              <a:rPr lang="en-US" dirty="0" smtClean="0"/>
              <a:t>Diagnostics</a:t>
            </a:r>
            <a:endParaRPr lang="en-US" dirty="0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1645757"/>
            <a:ext cx="9144000" cy="4162425"/>
            <a:chOff x="144" y="720"/>
            <a:chExt cx="5424" cy="2622"/>
          </a:xfrm>
        </p:grpSpPr>
        <p:pic>
          <p:nvPicPr>
            <p:cNvPr id="4" name="Picture 10" descr="NFGS_integrated spectrum.tiff                                  00042D47Macintosh HD                   B74677AA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20"/>
              <a:ext cx="5424" cy="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816" y="1104"/>
              <a:ext cx="3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[OII]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5837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9912" y="0"/>
            <a:ext cx="273630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779912" cy="3327400"/>
          </a:xfrm>
        </p:spPr>
        <p:txBody>
          <a:bodyPr>
            <a:normAutofit/>
          </a:bodyPr>
          <a:lstStyle/>
          <a:p>
            <a:r>
              <a:rPr lang="en-US" dirty="0" smtClean="0"/>
              <a:t>Photoionization Models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AGN position </a:t>
            </a:r>
            <a:br>
              <a:rPr lang="en-US" sz="3600" dirty="0" smtClean="0"/>
            </a:br>
            <a:r>
              <a:rPr lang="en-US" sz="3600" dirty="0" smtClean="0"/>
              <a:t>&amp; </a:t>
            </a:r>
            <a:r>
              <a:rPr lang="en-US" sz="3600" dirty="0" err="1" smtClean="0"/>
              <a:t>metallicity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40</a:t>
            </a:fld>
            <a:endParaRPr lang="en-AU"/>
          </a:p>
        </p:txBody>
      </p:sp>
      <p:pic>
        <p:nvPicPr>
          <p:cNvPr id="5" name="Picture 4" descr="f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0"/>
            <a:ext cx="264396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260648"/>
            <a:ext cx="1852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Low </a:t>
            </a:r>
            <a:r>
              <a:rPr lang="en-US" sz="2000" dirty="0" err="1" smtClean="0">
                <a:solidFill>
                  <a:srgbClr val="FFFF00"/>
                </a:solidFill>
              </a:rPr>
              <a:t>Metallicity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6021288"/>
            <a:ext cx="1909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High </a:t>
            </a:r>
            <a:r>
              <a:rPr lang="en-US" sz="2000" dirty="0" err="1" smtClean="0">
                <a:solidFill>
                  <a:srgbClr val="FFFF00"/>
                </a:solidFill>
              </a:rPr>
              <a:t>Metallicity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660232" y="908720"/>
            <a:ext cx="288032" cy="518457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92280" y="2564904"/>
            <a:ext cx="2555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AGN locus 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depends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on </a:t>
            </a:r>
            <a:r>
              <a:rPr lang="en-US" sz="2000" dirty="0" err="1" smtClean="0">
                <a:solidFill>
                  <a:srgbClr val="FF6600"/>
                </a:solidFill>
              </a:rPr>
              <a:t>metallicity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139302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Kewley et al. </a:t>
            </a:r>
          </a:p>
          <a:p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2013a, </a:t>
            </a:r>
            <a:r>
              <a:rPr lang="en-US" sz="24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ApJ</a:t>
            </a:r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774, 110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881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Mixing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28" y="2084909"/>
            <a:ext cx="4402832" cy="2448991"/>
          </a:xfrm>
        </p:spPr>
        <p:txBody>
          <a:bodyPr/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(Z)</a:t>
            </a:r>
          </a:p>
          <a:p>
            <a:r>
              <a:rPr lang="en-US" sz="2800" dirty="0" smtClean="0"/>
              <a:t>Ionization parameter (q)</a:t>
            </a:r>
          </a:p>
          <a:p>
            <a:r>
              <a:rPr lang="en-US" sz="2800" dirty="0" smtClean="0"/>
              <a:t>Power-law index (</a:t>
            </a:r>
            <a:r>
              <a:rPr lang="en-US" sz="2800" dirty="0" smtClean="0">
                <a:latin typeface="Symbol" charset="2"/>
                <a:cs typeface="Symbol" charset="2"/>
              </a:rPr>
              <a:t>a</a:t>
            </a:r>
            <a:r>
              <a:rPr lang="en-US" sz="2800" dirty="0" smtClean="0">
                <a:cs typeface="Symbol" charset="2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cs typeface="Symbol" charset="2"/>
              </a:rPr>
              <a:t> </a:t>
            </a:r>
            <a:r>
              <a:rPr lang="en-US" sz="2800" dirty="0" smtClean="0">
                <a:cs typeface="Symbol" charset="2"/>
              </a:rPr>
              <a:t>  (EUV hardness)</a:t>
            </a:r>
            <a:endParaRPr lang="en-US" sz="28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41</a:t>
            </a:fld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145728" y="1602532"/>
            <a:ext cx="360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Shape and position from: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2375" r="12450" b="16821"/>
          <a:stretch/>
        </p:blipFill>
        <p:spPr>
          <a:xfrm>
            <a:off x="4343400" y="1556792"/>
            <a:ext cx="4319705" cy="52480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334000" y="1802586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Metallicity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7039327" y="2325806"/>
            <a:ext cx="295627" cy="277694"/>
          </a:xfrm>
          <a:prstGeom prst="hexago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708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Mixing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28" y="2084909"/>
            <a:ext cx="4402832" cy="2448991"/>
          </a:xfrm>
        </p:spPr>
        <p:txBody>
          <a:bodyPr/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(Z)</a:t>
            </a:r>
          </a:p>
          <a:p>
            <a:r>
              <a:rPr lang="en-US" sz="2800" dirty="0" smtClean="0"/>
              <a:t>Ionization parameter (q)</a:t>
            </a:r>
          </a:p>
          <a:p>
            <a:r>
              <a:rPr lang="en-US" sz="2800" dirty="0" smtClean="0"/>
              <a:t>Power-law index (</a:t>
            </a:r>
            <a:r>
              <a:rPr lang="en-US" sz="2800" dirty="0" smtClean="0">
                <a:latin typeface="Symbol" charset="2"/>
                <a:cs typeface="Symbol" charset="2"/>
              </a:rPr>
              <a:t>a</a:t>
            </a:r>
            <a:r>
              <a:rPr lang="en-US" sz="2800" dirty="0" smtClean="0">
                <a:cs typeface="Symbol" charset="2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cs typeface="Symbol" charset="2"/>
              </a:rPr>
              <a:t> </a:t>
            </a:r>
            <a:r>
              <a:rPr lang="en-US" sz="2800" dirty="0" smtClean="0">
                <a:cs typeface="Symbol" charset="2"/>
              </a:rPr>
              <a:t>  (EUV hardness)</a:t>
            </a:r>
            <a:endParaRPr lang="en-US" sz="28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42</a:t>
            </a:fld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145728" y="1602532"/>
            <a:ext cx="360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Shape and position from: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2375" r="12450" b="16821"/>
          <a:stretch/>
        </p:blipFill>
        <p:spPr>
          <a:xfrm>
            <a:off x="4343400" y="1556792"/>
            <a:ext cx="4319705" cy="5248062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5689600" y="2450505"/>
            <a:ext cx="1270000" cy="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0" y="1802586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Metallicity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5334000" y="2339359"/>
            <a:ext cx="295627" cy="277694"/>
          </a:xfrm>
          <a:prstGeom prst="hexago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960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Mixing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28" y="2084909"/>
            <a:ext cx="4402832" cy="2448991"/>
          </a:xfrm>
        </p:spPr>
        <p:txBody>
          <a:bodyPr/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(Z)</a:t>
            </a:r>
          </a:p>
          <a:p>
            <a:r>
              <a:rPr lang="en-US" sz="2800" dirty="0" smtClean="0"/>
              <a:t>Ionization parameter (q)</a:t>
            </a:r>
          </a:p>
          <a:p>
            <a:r>
              <a:rPr lang="en-US" sz="2800" dirty="0" smtClean="0"/>
              <a:t>Power-law index (</a:t>
            </a:r>
            <a:r>
              <a:rPr lang="en-US" sz="2800" dirty="0" smtClean="0">
                <a:latin typeface="Symbol" charset="2"/>
                <a:cs typeface="Symbol" charset="2"/>
              </a:rPr>
              <a:t>a</a:t>
            </a:r>
            <a:r>
              <a:rPr lang="en-US" sz="2800" dirty="0" smtClean="0">
                <a:cs typeface="Symbol" charset="2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cs typeface="Symbol" charset="2"/>
              </a:rPr>
              <a:t> </a:t>
            </a:r>
            <a:r>
              <a:rPr lang="en-US" sz="2800" dirty="0" smtClean="0">
                <a:cs typeface="Symbol" charset="2"/>
              </a:rPr>
              <a:t>  (EUV hardness)</a:t>
            </a:r>
            <a:endParaRPr lang="en-US" sz="28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43</a:t>
            </a:fld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145728" y="1602532"/>
            <a:ext cx="360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Shape and position from: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2375" r="12450" b="16821"/>
          <a:stretch/>
        </p:blipFill>
        <p:spPr>
          <a:xfrm>
            <a:off x="4343400" y="1556792"/>
            <a:ext cx="4319705" cy="52480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548560" y="1676400"/>
            <a:ext cx="17321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Ionization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parameter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6794500" y="3550594"/>
            <a:ext cx="295627" cy="277694"/>
          </a:xfrm>
          <a:prstGeom prst="hexago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838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Mixing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28" y="2084909"/>
            <a:ext cx="4402832" cy="2448991"/>
          </a:xfrm>
        </p:spPr>
        <p:txBody>
          <a:bodyPr/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(Z)</a:t>
            </a:r>
          </a:p>
          <a:p>
            <a:r>
              <a:rPr lang="en-US" sz="2800" dirty="0" smtClean="0"/>
              <a:t>Ionization parameter (q)</a:t>
            </a:r>
          </a:p>
          <a:p>
            <a:r>
              <a:rPr lang="en-US" sz="2800" dirty="0" smtClean="0"/>
              <a:t>Power-law index (</a:t>
            </a:r>
            <a:r>
              <a:rPr lang="en-US" sz="2800" dirty="0" smtClean="0">
                <a:latin typeface="Symbol" charset="2"/>
                <a:cs typeface="Symbol" charset="2"/>
              </a:rPr>
              <a:t>a</a:t>
            </a:r>
            <a:r>
              <a:rPr lang="en-US" sz="2800" dirty="0" smtClean="0">
                <a:cs typeface="Symbol" charset="2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cs typeface="Symbol" charset="2"/>
              </a:rPr>
              <a:t> </a:t>
            </a:r>
            <a:r>
              <a:rPr lang="en-US" sz="2800" dirty="0" smtClean="0">
                <a:cs typeface="Symbol" charset="2"/>
              </a:rPr>
              <a:t>  (EUV hardness)</a:t>
            </a:r>
            <a:endParaRPr lang="en-US" sz="28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44</a:t>
            </a:fld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145728" y="1602532"/>
            <a:ext cx="360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Shape and position from: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2375" r="12450" b="16821"/>
          <a:stretch/>
        </p:blipFill>
        <p:spPr>
          <a:xfrm>
            <a:off x="4343400" y="1556792"/>
            <a:ext cx="4319705" cy="52480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548560" y="1676400"/>
            <a:ext cx="17321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Ionization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parameter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280675" y="2161109"/>
            <a:ext cx="1134246" cy="1528332"/>
          </a:xfrm>
          <a:custGeom>
            <a:avLst/>
            <a:gdLst>
              <a:gd name="connsiteX0" fmla="*/ 569699 w 1134246"/>
              <a:gd name="connsiteY0" fmla="*/ 1528332 h 1528332"/>
              <a:gd name="connsiteX1" fmla="*/ 10899 w 1134246"/>
              <a:gd name="connsiteY1" fmla="*/ 372632 h 1528332"/>
              <a:gd name="connsiteX2" fmla="*/ 1014199 w 1134246"/>
              <a:gd name="connsiteY2" fmla="*/ 42432 h 1528332"/>
              <a:gd name="connsiteX3" fmla="*/ 1115799 w 1134246"/>
              <a:gd name="connsiteY3" fmla="*/ 4332 h 152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246" h="1528332">
                <a:moveTo>
                  <a:pt x="569699" y="1528332"/>
                </a:moveTo>
                <a:cubicBezTo>
                  <a:pt x="253257" y="1074307"/>
                  <a:pt x="-63184" y="620282"/>
                  <a:pt x="10899" y="372632"/>
                </a:cubicBezTo>
                <a:cubicBezTo>
                  <a:pt x="84982" y="124982"/>
                  <a:pt x="830049" y="103815"/>
                  <a:pt x="1014199" y="42432"/>
                </a:cubicBezTo>
                <a:cubicBezTo>
                  <a:pt x="1198349" y="-18951"/>
                  <a:pt x="1115799" y="4332"/>
                  <a:pt x="1115799" y="4332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6" idx="3"/>
          </p:cNvCxnSpPr>
          <p:nvPr/>
        </p:nvCxnSpPr>
        <p:spPr>
          <a:xfrm flipV="1">
            <a:off x="7396474" y="2089241"/>
            <a:ext cx="279400" cy="7620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6405386" y="2456688"/>
            <a:ext cx="295627" cy="277694"/>
          </a:xfrm>
          <a:prstGeom prst="hexago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561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Mixing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28" y="2084909"/>
            <a:ext cx="4402832" cy="2448991"/>
          </a:xfrm>
        </p:spPr>
        <p:txBody>
          <a:bodyPr/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(Z)</a:t>
            </a:r>
          </a:p>
          <a:p>
            <a:r>
              <a:rPr lang="en-US" sz="2800" dirty="0" smtClean="0"/>
              <a:t>Ionization parameter (q)</a:t>
            </a:r>
          </a:p>
          <a:p>
            <a:r>
              <a:rPr lang="en-US" sz="2800" dirty="0" smtClean="0"/>
              <a:t>Power-law index (</a:t>
            </a:r>
            <a:r>
              <a:rPr lang="en-US" sz="2800" dirty="0" smtClean="0">
                <a:latin typeface="Symbol" charset="2"/>
                <a:cs typeface="Symbol" charset="2"/>
              </a:rPr>
              <a:t>a</a:t>
            </a:r>
            <a:r>
              <a:rPr lang="en-US" sz="2800" dirty="0" smtClean="0">
                <a:cs typeface="Symbol" charset="2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cs typeface="Symbol" charset="2"/>
              </a:rPr>
              <a:t> </a:t>
            </a:r>
            <a:r>
              <a:rPr lang="en-US" sz="2800" dirty="0" smtClean="0">
                <a:cs typeface="Symbol" charset="2"/>
              </a:rPr>
              <a:t>  (EUV hardness)</a:t>
            </a:r>
            <a:endParaRPr lang="en-US" sz="28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45</a:t>
            </a:fld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145728" y="1602532"/>
            <a:ext cx="360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Shape and position from: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2375" r="12450" b="16821"/>
          <a:stretch/>
        </p:blipFill>
        <p:spPr>
          <a:xfrm>
            <a:off x="4343400" y="1556792"/>
            <a:ext cx="4319705" cy="52480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548560" y="1676400"/>
            <a:ext cx="17321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Ionization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parameter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280675" y="2161109"/>
            <a:ext cx="1134246" cy="1528332"/>
          </a:xfrm>
          <a:custGeom>
            <a:avLst/>
            <a:gdLst>
              <a:gd name="connsiteX0" fmla="*/ 569699 w 1134246"/>
              <a:gd name="connsiteY0" fmla="*/ 1528332 h 1528332"/>
              <a:gd name="connsiteX1" fmla="*/ 10899 w 1134246"/>
              <a:gd name="connsiteY1" fmla="*/ 372632 h 1528332"/>
              <a:gd name="connsiteX2" fmla="*/ 1014199 w 1134246"/>
              <a:gd name="connsiteY2" fmla="*/ 42432 h 1528332"/>
              <a:gd name="connsiteX3" fmla="*/ 1115799 w 1134246"/>
              <a:gd name="connsiteY3" fmla="*/ 4332 h 152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246" h="1528332">
                <a:moveTo>
                  <a:pt x="569699" y="1528332"/>
                </a:moveTo>
                <a:cubicBezTo>
                  <a:pt x="253257" y="1074307"/>
                  <a:pt x="-63184" y="620282"/>
                  <a:pt x="10899" y="372632"/>
                </a:cubicBezTo>
                <a:cubicBezTo>
                  <a:pt x="84982" y="124982"/>
                  <a:pt x="830049" y="103815"/>
                  <a:pt x="1014199" y="42432"/>
                </a:cubicBezTo>
                <a:cubicBezTo>
                  <a:pt x="1198349" y="-18951"/>
                  <a:pt x="1115799" y="4332"/>
                  <a:pt x="1115799" y="4332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6" idx="3"/>
          </p:cNvCxnSpPr>
          <p:nvPr/>
        </p:nvCxnSpPr>
        <p:spPr>
          <a:xfrm flipV="1">
            <a:off x="7396474" y="2089241"/>
            <a:ext cx="279400" cy="7620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Hexagon 19"/>
          <p:cNvSpPr/>
          <p:nvPr/>
        </p:nvSpPr>
        <p:spPr>
          <a:xfrm>
            <a:off x="7675874" y="2026594"/>
            <a:ext cx="295627" cy="277694"/>
          </a:xfrm>
          <a:prstGeom prst="hexago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80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Mixing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28" y="2084909"/>
            <a:ext cx="4402832" cy="2448991"/>
          </a:xfrm>
        </p:spPr>
        <p:txBody>
          <a:bodyPr/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(Z)</a:t>
            </a:r>
          </a:p>
          <a:p>
            <a:r>
              <a:rPr lang="en-US" sz="2800" dirty="0" smtClean="0"/>
              <a:t>Ionization parameter (q)</a:t>
            </a:r>
          </a:p>
          <a:p>
            <a:r>
              <a:rPr lang="en-US" sz="2800" dirty="0" smtClean="0"/>
              <a:t>Power-law index (</a:t>
            </a:r>
            <a:r>
              <a:rPr lang="en-US" sz="2800" dirty="0" smtClean="0">
                <a:latin typeface="Symbol" charset="2"/>
                <a:cs typeface="Symbol" charset="2"/>
              </a:rPr>
              <a:t>a</a:t>
            </a:r>
            <a:r>
              <a:rPr lang="en-US" sz="2800" dirty="0" smtClean="0">
                <a:cs typeface="Symbol" charset="2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cs typeface="Symbol" charset="2"/>
              </a:rPr>
              <a:t> </a:t>
            </a:r>
            <a:r>
              <a:rPr lang="en-US" sz="2800" dirty="0" smtClean="0">
                <a:cs typeface="Symbol" charset="2"/>
              </a:rPr>
              <a:t>  (EUV hardness)</a:t>
            </a:r>
            <a:endParaRPr lang="en-US" sz="28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46</a:t>
            </a:fld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145728" y="1602532"/>
            <a:ext cx="360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Shape and position from: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2375" r="12450" b="16821"/>
          <a:stretch/>
        </p:blipFill>
        <p:spPr>
          <a:xfrm>
            <a:off x="4343400" y="1556792"/>
            <a:ext cx="4319705" cy="52480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501060" y="1913404"/>
            <a:ext cx="15424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EUV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Hardness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6747842" y="3494960"/>
            <a:ext cx="295627" cy="277694"/>
          </a:xfrm>
          <a:prstGeom prst="hexago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56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Mixing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28" y="2084909"/>
            <a:ext cx="4402832" cy="2448991"/>
          </a:xfrm>
        </p:spPr>
        <p:txBody>
          <a:bodyPr/>
          <a:lstStyle/>
          <a:p>
            <a:r>
              <a:rPr lang="en-US" sz="2800" dirty="0" err="1" smtClean="0"/>
              <a:t>Metallicity</a:t>
            </a:r>
            <a:r>
              <a:rPr lang="en-US" sz="2800" dirty="0" smtClean="0"/>
              <a:t> (Z)</a:t>
            </a:r>
          </a:p>
          <a:p>
            <a:r>
              <a:rPr lang="en-US" sz="2800" dirty="0" smtClean="0"/>
              <a:t>Ionization parameter (q)</a:t>
            </a:r>
          </a:p>
          <a:p>
            <a:r>
              <a:rPr lang="en-US" sz="2800" dirty="0" smtClean="0"/>
              <a:t>Power-law index (</a:t>
            </a:r>
            <a:r>
              <a:rPr lang="en-US" sz="2800" dirty="0" smtClean="0">
                <a:latin typeface="Symbol" charset="2"/>
                <a:cs typeface="Symbol" charset="2"/>
              </a:rPr>
              <a:t>a</a:t>
            </a:r>
            <a:r>
              <a:rPr lang="en-US" sz="2800" dirty="0" smtClean="0">
                <a:cs typeface="Symbol" charset="2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cs typeface="Symbol" charset="2"/>
              </a:rPr>
              <a:t> </a:t>
            </a:r>
            <a:r>
              <a:rPr lang="en-US" sz="2800" dirty="0" smtClean="0">
                <a:cs typeface="Symbol" charset="2"/>
              </a:rPr>
              <a:t>  (EUV hardness)</a:t>
            </a:r>
            <a:endParaRPr lang="en-US" sz="28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47</a:t>
            </a:fld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145728" y="1602532"/>
            <a:ext cx="360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Shape and position from: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2375" r="12450" b="16821"/>
          <a:stretch/>
        </p:blipFill>
        <p:spPr>
          <a:xfrm>
            <a:off x="4343400" y="1556792"/>
            <a:ext cx="4319705" cy="52480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501060" y="1913404"/>
            <a:ext cx="15424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EUV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Hardness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043469" y="2590801"/>
            <a:ext cx="347931" cy="83551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Hexagon 9"/>
          <p:cNvSpPr/>
          <p:nvPr/>
        </p:nvSpPr>
        <p:spPr>
          <a:xfrm>
            <a:off x="7243586" y="2313107"/>
            <a:ext cx="295627" cy="277694"/>
          </a:xfrm>
          <a:prstGeom prst="hexago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704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106362"/>
            <a:ext cx="89027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Nuclear spectra of  45,000 galaxies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DA3A83-B123-404F-8227-A888A3500E14}" type="slidenum">
              <a:rPr lang="en-AU" smtClean="0"/>
              <a:pPr>
                <a:defRPr/>
              </a:pPr>
              <a:t>48</a:t>
            </a:fld>
            <a:endParaRPr lang="en-AU"/>
          </a:p>
        </p:txBody>
      </p:sp>
      <p:pic>
        <p:nvPicPr>
          <p:cNvPr id="6" name="Picture 5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2375" r="12450" b="16821"/>
          <a:stretch/>
        </p:blipFill>
        <p:spPr>
          <a:xfrm>
            <a:off x="2133600" y="900186"/>
            <a:ext cx="4903905" cy="59578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187700" y="1036638"/>
            <a:ext cx="18927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Each data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Point is one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galaxy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376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3662"/>
            <a:ext cx="8229600" cy="1143000"/>
          </a:xfrm>
        </p:spPr>
        <p:txBody>
          <a:bodyPr/>
          <a:lstStyle/>
          <a:p>
            <a:r>
              <a:rPr lang="en-US" dirty="0" smtClean="0"/>
              <a:t>Integral field spectra of one galaxy</a:t>
            </a:r>
            <a:endParaRPr lang="en-US" dirty="0"/>
          </a:p>
        </p:txBody>
      </p:sp>
      <p:pic>
        <p:nvPicPr>
          <p:cNvPr id="4" name="Picture 3" descr="NGC7130_fig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1806" b="153"/>
          <a:stretch/>
        </p:blipFill>
        <p:spPr>
          <a:xfrm>
            <a:off x="1549400" y="969063"/>
            <a:ext cx="6108700" cy="5753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8600" y="2489200"/>
            <a:ext cx="189271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Each data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Point is one</a:t>
            </a:r>
          </a:p>
          <a:p>
            <a:r>
              <a:rPr lang="en-US" sz="2800" dirty="0" err="1" smtClean="0">
                <a:solidFill>
                  <a:srgbClr val="0000FF"/>
                </a:solidFill>
              </a:rPr>
              <a:t>Spaxel</a:t>
            </a:r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(spatial</a:t>
            </a:r>
          </a:p>
          <a:p>
            <a:r>
              <a:rPr lang="en-US" sz="2800" dirty="0">
                <a:solidFill>
                  <a:srgbClr val="0000FF"/>
                </a:solidFill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ixel)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88137"/>
      </p:ext>
    </p:extLst>
  </p:cSld>
  <p:clrMapOvr>
    <a:masterClrMapping/>
  </p:clrMapOvr>
  <p:transition xmlns:p14="http://schemas.microsoft.com/office/powerpoint/2010/main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 smtClean="0">
                <a:cs typeface="+mj-cs"/>
              </a:rPr>
              <a:t>ISM Spectral </a:t>
            </a:r>
            <a:r>
              <a:rPr lang="en-US" sz="4000" dirty="0" smtClean="0">
                <a:cs typeface="+mj-cs"/>
              </a:rPr>
              <a:t>diagnostics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81000" y="914400"/>
            <a:ext cx="4903907" cy="70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Metallicity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(amount of metals)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grpSp>
        <p:nvGrpSpPr>
          <p:cNvPr id="6147" name="Group 5"/>
          <p:cNvGrpSpPr>
            <a:grpSpLocks/>
          </p:cNvGrpSpPr>
          <p:nvPr/>
        </p:nvGrpSpPr>
        <p:grpSpPr bwMode="auto">
          <a:xfrm>
            <a:off x="0" y="2695575"/>
            <a:ext cx="9144000" cy="4162425"/>
            <a:chOff x="144" y="720"/>
            <a:chExt cx="5424" cy="2622"/>
          </a:xfrm>
        </p:grpSpPr>
        <p:pic>
          <p:nvPicPr>
            <p:cNvPr id="6156" name="Picture 6" descr="NFGS_integrated spectrum.tiff                                  00042D47Macintosh HD                   B74677A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20"/>
              <a:ext cx="5424" cy="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5" name="Text Box 7"/>
            <p:cNvSpPr txBox="1">
              <a:spLocks noChangeArrowheads="1"/>
            </p:cNvSpPr>
            <p:nvPr/>
          </p:nvSpPr>
          <p:spPr bwMode="auto">
            <a:xfrm>
              <a:off x="816" y="1104"/>
              <a:ext cx="3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[OII]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68617" name="Oval 9"/>
          <p:cNvSpPr>
            <a:spLocks noChangeArrowheads="1"/>
          </p:cNvSpPr>
          <p:nvPr/>
        </p:nvSpPr>
        <p:spPr bwMode="auto">
          <a:xfrm>
            <a:off x="914400" y="32766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8" name="Oval 10"/>
          <p:cNvSpPr>
            <a:spLocks noChangeArrowheads="1"/>
          </p:cNvSpPr>
          <p:nvPr/>
        </p:nvSpPr>
        <p:spPr bwMode="auto">
          <a:xfrm>
            <a:off x="3581400" y="30480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3276600" y="41148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20" name="Oval 12"/>
          <p:cNvSpPr>
            <a:spLocks noChangeArrowheads="1"/>
          </p:cNvSpPr>
          <p:nvPr/>
        </p:nvSpPr>
        <p:spPr bwMode="auto">
          <a:xfrm>
            <a:off x="6934200" y="3200400"/>
            <a:ext cx="1295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 flipH="1">
            <a:off x="1143000" y="1600200"/>
            <a:ext cx="152400" cy="1676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>
            <a:off x="2362200" y="1617156"/>
            <a:ext cx="5181600" cy="1583244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23" name="Line 15"/>
          <p:cNvSpPr>
            <a:spLocks noChangeShapeType="1"/>
          </p:cNvSpPr>
          <p:nvPr/>
        </p:nvSpPr>
        <p:spPr bwMode="auto">
          <a:xfrm>
            <a:off x="1676400" y="1600200"/>
            <a:ext cx="1828800" cy="2514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24" name="Line 16"/>
          <p:cNvSpPr>
            <a:spLocks noChangeShapeType="1"/>
          </p:cNvSpPr>
          <p:nvPr/>
        </p:nvSpPr>
        <p:spPr bwMode="auto">
          <a:xfrm>
            <a:off x="2057400" y="1600200"/>
            <a:ext cx="1828800" cy="1447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5204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3662"/>
            <a:ext cx="8229600" cy="1143000"/>
          </a:xfrm>
        </p:spPr>
        <p:txBody>
          <a:bodyPr/>
          <a:lstStyle/>
          <a:p>
            <a:r>
              <a:rPr lang="en-US" dirty="0" smtClean="0"/>
              <a:t>Integral field spectra of one galaxy</a:t>
            </a:r>
            <a:endParaRPr lang="en-US" dirty="0"/>
          </a:p>
        </p:txBody>
      </p:sp>
      <p:pic>
        <p:nvPicPr>
          <p:cNvPr id="4" name="Picture 3" descr="NGC7130_fig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1806" b="153"/>
          <a:stretch/>
        </p:blipFill>
        <p:spPr>
          <a:xfrm>
            <a:off x="1549400" y="969063"/>
            <a:ext cx="6108700" cy="5753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8600" y="2489200"/>
            <a:ext cx="189271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Each data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Point is one</a:t>
            </a:r>
          </a:p>
          <a:p>
            <a:r>
              <a:rPr lang="en-US" sz="2800" dirty="0" err="1" smtClean="0">
                <a:solidFill>
                  <a:srgbClr val="0000FF"/>
                </a:solidFill>
              </a:rPr>
              <a:t>Spaxel</a:t>
            </a:r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(spatial</a:t>
            </a:r>
          </a:p>
          <a:p>
            <a:r>
              <a:rPr lang="en-US" sz="2800" dirty="0">
                <a:solidFill>
                  <a:srgbClr val="0000FF"/>
                </a:solidFill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ixel)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5651500" y="4241801"/>
            <a:ext cx="2209800" cy="1222942"/>
          </a:xfrm>
          <a:prstGeom prst="donut">
            <a:avLst>
              <a:gd name="adj" fmla="val 1769"/>
            </a:avLst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85510"/>
      </p:ext>
    </p:extLst>
  </p:cSld>
  <p:clrMapOvr>
    <a:masterClrMapping/>
  </p:clrMapOvr>
  <p:transition xmlns:p14="http://schemas.microsoft.com/office/powerpoint/2010/main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4200" y="25400"/>
            <a:ext cx="5994400" cy="10033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Star formation </a:t>
            </a:r>
            <a:r>
              <a:rPr lang="en-US" sz="3600" dirty="0" err="1" smtClean="0"/>
              <a:t>vs</a:t>
            </a:r>
            <a:r>
              <a:rPr lang="en-US" sz="3600" dirty="0" smtClean="0"/>
              <a:t> AGN</a:t>
            </a:r>
            <a:endParaRPr lang="en-US" sz="3600" dirty="0"/>
          </a:p>
        </p:txBody>
      </p:sp>
      <p:pic>
        <p:nvPicPr>
          <p:cNvPr id="3" name="Picture 2" descr="NGC7130_fig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4620"/>
            <a:ext cx="4343400" cy="6056480"/>
          </a:xfrm>
          <a:prstGeom prst="rect">
            <a:avLst/>
          </a:prstGeom>
        </p:spPr>
      </p:pic>
      <p:pic>
        <p:nvPicPr>
          <p:cNvPr id="4" name="Picture 3" descr="NGC7130_fig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1806" b="153"/>
          <a:stretch/>
        </p:blipFill>
        <p:spPr>
          <a:xfrm>
            <a:off x="571500" y="1196324"/>
            <a:ext cx="3670300" cy="3456755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413000" y="2082800"/>
            <a:ext cx="584200" cy="825500"/>
          </a:xfrm>
          <a:prstGeom prst="donut">
            <a:avLst>
              <a:gd name="adj" fmla="val 64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5" idx="5"/>
          </p:cNvCxnSpPr>
          <p:nvPr/>
        </p:nvCxnSpPr>
        <p:spPr>
          <a:xfrm>
            <a:off x="2911646" y="2787408"/>
            <a:ext cx="3552654" cy="8828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1500" y="4653079"/>
            <a:ext cx="318368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Composite </a:t>
            </a:r>
            <a:r>
              <a:rPr lang="en-US" sz="2400" dirty="0" err="1" smtClean="0">
                <a:solidFill>
                  <a:srgbClr val="FFFF00"/>
                </a:solidFill>
              </a:rPr>
              <a:t>spaxels</a:t>
            </a:r>
            <a:r>
              <a:rPr lang="en-US" sz="2400" dirty="0" smtClean="0">
                <a:solidFill>
                  <a:srgbClr val="FFFF00"/>
                </a:solidFill>
              </a:rPr>
              <a:t> form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a clean ring of mixed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Starburst-AGN activity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" y="5853407"/>
            <a:ext cx="297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Davies, Rich, Kewley &amp; </a:t>
            </a:r>
            <a:r>
              <a:rPr lang="en-US" dirty="0" err="1" smtClean="0"/>
              <a:t>Dopita</a:t>
            </a:r>
            <a:endParaRPr lang="en-US" dirty="0" smtClean="0"/>
          </a:p>
          <a:p>
            <a:r>
              <a:rPr lang="en-US" dirty="0" smtClean="0"/>
              <a:t> (2014, </a:t>
            </a:r>
            <a:r>
              <a:rPr lang="en-US" dirty="0"/>
              <a:t>MNRAS, 439, 3835)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3007" t="62500" r="47852" b="19727"/>
          <a:stretch/>
        </p:blipFill>
        <p:spPr>
          <a:xfrm>
            <a:off x="7606640" y="12700"/>
            <a:ext cx="1537360" cy="142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855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330700"/>
            <a:ext cx="9144000" cy="25273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8328" y="1242034"/>
            <a:ext cx="8826499" cy="318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NLR radius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AGN contribution to each line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Subtraction of AGN (SFR, </a:t>
            </a:r>
            <a:r>
              <a:rPr lang="en-US" sz="2800" dirty="0" err="1" smtClean="0"/>
              <a:t>metallicities</a:t>
            </a:r>
            <a:r>
              <a:rPr lang="en-US" sz="2800" dirty="0" smtClean="0"/>
              <a:t>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Subtraction of starburst (AGN luminosity, </a:t>
            </a:r>
            <a:r>
              <a:rPr lang="en-US" sz="2800" dirty="0" err="1"/>
              <a:t>E</a:t>
            </a:r>
            <a:r>
              <a:rPr lang="en-US" sz="2800" dirty="0" err="1" smtClean="0"/>
              <a:t>ddington</a:t>
            </a:r>
            <a:r>
              <a:rPr lang="en-US" sz="2800" dirty="0" smtClean="0"/>
              <a:t> rate)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Measurement of AGN NLR properties (</a:t>
            </a:r>
            <a:r>
              <a:rPr lang="en-US" sz="2800" dirty="0" err="1" smtClean="0"/>
              <a:t>metallicity</a:t>
            </a:r>
            <a:r>
              <a:rPr lang="en-US" sz="2800" dirty="0" smtClean="0"/>
              <a:t>, U, </a:t>
            </a:r>
            <a:r>
              <a:rPr lang="en-US" sz="2800" dirty="0" smtClean="0">
                <a:latin typeface="Symbol" charset="2"/>
                <a:cs typeface="Symbol" charset="2"/>
              </a:rPr>
              <a:t>a) </a:t>
            </a:r>
            <a:endParaRPr lang="en-US" sz="2800" dirty="0" smtClean="0"/>
          </a:p>
          <a:p>
            <a:pPr>
              <a:lnSpc>
                <a:spcPct val="120000"/>
              </a:lnSpc>
            </a:pPr>
            <a:endParaRPr lang="en-US" sz="2800" dirty="0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/>
              <a:t>IFU + Photoionization models</a:t>
            </a:r>
            <a:endParaRPr lang="en-US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162800" y="990600"/>
            <a:ext cx="1583200" cy="164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LIFA_ring_fig_2(1)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1" r="18628" b="58075"/>
          <a:stretch/>
        </p:blipFill>
        <p:spPr>
          <a:xfrm>
            <a:off x="0" y="4422392"/>
            <a:ext cx="9326078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166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3962400" y="2667000"/>
            <a:ext cx="184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 sz="4400">
              <a:solidFill>
                <a:schemeClr val="tx2"/>
              </a:solidFill>
              <a:cs typeface="+mn-cs"/>
            </a:endParaRP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848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j-cs"/>
              </a:rPr>
              <a:t>Composite Galaxies</a:t>
            </a: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  <a:cs typeface="+mj-cs"/>
            </a:endParaRPr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6705600" y="5029200"/>
            <a:ext cx="2259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FFFF"/>
                </a:solidFill>
                <a:cs typeface="+mn-cs"/>
              </a:rPr>
              <a:t>Kewley et al. 2006</a:t>
            </a:r>
          </a:p>
        </p:txBody>
      </p:sp>
      <p:pic>
        <p:nvPicPr>
          <p:cNvPr id="20486" name="Picture 7" descr="f4.tiff                                                        0017DB6EMacintosh HD                   BC9385A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6474" r="2586"/>
          <a:stretch>
            <a:fillRect/>
          </a:stretch>
        </p:blipFill>
        <p:spPr bwMode="auto">
          <a:xfrm>
            <a:off x="0" y="1438275"/>
            <a:ext cx="911464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nut 8"/>
          <p:cNvSpPr/>
          <p:nvPr/>
        </p:nvSpPr>
        <p:spPr>
          <a:xfrm>
            <a:off x="2099998" y="2438400"/>
            <a:ext cx="732102" cy="1079501"/>
          </a:xfrm>
          <a:prstGeom prst="donut">
            <a:avLst>
              <a:gd name="adj" fmla="val 49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65295"/>
      </p:ext>
    </p:extLst>
  </p:cSld>
  <p:clrMapOvr>
    <a:masterClrMapping/>
  </p:clrMapOvr>
  <p:transition xmlns:p14="http://schemas.microsoft.com/office/powerpoint/2010/main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3962400" y="2667000"/>
            <a:ext cx="184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 sz="4400">
              <a:solidFill>
                <a:schemeClr val="tx2"/>
              </a:solidFill>
              <a:cs typeface="+mn-cs"/>
            </a:endParaRPr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6705600" y="5029200"/>
            <a:ext cx="2259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FFFF"/>
                </a:solidFill>
                <a:cs typeface="+mn-cs"/>
              </a:rPr>
              <a:t>Kewley et al. 2006</a:t>
            </a:r>
          </a:p>
        </p:txBody>
      </p:sp>
      <p:pic>
        <p:nvPicPr>
          <p:cNvPr id="20486" name="Picture 7" descr="f4.tiff                                                        0017DB6EMacintosh HD                   BC9385A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6474" r="2586"/>
          <a:stretch>
            <a:fillRect/>
          </a:stretch>
        </p:blipFill>
        <p:spPr bwMode="auto">
          <a:xfrm>
            <a:off x="0" y="1438275"/>
            <a:ext cx="911464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Composite Galaxies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13376"/>
      </p:ext>
    </p:extLst>
  </p:cSld>
  <p:clrMapOvr>
    <a:masterClrMapping/>
  </p:clrMapOvr>
  <p:transition xmlns:p14="http://schemas.microsoft.com/office/powerpoint/2010/main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-157162"/>
            <a:ext cx="3106201" cy="198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Composites are not Starburst+Sy2</a:t>
            </a:r>
            <a:endParaRPr lang="en-US" dirty="0"/>
          </a:p>
        </p:txBody>
      </p:sp>
      <p:pic>
        <p:nvPicPr>
          <p:cNvPr id="3" name="Picture 2" descr="Elis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01" y="0"/>
            <a:ext cx="58218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985308"/>
            <a:ext cx="3365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They are mostly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Starburst + shocks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    Hampton et al. (2016)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4" descr="c30c33_e81438d1651a48b4aef5c2af43b856df.jpg_srz_385_380_85_22_0.50_1.20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6" y="3924300"/>
            <a:ext cx="2135939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4606"/>
      </p:ext>
    </p:extLst>
  </p:cSld>
  <p:clrMapOvr>
    <a:masterClrMapping/>
  </p:clrMapOvr>
  <p:transition xmlns:p14="http://schemas.microsoft.com/office/powerpoint/2010/main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8" descr="galacticwinds_M82.jpg                                          00034DCAMacintosh HD                   BC93A1C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131" y="3351932"/>
            <a:ext cx="2559604" cy="1716613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890" r="1807" b="5341"/>
          <a:stretch>
            <a:fillRect/>
          </a:stretch>
        </p:blipFill>
        <p:spPr bwMode="auto">
          <a:xfrm>
            <a:off x="7289676" y="158351"/>
            <a:ext cx="1771282" cy="18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7636933" cy="982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Gas Inflows through IFU data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74082" y="2817999"/>
            <a:ext cx="261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 formation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617429" y="4483769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12785" y="2817999"/>
            <a:ext cx="168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Outflows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99946" y="1254944"/>
            <a:ext cx="94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45838" y="1839720"/>
            <a:ext cx="1821374" cy="97827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51899" y="3155089"/>
            <a:ext cx="271069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9484" y="3402775"/>
            <a:ext cx="1357945" cy="1241704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45838" y="4796879"/>
            <a:ext cx="371758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>
            <a:off x="6856626" y="3402775"/>
            <a:ext cx="1374" cy="139782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348" y="1117167"/>
            <a:ext cx="1930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Gas inflow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91114" y="1701943"/>
            <a:ext cx="378944" cy="1116056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>
            <a:off x="2259484" y="1511983"/>
            <a:ext cx="1740462" cy="35349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7180" y="94458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2647" y="1891905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10409" y="1681764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99946" y="2602738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92925" y="3542399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9752" y="4248441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52897" y="1839720"/>
            <a:ext cx="1547049" cy="9782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52897" y="2015016"/>
            <a:ext cx="1755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Connection?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5389927" y="1490831"/>
            <a:ext cx="1245716" cy="1154315"/>
          </a:xfrm>
          <a:prstGeom prst="donut">
            <a:avLst>
              <a:gd name="adj" fmla="val 49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Donut 25"/>
          <p:cNvSpPr/>
          <p:nvPr/>
        </p:nvSpPr>
        <p:spPr>
          <a:xfrm>
            <a:off x="3585898" y="2388084"/>
            <a:ext cx="1245716" cy="1154315"/>
          </a:xfrm>
          <a:prstGeom prst="donut">
            <a:avLst>
              <a:gd name="adj" fmla="val 49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65316" y="1600200"/>
            <a:ext cx="7011784" cy="4547393"/>
            <a:chOff x="265316" y="1600200"/>
            <a:chExt cx="7011784" cy="4547393"/>
          </a:xfrm>
        </p:grpSpPr>
        <p:sp>
          <p:nvSpPr>
            <p:cNvPr id="31" name="Freeform 30"/>
            <p:cNvSpPr/>
            <p:nvPr/>
          </p:nvSpPr>
          <p:spPr>
            <a:xfrm>
              <a:off x="265316" y="1739900"/>
              <a:ext cx="7011784" cy="4407693"/>
            </a:xfrm>
            <a:custGeom>
              <a:avLst/>
              <a:gdLst>
                <a:gd name="connsiteX0" fmla="*/ 7011784 w 7011784"/>
                <a:gd name="connsiteY0" fmla="*/ 3048000 h 4407693"/>
                <a:gd name="connsiteX1" fmla="*/ 2566784 w 7011784"/>
                <a:gd name="connsiteY1" fmla="*/ 4406900 h 4407693"/>
                <a:gd name="connsiteX2" fmla="*/ 115684 w 7011784"/>
                <a:gd name="connsiteY2" fmla="*/ 2882900 h 4407693"/>
                <a:gd name="connsiteX3" fmla="*/ 369684 w 7011784"/>
                <a:gd name="connsiteY3" fmla="*/ 0 h 4407693"/>
                <a:gd name="connsiteX4" fmla="*/ 369684 w 7011784"/>
                <a:gd name="connsiteY4" fmla="*/ 0 h 440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784" h="4407693">
                  <a:moveTo>
                    <a:pt x="7011784" y="3048000"/>
                  </a:moveTo>
                  <a:cubicBezTo>
                    <a:pt x="5363959" y="3741208"/>
                    <a:pt x="3716134" y="4434417"/>
                    <a:pt x="2566784" y="4406900"/>
                  </a:cubicBezTo>
                  <a:cubicBezTo>
                    <a:pt x="1417434" y="4379383"/>
                    <a:pt x="481867" y="3617383"/>
                    <a:pt x="115684" y="2882900"/>
                  </a:cubicBezTo>
                  <a:cubicBezTo>
                    <a:pt x="-250499" y="2148417"/>
                    <a:pt x="369684" y="0"/>
                    <a:pt x="369684" y="0"/>
                  </a:cubicBezTo>
                  <a:lnTo>
                    <a:pt x="369684" y="0"/>
                  </a:lnTo>
                </a:path>
              </a:pathLst>
            </a:cu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533400" y="1600200"/>
              <a:ext cx="124418" cy="522679"/>
            </a:xfrm>
            <a:prstGeom prst="straightConnector1">
              <a:avLst/>
            </a:prstGeom>
            <a:ln w="57150" cmpd="sng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27062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Tracing Outflows with Shocks in SAMI</a:t>
            </a:r>
            <a:endParaRPr lang="en-US" dirty="0"/>
          </a:p>
        </p:txBody>
      </p:sp>
      <p:pic>
        <p:nvPicPr>
          <p:cNvPr id="4" name="Picture 3" descr="Ho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6"/>
          <a:stretch/>
        </p:blipFill>
        <p:spPr>
          <a:xfrm>
            <a:off x="0" y="1181099"/>
            <a:ext cx="3416300" cy="2120900"/>
          </a:xfrm>
          <a:prstGeom prst="rect">
            <a:avLst/>
          </a:prstGeom>
        </p:spPr>
      </p:pic>
      <p:pic>
        <p:nvPicPr>
          <p:cNvPr id="5" name="Picture 4" descr="Ho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3" y="1181099"/>
            <a:ext cx="5604297" cy="4229100"/>
          </a:xfrm>
          <a:prstGeom prst="rect">
            <a:avLst/>
          </a:prstGeom>
        </p:spPr>
      </p:pic>
      <p:pic>
        <p:nvPicPr>
          <p:cNvPr id="6" name="Picture 5" descr="Ho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1"/>
          <a:stretch/>
        </p:blipFill>
        <p:spPr>
          <a:xfrm>
            <a:off x="0" y="3379674"/>
            <a:ext cx="3416300" cy="2030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4400" y="179070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Three velocity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dispersion peaks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5720" y="3722588"/>
            <a:ext cx="897877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Shocks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5620" y="1790700"/>
            <a:ext cx="473707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HII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5461" y="3179619"/>
            <a:ext cx="422361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??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800" y="5643890"/>
            <a:ext cx="6098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Ho et al. (2014); see also Ho et al. (2016)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Picture 10" descr="I-Ting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66" y="5273382"/>
            <a:ext cx="1174750" cy="13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1225"/>
      </p:ext>
    </p:extLst>
  </p:cSld>
  <p:clrMapOvr>
    <a:masterClrMapping/>
  </p:clrMapOvr>
  <p:transition xmlns:p14="http://schemas.microsoft.com/office/powerpoint/2010/main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800" y="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SAMI Shocks: an isolated SF galaxy</a:t>
            </a:r>
            <a:endParaRPr lang="en-US" dirty="0"/>
          </a:p>
        </p:txBody>
      </p:sp>
      <p:pic>
        <p:nvPicPr>
          <p:cNvPr id="5" name="Picture 4" descr="Ho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44600"/>
            <a:ext cx="5525497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6700" y="5188592"/>
            <a:ext cx="15859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</a:rPr>
              <a:t>log([NII]/H</a:t>
            </a:r>
            <a:r>
              <a:rPr lang="en-US" sz="2000" dirty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>
                <a:solidFill>
                  <a:srgbClr val="FFFF00"/>
                </a:solidFill>
                <a:latin typeface="+mj-lt"/>
                <a:cs typeface="Symbol" charset="2"/>
              </a:rPr>
              <a:t>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620" y="3632200"/>
            <a:ext cx="473707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HII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5661" y="3571648"/>
            <a:ext cx="422361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??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620" y="3062188"/>
            <a:ext cx="897877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Shocks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800" y="5643890"/>
            <a:ext cx="6098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Ho et al. (2014); see also Ho et al. (2016)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2" name="Picture 11" descr="I-Ting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66" y="5273382"/>
            <a:ext cx="1174750" cy="13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45742"/>
      </p:ext>
    </p:extLst>
  </p:cSld>
  <p:clrMapOvr>
    <a:masterClrMapping/>
  </p:clrMapOvr>
  <p:transition xmlns:p14="http://schemas.microsoft.com/office/powerpoint/2010/main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800" y="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SAMI Shocks: an isolated SF galaxy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76700" y="5477517"/>
            <a:ext cx="15859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</a:rPr>
              <a:t>log([NII]/H</a:t>
            </a:r>
            <a:r>
              <a:rPr lang="en-US" sz="2000" dirty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>
                <a:solidFill>
                  <a:srgbClr val="FFFF00"/>
                </a:solidFill>
                <a:latin typeface="+mj-lt"/>
                <a:cs typeface="Symbol" charset="2"/>
              </a:rPr>
              <a:t>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" name="Picture 1" descr="Ho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142999"/>
            <a:ext cx="5473700" cy="4335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2420" y="4775200"/>
            <a:ext cx="473707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HII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4946" y="3579729"/>
            <a:ext cx="422361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??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8920" y="2935188"/>
            <a:ext cx="897877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Shocks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900" y="5849634"/>
            <a:ext cx="6098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Ho et al. (2014); see also Ho et al. (2016)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Picture 10" descr="I-Ting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66" y="4985530"/>
            <a:ext cx="1174750" cy="13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88658"/>
      </p:ext>
    </p:extLst>
  </p:cSld>
  <p:clrMapOvr>
    <a:masterClrMapping/>
  </p:clrMapOvr>
  <p:transition xmlns:p14="http://schemas.microsoft.com/office/powerpoint/2010/main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81000" y="914400"/>
            <a:ext cx="3829050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Metallicity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Star Formation Rate </a:t>
            </a:r>
          </a:p>
        </p:txBody>
      </p:sp>
      <p:grpSp>
        <p:nvGrpSpPr>
          <p:cNvPr id="7171" name="Group 5"/>
          <p:cNvGrpSpPr>
            <a:grpSpLocks/>
          </p:cNvGrpSpPr>
          <p:nvPr/>
        </p:nvGrpSpPr>
        <p:grpSpPr bwMode="auto">
          <a:xfrm>
            <a:off x="0" y="2695575"/>
            <a:ext cx="9144000" cy="4162425"/>
            <a:chOff x="144" y="720"/>
            <a:chExt cx="5424" cy="2622"/>
          </a:xfrm>
        </p:grpSpPr>
        <p:pic>
          <p:nvPicPr>
            <p:cNvPr id="7176" name="Picture 6" descr="NFGS_integrated spectrum.tiff                                  00042D47Macintosh HD                   B74677A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20"/>
              <a:ext cx="5424" cy="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3" name="Text Box 7"/>
            <p:cNvSpPr txBox="1">
              <a:spLocks noChangeArrowheads="1"/>
            </p:cNvSpPr>
            <p:nvPr/>
          </p:nvSpPr>
          <p:spPr bwMode="auto">
            <a:xfrm>
              <a:off x="816" y="1104"/>
              <a:ext cx="3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[OII]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70665" name="Oval 9"/>
          <p:cNvSpPr>
            <a:spLocks noChangeArrowheads="1"/>
          </p:cNvSpPr>
          <p:nvPr/>
        </p:nvSpPr>
        <p:spPr bwMode="auto">
          <a:xfrm>
            <a:off x="914400" y="32766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66" name="Oval 10"/>
          <p:cNvSpPr>
            <a:spLocks noChangeArrowheads="1"/>
          </p:cNvSpPr>
          <p:nvPr/>
        </p:nvSpPr>
        <p:spPr bwMode="auto">
          <a:xfrm>
            <a:off x="6934200" y="3200400"/>
            <a:ext cx="6858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1143000" y="2057400"/>
            <a:ext cx="76200" cy="1219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>
            <a:off x="3962400" y="2057400"/>
            <a:ext cx="3048000" cy="1219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14400" y="1017588"/>
            <a:ext cx="77724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ISM Spectral </a:t>
            </a:r>
            <a:r>
              <a:rPr lang="en-US" dirty="0" smtClean="0"/>
              <a:t>Diagnostics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016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800" y="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SAMI Shocks: an isolated SF galaxy</a:t>
            </a:r>
            <a:endParaRPr lang="en-US" dirty="0"/>
          </a:p>
        </p:txBody>
      </p:sp>
      <p:pic>
        <p:nvPicPr>
          <p:cNvPr id="3" name="Picture 2" descr="Ho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7" y="1397000"/>
            <a:ext cx="8680097" cy="328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4720" y="1409700"/>
            <a:ext cx="473707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HII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4658" y="1423888"/>
            <a:ext cx="897877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Shocks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1146" y="1423888"/>
            <a:ext cx="422361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??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267" y="4927600"/>
            <a:ext cx="77140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Shock Mechanical luminosity = 10</a:t>
            </a:r>
            <a:r>
              <a:rPr lang="en-US" sz="2800" baseline="30000" dirty="0" smtClean="0"/>
              <a:t>42</a:t>
            </a:r>
            <a:r>
              <a:rPr lang="en-US" sz="2800" dirty="0" smtClean="0"/>
              <a:t> ergs/s</a:t>
            </a:r>
          </a:p>
          <a:p>
            <a:r>
              <a:rPr lang="en-US" sz="2800" dirty="0" smtClean="0"/>
              <a:t>Starburst mechanical luminosity = 10</a:t>
            </a:r>
            <a:r>
              <a:rPr lang="en-US" sz="2800" baseline="30000" dirty="0" smtClean="0"/>
              <a:t>42 </a:t>
            </a:r>
            <a:r>
              <a:rPr lang="en-US" sz="2800" dirty="0" smtClean="0"/>
              <a:t>– 10</a:t>
            </a:r>
            <a:r>
              <a:rPr lang="en-US" sz="2800" baseline="30000" dirty="0" smtClean="0"/>
              <a:t>43</a:t>
            </a:r>
            <a:r>
              <a:rPr lang="en-US" sz="2800" dirty="0" smtClean="0"/>
              <a:t> ergs/s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13267" y="5881707"/>
            <a:ext cx="6098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Ho et al. (2014); see also Ho et al. (2016)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Picture 10" descr="I-Ting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0" y="4857593"/>
            <a:ext cx="1174750" cy="13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44056"/>
      </p:ext>
    </p:extLst>
  </p:cSld>
  <p:clrMapOvr>
    <a:masterClrMapping/>
  </p:clrMapOvr>
  <p:transition xmlns:p14="http://schemas.microsoft.com/office/powerpoint/2010/main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8657" y="-80034"/>
            <a:ext cx="8229600" cy="1143000"/>
          </a:xfrm>
        </p:spPr>
        <p:txBody>
          <a:bodyPr/>
          <a:lstStyle/>
          <a:p>
            <a:r>
              <a:rPr lang="en-US" dirty="0" smtClean="0"/>
              <a:t>Shocks in mergers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38251" y="822373"/>
            <a:ext cx="5444066" cy="5567362"/>
            <a:chOff x="1694380" y="1002772"/>
            <a:chExt cx="5444066" cy="5567362"/>
          </a:xfrm>
        </p:grpSpPr>
        <p:sp>
          <p:nvSpPr>
            <p:cNvPr id="5" name="Rectangle 4"/>
            <p:cNvSpPr/>
            <p:nvPr/>
          </p:nvSpPr>
          <p:spPr>
            <a:xfrm>
              <a:off x="1694380" y="1252360"/>
              <a:ext cx="5444066" cy="531777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shockfrac_disp_alt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380" y="1002772"/>
              <a:ext cx="5444066" cy="544406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100358" y="2785454"/>
            <a:ext cx="1181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Star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Formation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195" y="3098799"/>
            <a:ext cx="84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Shocks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11699" r="10459" b="27038"/>
          <a:stretch>
            <a:fillRect/>
          </a:stretch>
        </p:blipFill>
        <p:spPr>
          <a:xfrm>
            <a:off x="8009876" y="296010"/>
            <a:ext cx="950044" cy="13357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19284" y="1631748"/>
            <a:ext cx="25406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FFCC"/>
                </a:solidFill>
              </a:rPr>
              <a:t>Rich, Kewley</a:t>
            </a:r>
          </a:p>
          <a:p>
            <a:r>
              <a:rPr lang="en-US" sz="2400" dirty="0" smtClean="0">
                <a:solidFill>
                  <a:srgbClr val="CCFFCC"/>
                </a:solidFill>
              </a:rPr>
              <a:t>&amp; </a:t>
            </a:r>
            <a:r>
              <a:rPr lang="en-US" sz="2400" dirty="0" err="1" smtClean="0">
                <a:solidFill>
                  <a:srgbClr val="CCFFCC"/>
                </a:solidFill>
              </a:rPr>
              <a:t>Dopita</a:t>
            </a:r>
            <a:r>
              <a:rPr lang="en-US" sz="2400" dirty="0" smtClean="0">
                <a:solidFill>
                  <a:srgbClr val="CCFFCC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CCFFCC"/>
                </a:solidFill>
              </a:rPr>
              <a:t>(2014, </a:t>
            </a:r>
            <a:r>
              <a:rPr lang="en-US" sz="2400" dirty="0" err="1" smtClean="0">
                <a:solidFill>
                  <a:srgbClr val="CCFFCC"/>
                </a:solidFill>
              </a:rPr>
              <a:t>ApJL</a:t>
            </a:r>
            <a:r>
              <a:rPr lang="en-US" sz="2400" dirty="0" smtClean="0">
                <a:solidFill>
                  <a:srgbClr val="CCFFCC"/>
                </a:solidFill>
              </a:rPr>
              <a:t>,</a:t>
            </a:r>
          </a:p>
          <a:p>
            <a:r>
              <a:rPr lang="en-US" sz="2400" dirty="0" smtClean="0">
                <a:solidFill>
                  <a:srgbClr val="CCFFCC"/>
                </a:solidFill>
              </a:rPr>
              <a:t>781, 12)</a:t>
            </a:r>
          </a:p>
          <a:p>
            <a:endParaRPr lang="en-US" sz="2400" dirty="0">
              <a:solidFill>
                <a:srgbClr val="0EFF57"/>
              </a:solidFill>
            </a:endParaRPr>
          </a:p>
          <a:p>
            <a:r>
              <a:rPr lang="en-US" sz="2400" dirty="0" smtClean="0">
                <a:solidFill>
                  <a:srgbClr val="0EFF57"/>
                </a:solidFill>
              </a:rPr>
              <a:t>These shocks </a:t>
            </a:r>
            <a:endParaRPr lang="en-US" sz="2400" dirty="0">
              <a:solidFill>
                <a:srgbClr val="0EFF57"/>
              </a:solidFill>
            </a:endParaRPr>
          </a:p>
          <a:p>
            <a:r>
              <a:rPr lang="en-US" sz="2400" dirty="0" smtClean="0">
                <a:solidFill>
                  <a:srgbClr val="0EFF57"/>
                </a:solidFill>
              </a:rPr>
              <a:t>are from </a:t>
            </a:r>
          </a:p>
          <a:p>
            <a:r>
              <a:rPr lang="en-US" sz="2400" dirty="0" smtClean="0">
                <a:solidFill>
                  <a:srgbClr val="0EFF57"/>
                </a:solidFill>
              </a:rPr>
              <a:t>star formation only</a:t>
            </a:r>
          </a:p>
          <a:p>
            <a:endParaRPr lang="en-US" sz="2400" dirty="0" smtClean="0">
              <a:solidFill>
                <a:srgbClr val="0EFF57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AGN contain &lt;30%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</a:t>
            </a:r>
            <a:r>
              <a:rPr lang="en-US" sz="2400" dirty="0" smtClean="0">
                <a:solidFill>
                  <a:srgbClr val="FFFF00"/>
                </a:solidFill>
              </a:rPr>
              <a:t>hock contribution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90357" y="5292337"/>
            <a:ext cx="848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Isolated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81954" y="5242145"/>
            <a:ext cx="624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Wide</a:t>
            </a:r>
          </a:p>
          <a:p>
            <a:pPr algn="ctr"/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8619" y="5242145"/>
            <a:ext cx="631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Close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4195" y="5046115"/>
            <a:ext cx="8039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Late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Merger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569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Cause of shocks?</a:t>
            </a:r>
            <a:endParaRPr lang="en-US" dirty="0"/>
          </a:p>
        </p:txBody>
      </p:sp>
      <p:pic>
        <p:nvPicPr>
          <p:cNvPr id="4" name="Picture 3" descr="Medlin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308100"/>
            <a:ext cx="4889500" cy="488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8626" y="1308100"/>
            <a:ext cx="380537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“Zoom-in” IFU </a:t>
            </a:r>
          </a:p>
          <a:p>
            <a:r>
              <a:rPr lang="en-US" sz="3200" dirty="0" smtClean="0"/>
              <a:t>Observations</a:t>
            </a:r>
          </a:p>
          <a:p>
            <a:endParaRPr lang="en-US" sz="3200" dirty="0"/>
          </a:p>
          <a:p>
            <a:r>
              <a:rPr lang="en-US" sz="3200" dirty="0" smtClean="0"/>
              <a:t>Wide field + </a:t>
            </a:r>
          </a:p>
          <a:p>
            <a:r>
              <a:rPr lang="en-US" sz="3200" dirty="0" smtClean="0"/>
              <a:t>narrow high res.</a:t>
            </a:r>
          </a:p>
          <a:p>
            <a:endParaRPr lang="en-US" sz="3200" dirty="0"/>
          </a:p>
          <a:p>
            <a:r>
              <a:rPr lang="en-US" sz="2800" dirty="0" smtClean="0">
                <a:solidFill>
                  <a:srgbClr val="FFFF00"/>
                </a:solidFill>
              </a:rPr>
              <a:t>e.g., </a:t>
            </a:r>
            <a:r>
              <a:rPr lang="en-US" sz="2800" dirty="0" err="1" smtClean="0">
                <a:solidFill>
                  <a:srgbClr val="FFFF00"/>
                </a:solidFill>
              </a:rPr>
              <a:t>Medling</a:t>
            </a:r>
            <a:r>
              <a:rPr lang="en-US" sz="2800" dirty="0" smtClean="0">
                <a:solidFill>
                  <a:srgbClr val="FFFF00"/>
                </a:solidFill>
              </a:rPr>
              <a:t> et al.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2015, MNRAS, 448, 2301</a:t>
            </a:r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129"/>
          <a:stretch/>
        </p:blipFill>
        <p:spPr>
          <a:xfrm>
            <a:off x="7930198" y="20638"/>
            <a:ext cx="1213802" cy="13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50151"/>
      </p:ext>
    </p:extLst>
  </p:cSld>
  <p:clrMapOvr>
    <a:masterClrMapping/>
  </p:clrMapOvr>
  <p:transition xmlns:p14="http://schemas.microsoft.com/office/powerpoint/2010/main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0900" y="-182562"/>
            <a:ext cx="4673600" cy="1143000"/>
          </a:xfrm>
        </p:spPr>
        <p:txBody>
          <a:bodyPr/>
          <a:lstStyle/>
          <a:p>
            <a:r>
              <a:rPr lang="en-US" dirty="0" smtClean="0"/>
              <a:t>Causes of shocks?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40300" y="998538"/>
            <a:ext cx="44831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galaxy:</a:t>
            </a:r>
          </a:p>
          <a:p>
            <a:endParaRPr lang="en-US" sz="3200" dirty="0" smtClean="0"/>
          </a:p>
          <a:p>
            <a:r>
              <a:rPr lang="en-US" sz="3200" dirty="0" smtClean="0"/>
              <a:t>Disk collision</a:t>
            </a:r>
          </a:p>
          <a:p>
            <a:r>
              <a:rPr lang="en-US" sz="3200" dirty="0" smtClean="0">
                <a:solidFill>
                  <a:srgbClr val="CCFFCC"/>
                </a:solidFill>
              </a:rPr>
              <a:t>(small scale)</a:t>
            </a:r>
          </a:p>
          <a:p>
            <a:endParaRPr lang="en-US" sz="3200" dirty="0" smtClean="0">
              <a:solidFill>
                <a:srgbClr val="CCFFCC"/>
              </a:solidFill>
            </a:endParaRPr>
          </a:p>
          <a:p>
            <a:r>
              <a:rPr lang="en-US" sz="3200" dirty="0" smtClean="0"/>
              <a:t>+ starburst driven winds </a:t>
            </a:r>
            <a:r>
              <a:rPr lang="en-US" sz="3200" dirty="0" smtClean="0">
                <a:solidFill>
                  <a:srgbClr val="CCFFCC"/>
                </a:solidFill>
              </a:rPr>
              <a:t>(large-scale)</a:t>
            </a:r>
          </a:p>
          <a:p>
            <a:endParaRPr lang="en-US" sz="3200" dirty="0"/>
          </a:p>
          <a:p>
            <a:r>
              <a:rPr lang="en-US" sz="2800" dirty="0" err="1" smtClean="0">
                <a:solidFill>
                  <a:srgbClr val="FFFF00"/>
                </a:solidFill>
              </a:rPr>
              <a:t>Medling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et al.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2015, MNRAS, 448, 2301</a:t>
            </a:r>
          </a:p>
          <a:p>
            <a:endParaRPr lang="en-US" sz="2800" dirty="0"/>
          </a:p>
        </p:txBody>
      </p:sp>
      <p:pic>
        <p:nvPicPr>
          <p:cNvPr id="3" name="Picture 2" descr="Medling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5200" cy="674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129"/>
          <a:stretch/>
        </p:blipFill>
        <p:spPr>
          <a:xfrm>
            <a:off x="7581311" y="1629269"/>
            <a:ext cx="1213802" cy="13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12026"/>
      </p:ext>
    </p:extLst>
  </p:cSld>
  <p:clrMapOvr>
    <a:masterClrMapping/>
  </p:clrMapOvr>
  <p:transition xmlns:p14="http://schemas.microsoft.com/office/powerpoint/2010/main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609600" y="901699"/>
            <a:ext cx="8324550" cy="576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</a:pPr>
            <a:r>
              <a:rPr lang="en-US" sz="2800" b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0" dirty="0" smtClean="0">
                <a:solidFill>
                  <a:srgbClr val="0EFF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Inflows &amp; Metals: </a:t>
            </a:r>
            <a:r>
              <a:rPr lang="en-US" sz="2800" b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Metallicity</a:t>
            </a:r>
            <a:r>
              <a:rPr lang="en-US" sz="28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gradient flattening</a:t>
            </a:r>
          </a:p>
          <a:p>
            <a:pPr>
              <a:lnSpc>
                <a:spcPct val="120000"/>
              </a:lnSpc>
              <a:buSzPct val="95000"/>
            </a:pPr>
            <a:r>
              <a:rPr lang="en-US" sz="28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Dramatic signpost for galactic-scale gas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inflows</a:t>
            </a:r>
          </a:p>
          <a:p>
            <a:pPr>
              <a:lnSpc>
                <a:spcPct val="120000"/>
              </a:lnSpc>
              <a:buSzPct val="95000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0EFF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Outflows: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Shocks dominant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at late merger stages</a:t>
            </a:r>
          </a:p>
          <a:p>
            <a:pPr>
              <a:lnSpc>
                <a:spcPct val="120000"/>
              </a:lnSpc>
              <a:buSzPct val="95000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Outflows are starburst-driven or caused by gas </a:t>
            </a:r>
          </a:p>
          <a:p>
            <a:pPr>
              <a:lnSpc>
                <a:spcPct val="120000"/>
              </a:lnSpc>
              <a:buSzPct val="95000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collisions.   </a:t>
            </a:r>
            <a:endParaRPr lang="en-US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0000"/>
              </a:lnSpc>
              <a:buSzPct val="95000"/>
            </a:pPr>
            <a:endParaRPr lang="en-US" sz="2800" b="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0EFF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Starburst-AGN: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clean</a:t>
            </a:r>
            <a:r>
              <a:rPr lang="en-US" sz="2800" dirty="0" smtClean="0">
                <a:solidFill>
                  <a:srgbClr val="0EFF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mixing sequences</a:t>
            </a:r>
            <a:endParaRPr lang="en-US" sz="2800" b="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0000"/>
              </a:lnSpc>
              <a:buSzPct val="95000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Separation of starburst &amp;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Sy2 contribution</a:t>
            </a:r>
          </a:p>
          <a:p>
            <a:pPr>
              <a:lnSpc>
                <a:spcPct val="120000"/>
              </a:lnSpc>
              <a:buSzPct val="95000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but composites are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starburst+shocks</a:t>
            </a:r>
            <a:endParaRPr lang="en-US" sz="2800" b="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0000"/>
              </a:lnSpc>
              <a:buSzPct val="95000"/>
            </a:pPr>
            <a:r>
              <a:rPr lang="en-US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6933"/>
            <a:ext cx="77724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 smtClean="0">
                <a:latin typeface="Helvetica" charset="0"/>
              </a:rPr>
              <a:t>Summary: Science</a:t>
            </a:r>
            <a:r>
              <a:rPr lang="en-US" dirty="0">
                <a:latin typeface="Helvetica" charset="0"/>
              </a:rPr>
              <a:t/>
            </a:r>
            <a:br>
              <a:rPr lang="en-US" dirty="0">
                <a:latin typeface="Helvetica" charset="0"/>
              </a:rPr>
            </a:br>
            <a:endParaRPr lang="en-US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461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9700" y="-13229"/>
            <a:ext cx="9283700" cy="12776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Summary: Techniques</a:t>
            </a:r>
            <a:br>
              <a:rPr lang="en-US" dirty="0" smtClean="0"/>
            </a:br>
            <a:r>
              <a:rPr lang="en-US" dirty="0" smtClean="0"/>
              <a:t>IFU multiplexing:  galaxy dissection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2799" y="1525991"/>
            <a:ext cx="7166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Large IFU Surveys with AGN (SAMI, MANGA, S7)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900" y="2298700"/>
            <a:ext cx="8966200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FFFF"/>
                </a:solidFill>
              </a:rPr>
              <a:t>Physical Process			Diagnostic Tools</a:t>
            </a:r>
          </a:p>
          <a:p>
            <a:endParaRPr lang="en-US" dirty="0" smtClean="0"/>
          </a:p>
          <a:p>
            <a:pPr>
              <a:lnSpc>
                <a:spcPct val="140000"/>
              </a:lnSpc>
            </a:pPr>
            <a:r>
              <a:rPr lang="en-US" sz="2800" dirty="0" smtClean="0"/>
              <a:t>Fuelling  (Inflows)			</a:t>
            </a:r>
            <a:r>
              <a:rPr lang="en-US" sz="2800" dirty="0" err="1" smtClean="0"/>
              <a:t>metallicity</a:t>
            </a:r>
            <a:r>
              <a:rPr lang="en-US" sz="2800" dirty="0" smtClean="0"/>
              <a:t> gradients, kinematics</a:t>
            </a:r>
          </a:p>
          <a:p>
            <a:pPr>
              <a:lnSpc>
                <a:spcPct val="140000"/>
              </a:lnSpc>
            </a:pPr>
            <a:r>
              <a:rPr lang="en-US" sz="2800" dirty="0" smtClean="0"/>
              <a:t>Feedback (Outflows)		shocks, kinematics</a:t>
            </a:r>
          </a:p>
          <a:p>
            <a:pPr>
              <a:lnSpc>
                <a:spcPct val="140000"/>
              </a:lnSpc>
            </a:pPr>
            <a:r>
              <a:rPr lang="en-US" sz="2800" dirty="0" smtClean="0"/>
              <a:t>Starburst </a:t>
            </a:r>
            <a:r>
              <a:rPr lang="en-US" sz="2800" dirty="0" err="1" smtClean="0"/>
              <a:t>vs</a:t>
            </a:r>
            <a:r>
              <a:rPr lang="en-US" sz="2800" dirty="0" smtClean="0"/>
              <a:t> AGN			line ratio mixing sequences</a:t>
            </a:r>
          </a:p>
          <a:p>
            <a:pPr>
              <a:lnSpc>
                <a:spcPct val="140000"/>
              </a:lnSpc>
            </a:pPr>
            <a:r>
              <a:rPr lang="en-US" sz="2800" dirty="0" smtClean="0"/>
              <a:t>AGN properties				line ratios, AGN models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443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Future: Next Generation Telescopes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203618"/>
            <a:ext cx="25358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00FFFF"/>
                </a:solidFill>
              </a:rPr>
              <a:t>e.g., GMTIFS</a:t>
            </a:r>
            <a:endParaRPr lang="en-US" sz="3600" dirty="0">
              <a:solidFill>
                <a:srgbClr val="00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1729157"/>
            <a:ext cx="4064000" cy="406400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274266" y="1297755"/>
            <a:ext cx="3198862" cy="471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noAutofit/>
          </a:bodyPr>
          <a:lstStyle/>
          <a:p>
            <a:pPr>
              <a:lnSpc>
                <a:spcPct val="210000"/>
              </a:lnSpc>
              <a:buSzPct val="95000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z=2</a:t>
            </a:r>
          </a:p>
          <a:p>
            <a:pPr>
              <a:buSzPct val="95000"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Separation of SF, shocks  </a:t>
            </a:r>
          </a:p>
          <a:p>
            <a:pPr>
              <a:buSzPct val="95000"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&amp; AGN with </a:t>
            </a:r>
          </a:p>
          <a:p>
            <a:pPr>
              <a:buSzPct val="95000"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rest-frame</a:t>
            </a:r>
          </a:p>
          <a:p>
            <a:pPr>
              <a:buSzPct val="95000"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ptical diagnostics</a:t>
            </a:r>
          </a:p>
          <a:p>
            <a:pPr>
              <a:buSzPct val="95000"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SzPct val="95000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z&gt;3</a:t>
            </a:r>
          </a:p>
          <a:p>
            <a:pPr>
              <a:buSzPct val="95000"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SF, shocks, AGN </a:t>
            </a:r>
          </a:p>
          <a:p>
            <a:pPr>
              <a:buSzPct val="95000"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Using lensing and UV</a:t>
            </a:r>
          </a:p>
          <a:p>
            <a:pPr>
              <a:buSzPct val="95000"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diagnostics</a:t>
            </a:r>
          </a:p>
          <a:p>
            <a:pPr>
              <a:buSzPct val="95000"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SzPct val="95000"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</a:p>
          <a:p>
            <a:pPr>
              <a:buSzPct val="95000"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SzPct val="95000"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SzPct val="95000"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SzPct val="95000"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SzPct val="95000"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SzPct val="95000"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  <a:p>
            <a:pPr>
              <a:lnSpc>
                <a:spcPct val="70000"/>
              </a:lnSpc>
              <a:buSzPct val="95000"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  <a:p>
            <a:pPr>
              <a:lnSpc>
                <a:spcPct val="120000"/>
              </a:lnSpc>
              <a:buSzPct val="95000"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SzPct val="95000"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6" descr="gmtifs1.tiff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5" b="96797" l="4987" r="96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948"/>
            <a:ext cx="2209870" cy="16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28121"/>
      </p:ext>
    </p:extLst>
  </p:cSld>
  <p:clrMapOvr>
    <a:masterClrMapping/>
  </p:clrMapOvr>
  <p:transition xmlns:p14="http://schemas.microsoft.com/office/powerpoint/2010/main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4000" dirty="0" smtClean="0"/>
              <a:t>Background: </a:t>
            </a:r>
            <a:r>
              <a:rPr lang="en-US" sz="4000" dirty="0" err="1" smtClean="0"/>
              <a:t>Metallicity</a:t>
            </a:r>
            <a:r>
              <a:rPr lang="en-US" sz="4000" dirty="0" smtClean="0"/>
              <a:t> </a:t>
            </a:r>
            <a:r>
              <a:rPr lang="en-US" sz="4000" dirty="0"/>
              <a:t>- </a:t>
            </a:r>
            <a:r>
              <a:rPr lang="en-US" sz="4000" dirty="0" err="1"/>
              <a:t>Auroral</a:t>
            </a:r>
            <a:r>
              <a:rPr lang="en-US" sz="4000" dirty="0"/>
              <a:t> Lines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143000" y="1066800"/>
            <a:ext cx="6821488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sz="2400"/>
          </a:p>
          <a:p>
            <a:pPr algn="ctr"/>
            <a:r>
              <a:rPr lang="en-US" sz="2400"/>
              <a:t>[OIII] </a:t>
            </a:r>
            <a:r>
              <a:rPr lang="en-US" sz="2400">
                <a:latin typeface="Symbol" charset="0"/>
              </a:rPr>
              <a:t>l</a:t>
            </a:r>
            <a:r>
              <a:rPr lang="en-US" sz="2400"/>
              <a:t>4363, [NII] </a:t>
            </a:r>
            <a:r>
              <a:rPr lang="en-US" sz="2400">
                <a:latin typeface="Symbol" charset="0"/>
              </a:rPr>
              <a:t>l</a:t>
            </a:r>
            <a:r>
              <a:rPr lang="en-US" sz="2400"/>
              <a:t>5755, [SIII] </a:t>
            </a:r>
            <a:r>
              <a:rPr lang="en-US" sz="2400">
                <a:latin typeface="Symbol" charset="0"/>
              </a:rPr>
              <a:t>l</a:t>
            </a:r>
            <a:r>
              <a:rPr lang="en-US" sz="2400"/>
              <a:t>6312, [OII] </a:t>
            </a:r>
            <a:r>
              <a:rPr lang="en-US" sz="2400">
                <a:latin typeface="Symbol" charset="0"/>
              </a:rPr>
              <a:t>l</a:t>
            </a:r>
            <a:r>
              <a:rPr lang="en-US" sz="2400"/>
              <a:t>7325</a:t>
            </a:r>
            <a:endParaRPr lang="en-US"/>
          </a:p>
          <a:p>
            <a:pPr algn="ctr"/>
            <a:endParaRPr lang="en-US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84200" y="2362200"/>
            <a:ext cx="3506088" cy="3793346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hlink"/>
                </a:solidFill>
              </a:rPr>
              <a:t>Advantages:</a:t>
            </a:r>
            <a:r>
              <a:rPr lang="en-US" sz="2800" dirty="0"/>
              <a:t>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Strong function of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28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endParaRPr lang="en-US" sz="2800" baseline="-25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SzPct val="95000"/>
              <a:buFontTx/>
              <a:buBlip>
                <a:blip r:embed="rId2"/>
              </a:buBlip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Direct</a:t>
            </a:r>
            <a:endParaRPr lang="en-US" dirty="0"/>
          </a:p>
          <a:p>
            <a:pPr>
              <a:lnSpc>
                <a:spcPct val="90000"/>
              </a:lnSpc>
              <a:buSzPct val="95000"/>
            </a:pPr>
            <a:endParaRPr lang="en-US" sz="2800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SzPct val="95000"/>
            </a:pPr>
            <a:r>
              <a:rPr lang="en-US" sz="2800" dirty="0">
                <a:solidFill>
                  <a:schemeClr val="bg1"/>
                </a:solidFill>
              </a:rPr>
              <a:t>Disadvantages:</a:t>
            </a:r>
          </a:p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Weak</a:t>
            </a:r>
            <a:endParaRPr lang="en-US" sz="2800" baseline="-25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SzPct val="95000"/>
              <a:buFontTx/>
              <a:buBlip>
                <a:blip r:embed="rId2"/>
              </a:buBlip>
            </a:pPr>
            <a:r>
              <a:rPr lang="en-US" sz="2800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Saturation</a:t>
            </a:r>
          </a:p>
          <a:p>
            <a:pPr>
              <a:lnSpc>
                <a:spcPct val="90000"/>
              </a:lnSpc>
              <a:buSzPct val="95000"/>
              <a:buFontTx/>
              <a:buBlip>
                <a:blip r:embed="rId2"/>
              </a:buBlip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28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fluctuations</a:t>
            </a:r>
            <a:endParaRPr lang="en-US" dirty="0"/>
          </a:p>
          <a:p>
            <a:pPr>
              <a:lnSpc>
                <a:spcPct val="90000"/>
              </a:lnSpc>
              <a:buSzPct val="95000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620" y="2362200"/>
            <a:ext cx="3972379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53422"/>
      </p:ext>
    </p:extLst>
  </p:cSld>
  <p:clrMapOvr>
    <a:masterClrMapping/>
  </p:clrMapOvr>
  <p:transition xmlns:p14="http://schemas.microsoft.com/office/powerpoint/2010/main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7100" y="376238"/>
            <a:ext cx="47625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Empirical </a:t>
            </a:r>
            <a:br>
              <a:rPr lang="en-US" dirty="0" smtClean="0"/>
            </a:br>
            <a:r>
              <a:rPr lang="en-US" dirty="0" err="1" smtClean="0"/>
              <a:t>Metallicity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Diagnostics</a:t>
            </a:r>
            <a:endParaRPr lang="en-US" dirty="0"/>
          </a:p>
        </p:txBody>
      </p:sp>
      <p:pic>
        <p:nvPicPr>
          <p:cNvPr id="3" name="Picture 2" descr="PP04_F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7" y="211138"/>
            <a:ext cx="5158368" cy="2925762"/>
          </a:xfrm>
          <a:prstGeom prst="rect">
            <a:avLst/>
          </a:prstGeom>
        </p:spPr>
      </p:pic>
      <p:pic>
        <p:nvPicPr>
          <p:cNvPr id="4" name="Picture 3" descr="PP04_F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44" y="3035300"/>
            <a:ext cx="5251856" cy="2981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9100" y="2165002"/>
            <a:ext cx="2668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e.g., </a:t>
            </a:r>
            <a:r>
              <a:rPr lang="en-US" dirty="0" err="1" smtClean="0"/>
              <a:t>Pettini</a:t>
            </a:r>
            <a:r>
              <a:rPr lang="en-US" dirty="0" smtClean="0"/>
              <a:t> &amp; </a:t>
            </a:r>
            <a:r>
              <a:rPr lang="en-US" dirty="0" err="1" smtClean="0"/>
              <a:t>Pagel</a:t>
            </a:r>
            <a:r>
              <a:rPr lang="en-US" dirty="0" smtClean="0"/>
              <a:t> (2004)</a:t>
            </a:r>
          </a:p>
          <a:p>
            <a:r>
              <a:rPr lang="en-US" dirty="0" err="1" smtClean="0"/>
              <a:t>Pilyugin</a:t>
            </a:r>
            <a:r>
              <a:rPr lang="en-US" dirty="0" smtClean="0"/>
              <a:t> et al. (2001)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6907" y="3509416"/>
            <a:ext cx="3745237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Assumes ISM conditions are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same as local HII regions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87442"/>
      </p:ext>
    </p:extLst>
  </p:cSld>
  <p:clrMapOvr>
    <a:masterClrMapping/>
  </p:clrMapOvr>
  <p:transition xmlns:p14="http://schemas.microsoft.com/office/powerpoint/2010/main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dirty="0" err="1"/>
              <a:t>Metallicity</a:t>
            </a:r>
            <a:r>
              <a:rPr lang="en-US" sz="4000" dirty="0"/>
              <a:t> - Strong Lines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828800" y="1295400"/>
            <a:ext cx="5519738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[OII] </a:t>
            </a:r>
            <a:r>
              <a:rPr lang="en-US" sz="2400">
                <a:latin typeface="Symbol" charset="0"/>
              </a:rPr>
              <a:t>l</a:t>
            </a:r>
            <a:r>
              <a:rPr lang="en-US" sz="2400"/>
              <a:t>3727, [OIII] </a:t>
            </a:r>
            <a:r>
              <a:rPr lang="en-US" sz="2400">
                <a:latin typeface="Symbol" charset="0"/>
              </a:rPr>
              <a:t>l</a:t>
            </a:r>
            <a:r>
              <a:rPr lang="en-US" sz="2400"/>
              <a:t>5007, [NII] </a:t>
            </a:r>
            <a:r>
              <a:rPr lang="en-US" sz="2400">
                <a:latin typeface="Symbol" charset="0"/>
              </a:rPr>
              <a:t>l</a:t>
            </a:r>
            <a:r>
              <a:rPr lang="en-US" sz="2400"/>
              <a:t>6584, ...</a:t>
            </a:r>
            <a:endParaRPr lang="en-US"/>
          </a:p>
          <a:p>
            <a:endParaRPr 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69900" y="2146300"/>
            <a:ext cx="5525822" cy="3817968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hlink"/>
                </a:solidFill>
              </a:rPr>
              <a:t>Advantages:</a:t>
            </a:r>
            <a:r>
              <a:rPr lang="en-US" sz="2800" dirty="0"/>
              <a:t>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Strong lines</a:t>
            </a:r>
            <a:endParaRPr lang="en-US" sz="2800" baseline="-25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SzPct val="95000"/>
              <a:buFontTx/>
              <a:buBlip>
                <a:blip r:embed="rId2"/>
              </a:buBlip>
            </a:pPr>
            <a:r>
              <a:rPr lang="en-US" sz="2800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No saturation</a:t>
            </a:r>
            <a:endParaRPr lang="en-US" sz="2800" dirty="0"/>
          </a:p>
          <a:p>
            <a:pPr>
              <a:lnSpc>
                <a:spcPct val="90000"/>
              </a:lnSpc>
              <a:buSzPct val="95000"/>
            </a:pPr>
            <a:endParaRPr lang="en-US" sz="2800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SzPct val="95000"/>
            </a:pPr>
            <a:r>
              <a:rPr lang="en-US" sz="2800" dirty="0">
                <a:solidFill>
                  <a:srgbClr val="000000"/>
                </a:solidFill>
              </a:rPr>
              <a:t>Disadvantages:</a:t>
            </a:r>
          </a:p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Model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dependant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lnSpc>
                <a:spcPct val="120000"/>
              </a:lnSpc>
              <a:buSzPct val="95000"/>
            </a:pPr>
            <a:r>
              <a:rPr lang="en-US" dirty="0"/>
              <a:t>      </a:t>
            </a:r>
            <a:r>
              <a:rPr lang="en-US" sz="2400" dirty="0"/>
              <a:t> </a:t>
            </a:r>
            <a:r>
              <a:rPr lang="en-US" sz="2400" dirty="0" smtClean="0"/>
              <a:t>(Geometry</a:t>
            </a:r>
            <a:r>
              <a:rPr lang="en-US" sz="2400" dirty="0"/>
              <a:t>, dust parameters, </a:t>
            </a:r>
          </a:p>
          <a:p>
            <a:pPr>
              <a:lnSpc>
                <a:spcPct val="120000"/>
              </a:lnSpc>
              <a:buSzPct val="95000"/>
            </a:pPr>
            <a:r>
              <a:rPr lang="en-US" sz="2400" dirty="0"/>
              <a:t>       </a:t>
            </a:r>
            <a:r>
              <a:rPr lang="en-US" sz="2400" dirty="0" smtClean="0"/>
              <a:t>abundance set, </a:t>
            </a:r>
            <a:r>
              <a:rPr lang="en-US" sz="2400" dirty="0"/>
              <a:t>ionizing radiation </a:t>
            </a:r>
            <a:r>
              <a:rPr lang="en-US" sz="2400" dirty="0" smtClean="0"/>
              <a:t>field)</a:t>
            </a:r>
            <a:endParaRPr lang="en-US" sz="2800" dirty="0"/>
          </a:p>
          <a:p>
            <a:pPr>
              <a:lnSpc>
                <a:spcPct val="90000"/>
              </a:lnSpc>
              <a:buSzPct val="95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376140"/>
      </p:ext>
    </p:extLst>
  </p:cSld>
  <p:clrMapOvr>
    <a:masterClrMapping/>
  </p:clrMapOvr>
  <p:transition xmlns:p14="http://schemas.microsoft.com/office/powerpoint/2010/main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 smtClean="0">
                <a:cs typeface="+mj-cs"/>
              </a:rPr>
              <a:t>ISM Spectral </a:t>
            </a:r>
            <a:r>
              <a:rPr lang="en-US" sz="4000" dirty="0" smtClean="0">
                <a:cs typeface="+mj-cs"/>
              </a:rPr>
              <a:t>Diagnostics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81000" y="914400"/>
            <a:ext cx="382905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Metallicity</a:t>
            </a:r>
          </a:p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Star Formation Rate </a:t>
            </a:r>
          </a:p>
          <a:p>
            <a:pPr>
              <a:lnSpc>
                <a:spcPct val="13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Electron Density</a:t>
            </a:r>
          </a:p>
        </p:txBody>
      </p:sp>
      <p:grpSp>
        <p:nvGrpSpPr>
          <p:cNvPr id="8195" name="Group 5"/>
          <p:cNvGrpSpPr>
            <a:grpSpLocks/>
          </p:cNvGrpSpPr>
          <p:nvPr/>
        </p:nvGrpSpPr>
        <p:grpSpPr bwMode="auto">
          <a:xfrm>
            <a:off x="0" y="2695575"/>
            <a:ext cx="9144000" cy="4162425"/>
            <a:chOff x="144" y="720"/>
            <a:chExt cx="5424" cy="2622"/>
          </a:xfrm>
        </p:grpSpPr>
        <p:pic>
          <p:nvPicPr>
            <p:cNvPr id="8200" name="Picture 6" descr="NFGS_integrated spectrum.tiff                                  00042D47Macintosh HD                   B74677A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20"/>
              <a:ext cx="5424" cy="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1" name="Text Box 7"/>
            <p:cNvSpPr txBox="1">
              <a:spLocks noChangeArrowheads="1"/>
            </p:cNvSpPr>
            <p:nvPr/>
          </p:nvSpPr>
          <p:spPr bwMode="auto">
            <a:xfrm>
              <a:off x="816" y="1104"/>
              <a:ext cx="3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[OII]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72714" name="Oval 10"/>
          <p:cNvSpPr>
            <a:spLocks noChangeArrowheads="1"/>
          </p:cNvSpPr>
          <p:nvPr/>
        </p:nvSpPr>
        <p:spPr bwMode="auto">
          <a:xfrm>
            <a:off x="914400" y="32766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715" name="Oval 11"/>
          <p:cNvSpPr>
            <a:spLocks noChangeArrowheads="1"/>
          </p:cNvSpPr>
          <p:nvPr/>
        </p:nvSpPr>
        <p:spPr bwMode="auto">
          <a:xfrm>
            <a:off x="7467600" y="44958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716" name="Line 12"/>
          <p:cNvSpPr>
            <a:spLocks noChangeShapeType="1"/>
          </p:cNvSpPr>
          <p:nvPr/>
        </p:nvSpPr>
        <p:spPr bwMode="auto">
          <a:xfrm flipH="1">
            <a:off x="1143000" y="2590800"/>
            <a:ext cx="76200" cy="685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717" name="Line 13"/>
          <p:cNvSpPr>
            <a:spLocks noChangeShapeType="1"/>
          </p:cNvSpPr>
          <p:nvPr/>
        </p:nvSpPr>
        <p:spPr bwMode="auto">
          <a:xfrm>
            <a:off x="3429000" y="2590800"/>
            <a:ext cx="4114800" cy="1981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306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3124200" y="2286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>
              <a:solidFill>
                <a:schemeClr val="tx2"/>
              </a:solidFill>
              <a:cs typeface="+mn-cs"/>
            </a:endParaRPr>
          </a:p>
        </p:txBody>
      </p:sp>
      <p:grpSp>
        <p:nvGrpSpPr>
          <p:cNvPr id="66562" name="Group 3"/>
          <p:cNvGrpSpPr>
            <a:grpSpLocks/>
          </p:cNvGrpSpPr>
          <p:nvPr/>
        </p:nvGrpSpPr>
        <p:grpSpPr bwMode="auto">
          <a:xfrm>
            <a:off x="228600" y="4449763"/>
            <a:ext cx="2470150" cy="579437"/>
            <a:chOff x="144" y="1267"/>
            <a:chExt cx="1556" cy="365"/>
          </a:xfrm>
        </p:grpSpPr>
        <p:sp>
          <p:nvSpPr>
            <p:cNvPr id="257028" name="Text Box 4"/>
            <p:cNvSpPr txBox="1">
              <a:spLocks noChangeArrowheads="1"/>
            </p:cNvSpPr>
            <p:nvPr/>
          </p:nvSpPr>
          <p:spPr bwMode="auto">
            <a:xfrm>
              <a:off x="144" y="1267"/>
              <a:ext cx="1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257029" name="Text Box 5"/>
            <p:cNvSpPr txBox="1">
              <a:spLocks noChangeArrowheads="1"/>
            </p:cNvSpPr>
            <p:nvPr/>
          </p:nvSpPr>
          <p:spPr bwMode="auto">
            <a:xfrm>
              <a:off x="1584" y="1392"/>
              <a:ext cx="11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buSzPct val="95000"/>
                <a:buFont typeface="Times" charset="0"/>
                <a:buNone/>
                <a:defRPr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228600" y="5334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57033" name="Rectangle 9"/>
          <p:cNvSpPr>
            <a:spLocks noChangeArrowheads="1"/>
          </p:cNvSpPr>
          <p:nvPr/>
        </p:nvSpPr>
        <p:spPr bwMode="auto">
          <a:xfrm>
            <a:off x="457200" y="2590800"/>
            <a:ext cx="340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FFFF"/>
                </a:solidFill>
                <a:cs typeface="+mn-cs"/>
              </a:rPr>
              <a:t>Kewley &amp; Ellison (2008)</a:t>
            </a:r>
          </a:p>
        </p:txBody>
      </p:sp>
      <p:sp>
        <p:nvSpPr>
          <p:cNvPr id="257034" name="Line 10"/>
          <p:cNvSpPr>
            <a:spLocks noChangeShapeType="1"/>
          </p:cNvSpPr>
          <p:nvPr/>
        </p:nvSpPr>
        <p:spPr bwMode="auto">
          <a:xfrm flipV="1">
            <a:off x="6394450" y="2851150"/>
            <a:ext cx="57150" cy="381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7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3657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>
                <a:effectLst>
                  <a:outerShdw blurRad="38100" dist="38100" dir="2700000" algn="tl">
                    <a:srgbClr val="FFFFFF"/>
                  </a:outerShdw>
                </a:effectLst>
                <a:cs typeface="+mj-cs"/>
              </a:rPr>
              <a:t>Metallicity </a:t>
            </a:r>
            <a:br>
              <a:rPr lang="en-US" sz="4000" smtClean="0">
                <a:effectLst>
                  <a:outerShdw blurRad="38100" dist="38100" dir="2700000" algn="tl">
                    <a:srgbClr val="FFFFFF"/>
                  </a:outerShdw>
                </a:effectLst>
                <a:cs typeface="+mj-cs"/>
              </a:rPr>
            </a:br>
            <a:r>
              <a:rPr lang="en-US" sz="4000" smtClean="0">
                <a:effectLst>
                  <a:outerShdw blurRad="38100" dist="38100" dir="2700000" algn="tl">
                    <a:srgbClr val="FFFFFF"/>
                  </a:outerShdw>
                </a:effectLst>
                <a:cs typeface="+mj-cs"/>
              </a:rPr>
              <a:t>Diagnostic </a:t>
            </a:r>
            <a:br>
              <a:rPr lang="en-US" sz="4000" smtClean="0">
                <a:effectLst>
                  <a:outerShdw blurRad="38100" dist="38100" dir="2700000" algn="tl">
                    <a:srgbClr val="FFFFFF"/>
                  </a:outerShdw>
                </a:effectLst>
                <a:cs typeface="+mj-cs"/>
              </a:rPr>
            </a:br>
            <a:r>
              <a:rPr lang="en-US" sz="4000" smtClean="0">
                <a:effectLst>
                  <a:outerShdw blurRad="38100" dist="38100" dir="2700000" algn="tl">
                    <a:srgbClr val="FFFFFF"/>
                  </a:outerShdw>
                </a:effectLst>
                <a:cs typeface="+mj-cs"/>
              </a:rPr>
              <a:t>Discrepancies</a:t>
            </a:r>
            <a:endParaRPr lang="en-US" sz="4000" smtClean="0">
              <a:effectLst>
                <a:outerShdw blurRad="38100" dist="38100" dir="2700000" algn="tl">
                  <a:srgbClr val="FFFFFF"/>
                </a:outerShdw>
              </a:effectLst>
              <a:latin typeface="Symbol" charset="0"/>
              <a:cs typeface="+mj-cs"/>
            </a:endParaRPr>
          </a:p>
        </p:txBody>
      </p:sp>
      <p:sp>
        <p:nvSpPr>
          <p:cNvPr id="257036" name="Text Box 12"/>
          <p:cNvSpPr txBox="1">
            <a:spLocks noChangeArrowheads="1"/>
          </p:cNvSpPr>
          <p:nvPr/>
        </p:nvSpPr>
        <p:spPr bwMode="auto">
          <a:xfrm>
            <a:off x="457200" y="4648200"/>
            <a:ext cx="33528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+mn-cs"/>
              </a:rPr>
              <a:t>SDSS mass-metallicity </a:t>
            </a:r>
          </a:p>
          <a:p>
            <a:pPr algn="ctr">
              <a:defRPr/>
            </a:pPr>
            <a:r>
              <a:rPr lang="en-US" sz="2400">
                <a:cs typeface="+mn-cs"/>
              </a:rPr>
              <a:t>relation </a:t>
            </a:r>
          </a:p>
          <a:p>
            <a:pPr algn="ctr">
              <a:defRPr/>
            </a:pPr>
            <a:r>
              <a:rPr lang="en-US" sz="2000">
                <a:cs typeface="+mn-cs"/>
              </a:rPr>
              <a:t>Tremonti et al. (2004)</a:t>
            </a:r>
          </a:p>
        </p:txBody>
      </p:sp>
      <p:pic>
        <p:nvPicPr>
          <p:cNvPr id="66570" name="Picture 13" descr="MZ_median.tiff                                                 001A6675Macintosh HD                   BC9385A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180" r="3030" b="3180"/>
          <a:stretch>
            <a:fillRect/>
          </a:stretch>
        </p:blipFill>
        <p:spPr bwMode="auto">
          <a:xfrm>
            <a:off x="4303713" y="0"/>
            <a:ext cx="4840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8" name="Line 14"/>
          <p:cNvSpPr>
            <a:spLocks noChangeShapeType="1"/>
          </p:cNvSpPr>
          <p:nvPr/>
        </p:nvSpPr>
        <p:spPr bwMode="auto">
          <a:xfrm flipV="1">
            <a:off x="3048000" y="4953000"/>
            <a:ext cx="2362200" cy="381000"/>
          </a:xfrm>
          <a:prstGeom prst="line">
            <a:avLst/>
          </a:prstGeom>
          <a:noFill/>
          <a:ln w="444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694815"/>
      </p:ext>
    </p:extLst>
  </p:cSld>
  <p:clrMapOvr>
    <a:masterClrMapping/>
  </p:clrMapOvr>
  <p:transition xmlns:p14="http://schemas.microsoft.com/office/powerpoint/2010/main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27684" y="5895474"/>
            <a:ext cx="962527" cy="548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84" y="159941"/>
            <a:ext cx="6515100" cy="1223005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current solution to </a:t>
            </a:r>
            <a:br>
              <a:rPr lang="en-US" sz="3200" dirty="0" smtClean="0"/>
            </a:br>
            <a:r>
              <a:rPr lang="en-US" sz="3200" dirty="0" err="1" smtClean="0"/>
              <a:t>metallicity</a:t>
            </a:r>
            <a:r>
              <a:rPr lang="en-US" sz="3200" dirty="0" smtClean="0"/>
              <a:t> calibration problems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100" y="5273173"/>
            <a:ext cx="8978900" cy="1380289"/>
          </a:xfrm>
        </p:spPr>
        <p:txBody>
          <a:bodyPr>
            <a:normAutofit/>
          </a:bodyPr>
          <a:lstStyle/>
          <a:p>
            <a:endParaRPr lang="en-US" sz="4400" dirty="0" smtClean="0"/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31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981" y="2197100"/>
            <a:ext cx="5607419" cy="42464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65900" y="5681579"/>
            <a:ext cx="2082800" cy="3128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2" descr="M91_vs_KK04.tiff                                               001A75E4Macintosh HD                   BC942E6C: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/>
          <a:stretch>
            <a:fillRect/>
          </a:stretch>
        </p:blipFill>
        <p:spPr bwMode="auto">
          <a:xfrm>
            <a:off x="165100" y="109818"/>
            <a:ext cx="320072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982168" y="2406134"/>
            <a:ext cx="2383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+mn-cs"/>
              </a:rPr>
              <a:t>Kewley &amp; Ellison (2008)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870700" y="5681579"/>
            <a:ext cx="266700" cy="3128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70800" y="5582653"/>
            <a:ext cx="88900" cy="411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80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Resolution of discrepancies?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2099" y="3835400"/>
            <a:ext cx="4620959" cy="230832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Strong Line </a:t>
            </a:r>
            <a:r>
              <a:rPr lang="en-US" sz="2400" dirty="0" smtClean="0">
                <a:solidFill>
                  <a:srgbClr val="000090"/>
                </a:solidFill>
              </a:rPr>
              <a:t>Methods</a:t>
            </a:r>
          </a:p>
          <a:p>
            <a:endParaRPr lang="en-US" sz="2400" dirty="0"/>
          </a:p>
          <a:p>
            <a:r>
              <a:rPr lang="en-US" sz="2400" dirty="0" smtClean="0"/>
              <a:t>- atomic data</a:t>
            </a:r>
          </a:p>
          <a:p>
            <a:r>
              <a:rPr lang="en-US" sz="2400" dirty="0" smtClean="0"/>
              <a:t>- relative abundances</a:t>
            </a:r>
          </a:p>
          <a:p>
            <a:r>
              <a:rPr lang="en-US" sz="2400" dirty="0" smtClean="0"/>
              <a:t>- depletion factors</a:t>
            </a:r>
            <a:endParaRPr lang="en-US" sz="2400" dirty="0"/>
          </a:p>
          <a:p>
            <a:r>
              <a:rPr lang="en-US" sz="2400" dirty="0" smtClean="0"/>
              <a:t>- </a:t>
            </a:r>
            <a:r>
              <a:rPr lang="en-US" sz="2400" dirty="0" smtClean="0"/>
              <a:t>Kappa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temperature distribution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2100" y="1170444"/>
            <a:ext cx="4813300" cy="230832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Empirical Methods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temperature fluctuations / gradients</a:t>
            </a:r>
            <a:endParaRPr lang="en-US" sz="2400" dirty="0"/>
          </a:p>
          <a:p>
            <a:r>
              <a:rPr lang="en-US" sz="2400" dirty="0" smtClean="0"/>
              <a:t>- </a:t>
            </a:r>
            <a:r>
              <a:rPr lang="en-US" sz="2400" dirty="0" smtClean="0"/>
              <a:t> Kappa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temperature distribution</a:t>
            </a: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59" y="1143000"/>
            <a:ext cx="4156076" cy="415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13059" y="5311776"/>
            <a:ext cx="4065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FFFF"/>
                </a:solidFill>
              </a:rPr>
              <a:t>Nicholls et al. (2012, 2013)  </a:t>
            </a:r>
            <a:endParaRPr lang="en-US" sz="28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55618"/>
      </p:ext>
    </p:extLst>
  </p:cSld>
  <p:clrMapOvr>
    <a:masterClrMapping/>
  </p:clrMapOvr>
  <p:transition xmlns:p14="http://schemas.microsoft.com/office/powerpoint/2010/main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 smtClean="0">
                <a:cs typeface="+mj-cs"/>
              </a:rPr>
              <a:t>ISM Spectral </a:t>
            </a:r>
            <a:r>
              <a:rPr lang="en-US" sz="4000" dirty="0" smtClean="0">
                <a:cs typeface="+mj-cs"/>
              </a:rPr>
              <a:t>Diagnostics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81000" y="914400"/>
            <a:ext cx="382905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Metallicity</a:t>
            </a:r>
          </a:p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Star Formation Rate </a:t>
            </a:r>
          </a:p>
          <a:p>
            <a:pPr>
              <a:lnSpc>
                <a:spcPct val="13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Electron Density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4800600" y="990600"/>
            <a:ext cx="29797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Ionizing Source</a:t>
            </a:r>
          </a:p>
        </p:txBody>
      </p:sp>
      <p:grpSp>
        <p:nvGrpSpPr>
          <p:cNvPr id="9220" name="Group 5"/>
          <p:cNvGrpSpPr>
            <a:grpSpLocks/>
          </p:cNvGrpSpPr>
          <p:nvPr/>
        </p:nvGrpSpPr>
        <p:grpSpPr bwMode="auto">
          <a:xfrm>
            <a:off x="0" y="2695575"/>
            <a:ext cx="9144000" cy="4162425"/>
            <a:chOff x="144" y="720"/>
            <a:chExt cx="5424" cy="2622"/>
          </a:xfrm>
        </p:grpSpPr>
        <p:pic>
          <p:nvPicPr>
            <p:cNvPr id="9230" name="Picture 6" descr="NFGS_integrated spectrum.tiff                                  00042D47Macintosh HD                   B74677A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20"/>
              <a:ext cx="5424" cy="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59" name="Text Box 7"/>
            <p:cNvSpPr txBox="1">
              <a:spLocks noChangeArrowheads="1"/>
            </p:cNvSpPr>
            <p:nvPr/>
          </p:nvSpPr>
          <p:spPr bwMode="auto">
            <a:xfrm>
              <a:off x="816" y="1104"/>
              <a:ext cx="3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[OII]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74760" name="Oval 8"/>
          <p:cNvSpPr>
            <a:spLocks noChangeArrowheads="1"/>
          </p:cNvSpPr>
          <p:nvPr/>
        </p:nvSpPr>
        <p:spPr bwMode="auto">
          <a:xfrm>
            <a:off x="3200400" y="41148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761" name="Oval 9"/>
          <p:cNvSpPr>
            <a:spLocks noChangeArrowheads="1"/>
          </p:cNvSpPr>
          <p:nvPr/>
        </p:nvSpPr>
        <p:spPr bwMode="auto">
          <a:xfrm>
            <a:off x="3657600" y="30480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762" name="Oval 10"/>
          <p:cNvSpPr>
            <a:spLocks noChangeArrowheads="1"/>
          </p:cNvSpPr>
          <p:nvPr/>
        </p:nvSpPr>
        <p:spPr bwMode="auto">
          <a:xfrm>
            <a:off x="7010400" y="3200400"/>
            <a:ext cx="11430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763" name="Oval 11"/>
          <p:cNvSpPr>
            <a:spLocks noChangeArrowheads="1"/>
          </p:cNvSpPr>
          <p:nvPr/>
        </p:nvSpPr>
        <p:spPr bwMode="auto">
          <a:xfrm>
            <a:off x="6629400" y="4648200"/>
            <a:ext cx="8382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764" name="Oval 12"/>
          <p:cNvSpPr>
            <a:spLocks noChangeArrowheads="1"/>
          </p:cNvSpPr>
          <p:nvPr/>
        </p:nvSpPr>
        <p:spPr bwMode="auto">
          <a:xfrm>
            <a:off x="7543800" y="4495800"/>
            <a:ext cx="8382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765" name="Line 13"/>
          <p:cNvSpPr>
            <a:spLocks noChangeShapeType="1"/>
          </p:cNvSpPr>
          <p:nvPr/>
        </p:nvSpPr>
        <p:spPr bwMode="auto">
          <a:xfrm flipH="1">
            <a:off x="4114800" y="1600200"/>
            <a:ext cx="1143000" cy="1447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766" name="Line 14"/>
          <p:cNvSpPr>
            <a:spLocks noChangeShapeType="1"/>
          </p:cNvSpPr>
          <p:nvPr/>
        </p:nvSpPr>
        <p:spPr bwMode="auto">
          <a:xfrm flipH="1">
            <a:off x="4114800" y="1676400"/>
            <a:ext cx="1981200" cy="2590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767" name="Line 15"/>
          <p:cNvSpPr>
            <a:spLocks noChangeShapeType="1"/>
          </p:cNvSpPr>
          <p:nvPr/>
        </p:nvSpPr>
        <p:spPr bwMode="auto">
          <a:xfrm>
            <a:off x="6629400" y="1676400"/>
            <a:ext cx="228600" cy="2971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>
            <a:off x="7162800" y="1676400"/>
            <a:ext cx="30480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6588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 smtClean="0">
                <a:cs typeface="+mj-cs"/>
              </a:rPr>
              <a:t>ISM Spectral </a:t>
            </a:r>
            <a:r>
              <a:rPr lang="en-US" sz="4000" dirty="0" smtClean="0">
                <a:cs typeface="+mj-cs"/>
              </a:rPr>
              <a:t>Diagnostics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81000" y="914400"/>
            <a:ext cx="382905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Metallicity</a:t>
            </a:r>
          </a:p>
          <a:p>
            <a:pPr>
              <a:lnSpc>
                <a:spcPct val="12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Star Formation Rate </a:t>
            </a:r>
          </a:p>
          <a:p>
            <a:pPr>
              <a:lnSpc>
                <a:spcPct val="13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Electron Density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4800600" y="990600"/>
            <a:ext cx="3811588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Ionizing Source</a:t>
            </a:r>
          </a:p>
          <a:p>
            <a:pPr>
              <a:lnSpc>
                <a:spcPct val="130000"/>
              </a:lnSpc>
              <a:buSzPct val="95000"/>
              <a:buFontTx/>
              <a:buBlip>
                <a:blip r:embed="rId2"/>
              </a:buBlip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Ionization Parameter</a:t>
            </a:r>
          </a:p>
        </p:txBody>
      </p:sp>
      <p:grpSp>
        <p:nvGrpSpPr>
          <p:cNvPr id="10244" name="Group 5"/>
          <p:cNvGrpSpPr>
            <a:grpSpLocks/>
          </p:cNvGrpSpPr>
          <p:nvPr/>
        </p:nvGrpSpPr>
        <p:grpSpPr bwMode="auto">
          <a:xfrm>
            <a:off x="0" y="2695575"/>
            <a:ext cx="9144000" cy="4162425"/>
            <a:chOff x="144" y="720"/>
            <a:chExt cx="5424" cy="2622"/>
          </a:xfrm>
        </p:grpSpPr>
        <p:pic>
          <p:nvPicPr>
            <p:cNvPr id="10249" name="Picture 6" descr="NFGS_integrated spectrum.tiff                                  00042D47Macintosh HD                   B74677A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20"/>
              <a:ext cx="5424" cy="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7" name="Text Box 7"/>
            <p:cNvSpPr txBox="1">
              <a:spLocks noChangeArrowheads="1"/>
            </p:cNvSpPr>
            <p:nvPr/>
          </p:nvSpPr>
          <p:spPr bwMode="auto">
            <a:xfrm>
              <a:off x="816" y="1104"/>
              <a:ext cx="3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[OII]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sp>
        <p:nvSpPr>
          <p:cNvPr id="76808" name="Line 8"/>
          <p:cNvSpPr>
            <a:spLocks noChangeShapeType="1"/>
          </p:cNvSpPr>
          <p:nvPr/>
        </p:nvSpPr>
        <p:spPr bwMode="auto">
          <a:xfrm flipH="1">
            <a:off x="4419600" y="2133600"/>
            <a:ext cx="2209800" cy="990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 flipH="1">
            <a:off x="1752600" y="2133600"/>
            <a:ext cx="3962400" cy="1219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810" name="Oval 10"/>
          <p:cNvSpPr>
            <a:spLocks noChangeArrowheads="1"/>
          </p:cNvSpPr>
          <p:nvPr/>
        </p:nvSpPr>
        <p:spPr bwMode="auto">
          <a:xfrm>
            <a:off x="914400" y="32766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3581400" y="3048000"/>
            <a:ext cx="914400" cy="457200"/>
          </a:xfrm>
          <a:prstGeom prst="ellips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346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19008</TotalTime>
  <Words>1865</Words>
  <Application>Microsoft Macintosh PowerPoint</Application>
  <PresentationFormat>On-screen Show (4:3)</PresentationFormat>
  <Paragraphs>568</Paragraphs>
  <Slides>72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Spectrum</vt:lpstr>
      <vt:lpstr>Physical Conditions in the ISM</vt:lpstr>
      <vt:lpstr>Thank you to the LOC and SOC</vt:lpstr>
      <vt:lpstr>PowerPoint Presentation</vt:lpstr>
      <vt:lpstr>ISM Spectral Diagnostics</vt:lpstr>
      <vt:lpstr>ISM Spectral diagnostics</vt:lpstr>
      <vt:lpstr>ISM Spectral Diagnostics</vt:lpstr>
      <vt:lpstr>ISM Spectral Diagnostics</vt:lpstr>
      <vt:lpstr>ISM Spectral Diagnostics</vt:lpstr>
      <vt:lpstr>ISM Spectral Diagnostics</vt:lpstr>
      <vt:lpstr>ISM Spectral Diagnostics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Spiral Galaxy Metallicities</vt:lpstr>
      <vt:lpstr>Inflows flatten gas-phase gradients</vt:lpstr>
      <vt:lpstr>PowerPoint Presentation</vt:lpstr>
      <vt:lpstr>Gas Inflows flatten gradients in U/LIRGs</vt:lpstr>
      <vt:lpstr>Metallicity gradients in QSOs</vt:lpstr>
      <vt:lpstr>Side note on metallicity diagnostic discrepancies...  Kewley &amp; Ellison (2008)</vt:lpstr>
      <vt:lpstr>Metallicity Diagnostic Discrepancies...  it is a bit like US politics</vt:lpstr>
      <vt:lpstr>Metallicity Diagnostic Discrepancies...  it is a bit like US politics</vt:lpstr>
      <vt:lpstr>Metallicity Diagnostic Discrepancies...  it is a bit like US politics</vt:lpstr>
      <vt:lpstr>Metallicity Diagnostic Discrepancies...  it is a bit like US politics</vt:lpstr>
      <vt:lpstr>Metallicity Diagnostic Discrepancies...  it is a bit like US politics</vt:lpstr>
      <vt:lpstr>Metallicity Diagnostic Discrepancies...  it is a bit like US politics</vt:lpstr>
      <vt:lpstr>Resolution of discrepancies</vt:lpstr>
      <vt:lpstr>PowerPoint Presentation</vt:lpstr>
      <vt:lpstr>Optical Diagnostic Diagram</vt:lpstr>
      <vt:lpstr>Star-forming Abundance Sequence</vt:lpstr>
      <vt:lpstr>Star-Forming Abundance Sequence</vt:lpstr>
      <vt:lpstr>AGN Mixing Sequence</vt:lpstr>
      <vt:lpstr>Photoionization Models  AGN position  &amp; metallicity</vt:lpstr>
      <vt:lpstr>AGN Mixing Sequence</vt:lpstr>
      <vt:lpstr>AGN Mixing Sequence</vt:lpstr>
      <vt:lpstr>AGN Mixing Sequence</vt:lpstr>
      <vt:lpstr>AGN Mixing Sequence</vt:lpstr>
      <vt:lpstr>AGN Mixing Sequence</vt:lpstr>
      <vt:lpstr>AGN Mixing Sequence</vt:lpstr>
      <vt:lpstr>AGN Mixing Sequence</vt:lpstr>
      <vt:lpstr>Nuclear spectra of  45,000 galaxies</vt:lpstr>
      <vt:lpstr>Integral field spectra of one galaxy</vt:lpstr>
      <vt:lpstr>Integral field spectra of one galaxy</vt:lpstr>
      <vt:lpstr>Star formation vs AGN</vt:lpstr>
      <vt:lpstr>IFU + Photoionization models</vt:lpstr>
      <vt:lpstr>Composite Galaxies</vt:lpstr>
      <vt:lpstr>Composite Galaxies</vt:lpstr>
      <vt:lpstr>Composites are not Starburst+Sy2</vt:lpstr>
      <vt:lpstr>PowerPoint Presentation</vt:lpstr>
      <vt:lpstr>Tracing Outflows with Shocks in SAMI</vt:lpstr>
      <vt:lpstr>PowerPoint Presentation</vt:lpstr>
      <vt:lpstr>PowerPoint Presentation</vt:lpstr>
      <vt:lpstr>PowerPoint Presentation</vt:lpstr>
      <vt:lpstr>Shocks in mergers</vt:lpstr>
      <vt:lpstr>Cause of shocks?</vt:lpstr>
      <vt:lpstr>Causes of shocks?</vt:lpstr>
      <vt:lpstr>Summary: Science </vt:lpstr>
      <vt:lpstr>Summary: Techniques IFU multiplexing:  galaxy dissection</vt:lpstr>
      <vt:lpstr>Future: Next Generation Telescopes</vt:lpstr>
      <vt:lpstr>Background: Metallicity - Auroral Lines</vt:lpstr>
      <vt:lpstr>Empirical  Metallicity  Diagnostics</vt:lpstr>
      <vt:lpstr>Metallicity - Strong Lines</vt:lpstr>
      <vt:lpstr>Metallicity  Diagnostic  Discrepancies</vt:lpstr>
      <vt:lpstr>The current solution to  metallicity calibration problems</vt:lpstr>
      <vt:lpstr>Resolution of discrepancies?</vt:lpstr>
    </vt:vector>
  </TitlesOfParts>
  <Company>University of Hawaii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Chemical History of Galaxies</dc:title>
  <dc:creator>Office 2004 Test Drive User</dc:creator>
  <cp:lastModifiedBy>Lisa Kewley</cp:lastModifiedBy>
  <cp:revision>231</cp:revision>
  <dcterms:created xsi:type="dcterms:W3CDTF">2010-11-30T04:23:34Z</dcterms:created>
  <dcterms:modified xsi:type="dcterms:W3CDTF">2016-04-14T05:17:46Z</dcterms:modified>
</cp:coreProperties>
</file>