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emf" ContentType="image/x-emf"/>
  <Default Extension="rels" ContentType="application/vnd.openxmlformats-package.relationships+xml"/>
  <Default Extension="mov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452" r:id="rId2"/>
    <p:sldId id="782" r:id="rId3"/>
    <p:sldId id="792" r:id="rId4"/>
    <p:sldId id="766" r:id="rId5"/>
    <p:sldId id="778" r:id="rId6"/>
    <p:sldId id="776" r:id="rId7"/>
    <p:sldId id="736" r:id="rId8"/>
    <p:sldId id="744" r:id="rId9"/>
    <p:sldId id="757" r:id="rId10"/>
    <p:sldId id="758" r:id="rId11"/>
    <p:sldId id="759" r:id="rId12"/>
    <p:sldId id="771" r:id="rId13"/>
    <p:sldId id="772" r:id="rId14"/>
    <p:sldId id="793" r:id="rId15"/>
    <p:sldId id="760" r:id="rId16"/>
    <p:sldId id="742" r:id="rId17"/>
    <p:sldId id="753" r:id="rId18"/>
    <p:sldId id="739" r:id="rId19"/>
    <p:sldId id="790" r:id="rId20"/>
    <p:sldId id="786" r:id="rId21"/>
    <p:sldId id="791" r:id="rId22"/>
    <p:sldId id="787" r:id="rId23"/>
    <p:sldId id="788" r:id="rId24"/>
    <p:sldId id="789" r:id="rId25"/>
    <p:sldId id="775" r:id="rId26"/>
    <p:sldId id="718" r:id="rId27"/>
    <p:sldId id="767" r:id="rId28"/>
    <p:sldId id="764" r:id="rId29"/>
    <p:sldId id="779" r:id="rId30"/>
    <p:sldId id="651" r:id="rId31"/>
    <p:sldId id="768" r:id="rId32"/>
    <p:sldId id="783" r:id="rId33"/>
    <p:sldId id="784" r:id="rId34"/>
    <p:sldId id="785" r:id="rId35"/>
    <p:sldId id="769" r:id="rId36"/>
    <p:sldId id="770" r:id="rId37"/>
    <p:sldId id="761" r:id="rId38"/>
    <p:sldId id="773" r:id="rId39"/>
    <p:sldId id="774" r:id="rId40"/>
    <p:sldId id="762" r:id="rId41"/>
    <p:sldId id="763" r:id="rId42"/>
    <p:sldId id="677" r:id="rId43"/>
    <p:sldId id="716" r:id="rId44"/>
    <p:sldId id="715" r:id="rId45"/>
    <p:sldId id="777" r:id="rId46"/>
    <p:sldId id="613" r:id="rId47"/>
    <p:sldId id="756" r:id="rId48"/>
    <p:sldId id="688" r:id="rId49"/>
    <p:sldId id="723" r:id="rId50"/>
    <p:sldId id="399" r:id="rId51"/>
    <p:sldId id="755" r:id="rId52"/>
    <p:sldId id="709" r:id="rId53"/>
    <p:sldId id="710" r:id="rId54"/>
    <p:sldId id="618" r:id="rId55"/>
    <p:sldId id="752" r:id="rId56"/>
    <p:sldId id="749" r:id="rId57"/>
    <p:sldId id="750" r:id="rId58"/>
    <p:sldId id="751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Book Antiqua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Book Antiqua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Book Antiqua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Book Antiqua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Book Antiqua" pitchFamily="-112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Book Antiqua" pitchFamily="-112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Book Antiqua" pitchFamily="-112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Book Antiqua" pitchFamily="-112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Book Antiqua" pitchFamily="-11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CC66"/>
    <a:srgbClr val="6969FA"/>
    <a:srgbClr val="FFFF00"/>
    <a:srgbClr val="FDEC3E"/>
    <a:srgbClr val="050D55"/>
    <a:srgbClr val="1663AC"/>
    <a:srgbClr val="CF1A11"/>
    <a:srgbClr val="E28B46"/>
    <a:srgbClr val="1E2152"/>
    <a:srgbClr val="3136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 horzBarState="maximized">
    <p:restoredLeft sz="25350" autoAdjust="0"/>
    <p:restoredTop sz="94660"/>
  </p:normalViewPr>
  <p:slideViewPr>
    <p:cSldViewPr>
      <p:cViewPr varScale="1">
        <p:scale>
          <a:sx n="113" d="100"/>
          <a:sy n="113" d="100"/>
        </p:scale>
        <p:origin x="-55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ook Antiqua" pitchFamily="-112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ook Antiqua" pitchFamily="-112" charset="0"/>
              </a:defRPr>
            </a:lvl1pPr>
          </a:lstStyle>
          <a:p>
            <a:pPr>
              <a:defRPr/>
            </a:pPr>
            <a:fld id="{AB3F8888-A75F-5946-9C0E-2CE57FD2F3EB}" type="datetime1">
              <a:rPr lang="en-US"/>
              <a:pPr>
                <a:defRPr/>
              </a:pPr>
              <a:t>09/04/16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ook Antiqua" pitchFamily="-112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ook Antiqua" pitchFamily="-112" charset="0"/>
              </a:defRPr>
            </a:lvl1pPr>
          </a:lstStyle>
          <a:p>
            <a:pPr>
              <a:defRPr/>
            </a:pPr>
            <a:fld id="{7F36BE05-A47A-CF4F-9784-BE78A255E0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6143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Book Antiqu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Book Antiqu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Book Antiqua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Book Antiqua" pitchFamily="-112" charset="0"/>
              </a:defRPr>
            </a:lvl1pPr>
          </a:lstStyle>
          <a:p>
            <a:pPr>
              <a:defRPr/>
            </a:pPr>
            <a:fld id="{54881C83-8525-4744-A6B8-BFCE391C7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13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D5E8DC-8A52-CC48-8EA7-266109CEF7D3}" type="slidenum">
              <a:rPr lang="en-US"/>
              <a:pPr/>
              <a:t>0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DDB932-CAE9-0848-8FAD-DAEA4F975B53}" type="slidenum">
              <a:rPr lang="en-US"/>
              <a:pPr/>
              <a:t>15</a:t>
            </a:fld>
            <a:endParaRPr lang="en-US"/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D51EEEE-4AB2-3B46-A792-507026106439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532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B4E9F-E541-5B40-91CE-8F2DC8A00C66}" type="slidenum">
              <a:rPr lang="en-US"/>
              <a:pPr/>
              <a:t>24</a:t>
            </a:fld>
            <a:endParaRPr lang="en-US"/>
          </a:p>
        </p:txBody>
      </p:sp>
      <p:sp>
        <p:nvSpPr>
          <p:cNvPr id="11438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3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6A06A1-B7F8-FA45-9B02-689C8A39C60C}" type="slidenum">
              <a:rPr lang="en-US">
                <a:latin typeface="Book Antiqua" pitchFamily="1" charset="0"/>
              </a:rPr>
              <a:pPr/>
              <a:t>25</a:t>
            </a:fld>
            <a:endParaRPr lang="en-US">
              <a:latin typeface="Book Antiqua" pitchFamily="1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>
              <a:latin typeface="Book Antiqua" pitchFamily="1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6A12FF-371E-9C47-A695-3F8409C8B8DD}" type="slidenum">
              <a:rPr lang="en-US"/>
              <a:pPr/>
              <a:t>29</a:t>
            </a:fld>
            <a:endParaRPr lang="en-US"/>
          </a:p>
        </p:txBody>
      </p:sp>
      <p:sp>
        <p:nvSpPr>
          <p:cNvPr id="681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D5E8DC-8A52-CC48-8EA7-266109CEF7D3}" type="slidenum">
              <a:rPr lang="en-US"/>
              <a:pPr/>
              <a:t>36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6A06A1-B7F8-FA45-9B02-689C8A39C60C}" type="slidenum">
              <a:rPr lang="en-US">
                <a:latin typeface="Book Antiqua" pitchFamily="1" charset="0"/>
              </a:rPr>
              <a:pPr/>
              <a:t>37</a:t>
            </a:fld>
            <a:endParaRPr lang="en-US">
              <a:latin typeface="Book Antiqua" pitchFamily="1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>
              <a:latin typeface="Book Antiqua" pitchFamily="1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Click to edit Master subtitle style</a:t>
            </a: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9"/>
            <a:ext cx="2057400" cy="6049963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9"/>
            <a:ext cx="6019800" cy="6049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it-IT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1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95000"/>
                <a:lumOff val="5000"/>
              </a:schemeClr>
            </a:gs>
            <a:gs pos="100000">
              <a:schemeClr val="accent6">
                <a:lumMod val="5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2D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it-IT"/>
          </a:p>
        </p:txBody>
      </p:sp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>
            <a:off x="76200" y="6553200"/>
            <a:ext cx="373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400" dirty="0">
                <a:solidFill>
                  <a:srgbClr val="FDFFE6"/>
                </a:solidFill>
              </a:rPr>
              <a:t>Filippo </a:t>
            </a:r>
            <a:r>
              <a:rPr lang="en-US" sz="1400" dirty="0" smtClean="0">
                <a:solidFill>
                  <a:srgbClr val="FDFFE6"/>
                </a:solidFill>
              </a:rPr>
              <a:t>Fraternali (Bologna/Groningen)</a:t>
            </a:r>
            <a:endParaRPr lang="en-US" sz="1400" dirty="0">
              <a:solidFill>
                <a:srgbClr val="FDFFE6"/>
              </a:solidFill>
            </a:endParaRPr>
          </a:p>
        </p:txBody>
      </p:sp>
      <p:sp>
        <p:nvSpPr>
          <p:cNvPr id="1039" name="Line 15"/>
          <p:cNvSpPr>
            <a:spLocks noChangeShapeType="1"/>
          </p:cNvSpPr>
          <p:nvPr userDrawn="1"/>
        </p:nvSpPr>
        <p:spPr bwMode="auto">
          <a:xfrm flipH="1">
            <a:off x="0" y="6553200"/>
            <a:ext cx="9144000" cy="0"/>
          </a:xfrm>
          <a:prstGeom prst="line">
            <a:avLst/>
          </a:prstGeom>
          <a:noFill/>
          <a:ln w="12700" cap="flat">
            <a:solidFill>
              <a:schemeClr val="bg1">
                <a:lumMod val="85000"/>
              </a:schemeClr>
            </a:solidFill>
            <a:round/>
            <a:headEnd/>
            <a:tailEnd/>
          </a:ln>
          <a:effectLst>
            <a:glow rad="25400">
              <a:schemeClr val="bg2">
                <a:lumMod val="50000"/>
                <a:alpha val="50000"/>
              </a:scheme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it-IT"/>
          </a:p>
        </p:txBody>
      </p:sp>
      <p:sp>
        <p:nvSpPr>
          <p:cNvPr id="103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Rectangle 14"/>
          <p:cNvSpPr>
            <a:spLocks noChangeArrowheads="1"/>
          </p:cNvSpPr>
          <p:nvPr userDrawn="1"/>
        </p:nvSpPr>
        <p:spPr bwMode="auto">
          <a:xfrm>
            <a:off x="4176464" y="6545524"/>
            <a:ext cx="4932040" cy="31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1200" i="1" dirty="0" smtClean="0">
                <a:solidFill>
                  <a:srgbClr val="FDFFE6"/>
                </a:solidFill>
              </a:rPr>
              <a:t>Interplay local &amp; global</a:t>
            </a:r>
            <a:r>
              <a:rPr lang="en-US" sz="1200" i="1" baseline="0" dirty="0" smtClean="0">
                <a:solidFill>
                  <a:srgbClr val="FDFFE6"/>
                </a:solidFill>
              </a:rPr>
              <a:t> processes in galaxies – Cozumel, Mexico – 14/4/16</a:t>
            </a:r>
            <a:endParaRPr lang="en-US" sz="1200" dirty="0">
              <a:solidFill>
                <a:srgbClr val="FDFFE6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DFFE6"/>
          </a:solidFill>
          <a:latin typeface="Optima"/>
          <a:ea typeface="ＭＳ Ｐゴシック" pitchFamily="-112" charset="-128"/>
          <a:cs typeface="Optim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DFFE6"/>
          </a:solidFill>
          <a:latin typeface="Book Antiqua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DFFE6"/>
          </a:solidFill>
          <a:latin typeface="Book Antiqua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DFFE6"/>
          </a:solidFill>
          <a:latin typeface="Book Antiqua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DFFE6"/>
          </a:solidFill>
          <a:latin typeface="Book Antiqu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FDFFE6"/>
          </a:solidFill>
          <a:latin typeface="Book Antiqua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FDFFE6"/>
          </a:solidFill>
          <a:latin typeface="Book Antiqua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FDFFE6"/>
          </a:solidFill>
          <a:latin typeface="Book Antiqua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FDFFE6"/>
          </a:solidFill>
          <a:latin typeface="Book Antiqua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jpg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Relationship Id="rId3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6" Type="http://schemas.openxmlformats.org/officeDocument/2006/relationships/image" Target="../media/image29.tiff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9" Type="http://schemas.openxmlformats.org/officeDocument/2006/relationships/image" Target="../media/image32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tiff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tiff"/><Relationship Id="rId3" Type="http://schemas.openxmlformats.org/officeDocument/2006/relationships/image" Target="../media/image4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4" Type="http://schemas.openxmlformats.org/officeDocument/2006/relationships/image" Target="../media/image50.tiff"/><Relationship Id="rId5" Type="http://schemas.openxmlformats.org/officeDocument/2006/relationships/image" Target="../media/image51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tiff"/><Relationship Id="rId3" Type="http://schemas.openxmlformats.org/officeDocument/2006/relationships/image" Target="../media/image5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1.png"/><Relationship Id="rId7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4.jp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60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4" Type="http://schemas.openxmlformats.org/officeDocument/2006/relationships/video" Target="../media/media4.mov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emf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4.jpeg"/><Relationship Id="rId6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Relationship Id="rId3" Type="http://schemas.openxmlformats.org/officeDocument/2006/relationships/image" Target="../media/image67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image" Target="../media/image71.png"/><Relationship Id="rId5" Type="http://schemas.openxmlformats.org/officeDocument/2006/relationships/image" Target="../media/image7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tiff"/><Relationship Id="rId3" Type="http://schemas.openxmlformats.org/officeDocument/2006/relationships/image" Target="../media/image1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.png"/><Relationship Id="rId5" Type="http://schemas.openxmlformats.org/officeDocument/2006/relationships/image" Target="../media/image6.tiff"/><Relationship Id="rId6" Type="http://schemas.openxmlformats.org/officeDocument/2006/relationships/image" Target="../media/image7.png"/><Relationship Id="rId7" Type="http://schemas.openxmlformats.org/officeDocument/2006/relationships/image" Target="../media/image8.tiff"/><Relationship Id="rId8" Type="http://schemas.openxmlformats.org/officeDocument/2006/relationships/image" Target="../media/image9.jp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emf"/><Relationship Id="rId3" Type="http://schemas.openxmlformats.org/officeDocument/2006/relationships/image" Target="../media/image75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4" Type="http://schemas.openxmlformats.org/officeDocument/2006/relationships/image" Target="../media/image78.emf"/><Relationship Id="rId5" Type="http://schemas.openxmlformats.org/officeDocument/2006/relationships/image" Target="../media/image79.emf"/><Relationship Id="rId6" Type="http://schemas.openxmlformats.org/officeDocument/2006/relationships/image" Target="../media/image8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tiff"/><Relationship Id="rId3" Type="http://schemas.openxmlformats.org/officeDocument/2006/relationships/image" Target="../media/image44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4" Type="http://schemas.openxmlformats.org/officeDocument/2006/relationships/image" Target="../media/image64.jpeg"/><Relationship Id="rId5" Type="http://schemas.openxmlformats.org/officeDocument/2006/relationships/image" Target="../media/image8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4" Type="http://schemas.openxmlformats.org/officeDocument/2006/relationships/image" Target="../media/image87.jpg"/><Relationship Id="rId5" Type="http://schemas.openxmlformats.org/officeDocument/2006/relationships/image" Target="../media/image8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3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1" Type="http://schemas.microsoft.com/office/2007/relationships/media" Target="file://localhost/Users/filippo/Documents/Astro/Presentations/2011_Leiden/cool.gif" TargetMode="External"/><Relationship Id="rId2" Type="http://schemas.openxmlformats.org/officeDocument/2006/relationships/video" Target="file://localhost/Users/filippo/Documents/Astro/Presentations/2011_Leiden/cool.gif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tiff"/><Relationship Id="rId3" Type="http://schemas.openxmlformats.org/officeDocument/2006/relationships/image" Target="../media/image9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4" Type="http://schemas.openxmlformats.org/officeDocument/2006/relationships/image" Target="../media/image96.tiff"/><Relationship Id="rId5" Type="http://schemas.openxmlformats.org/officeDocument/2006/relationships/image" Target="../media/image97.tiff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4" Type="http://schemas.openxmlformats.org/officeDocument/2006/relationships/image" Target="../media/image10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Relationship Id="rId3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19513" y="3810009"/>
            <a:ext cx="2421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CC66"/>
                </a:solidFill>
                <a:latin typeface="Optima"/>
                <a:cs typeface="Optima"/>
              </a:rPr>
              <a:t>Filippo</a:t>
            </a:r>
            <a:r>
              <a:rPr lang="en-US" sz="2400" dirty="0" smtClean="0">
                <a:solidFill>
                  <a:srgbClr val="FFCC66"/>
                </a:solidFill>
                <a:latin typeface="Optima"/>
                <a:cs typeface="Optima"/>
              </a:rPr>
              <a:t> </a:t>
            </a:r>
            <a:r>
              <a:rPr lang="en-US" sz="2400" dirty="0" err="1" smtClean="0">
                <a:solidFill>
                  <a:srgbClr val="FFCC66"/>
                </a:solidFill>
                <a:latin typeface="Optima"/>
                <a:cs typeface="Optima"/>
              </a:rPr>
              <a:t>Fraternali</a:t>
            </a:r>
            <a:endParaRPr lang="en-US" sz="2400" dirty="0">
              <a:solidFill>
                <a:srgbClr val="FFCC66"/>
              </a:solidFill>
              <a:latin typeface="Optima"/>
              <a:cs typeface="Opti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8840" y="4292024"/>
            <a:ext cx="57297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Optima"/>
                <a:cs typeface="Optima"/>
              </a:rPr>
              <a:t>Department of Physics and Astronomy, University of Bologna, I</a:t>
            </a:r>
          </a:p>
          <a:p>
            <a:pPr algn="ctr"/>
            <a:r>
              <a:rPr lang="en-US" sz="1600" dirty="0" err="1" smtClean="0">
                <a:latin typeface="Optima"/>
                <a:cs typeface="Optima"/>
              </a:rPr>
              <a:t>Kapteyn</a:t>
            </a:r>
            <a:r>
              <a:rPr lang="en-US" sz="1600" dirty="0" smtClean="0">
                <a:latin typeface="Optima"/>
                <a:cs typeface="Optima"/>
              </a:rPr>
              <a:t> Astronomical Institute, University of Groningen, NL</a:t>
            </a:r>
            <a:endParaRPr lang="en-US" sz="1600" dirty="0">
              <a:latin typeface="Optima"/>
              <a:cs typeface="Optima"/>
            </a:endParaRPr>
          </a:p>
        </p:txBody>
      </p:sp>
      <p:sp>
        <p:nvSpPr>
          <p:cNvPr id="11" name="Rectangle 13"/>
          <p:cNvSpPr txBox="1">
            <a:spLocks noChangeArrowheads="1"/>
          </p:cNvSpPr>
          <p:nvPr/>
        </p:nvSpPr>
        <p:spPr bwMode="auto">
          <a:xfrm>
            <a:off x="251520" y="1354832"/>
            <a:ext cx="8640960" cy="17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099" dir="2700000" algn="ctr" rotWithShape="0">
              <a:schemeClr val="tx1">
                <a:alpha val="94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DFFE6"/>
                </a:solidFill>
                <a:effectLst/>
                <a:uLnTx/>
                <a:uFillTx/>
                <a:latin typeface="Optima"/>
                <a:ea typeface="+mj-ea"/>
                <a:cs typeface="Optima"/>
              </a:rPr>
              <a:t>The impact</a:t>
            </a:r>
            <a:r>
              <a:rPr kumimoji="0" lang="en-US" sz="4800" b="0" i="0" u="none" strike="noStrike" kern="0" cap="none" spc="0" normalizeH="0" noProof="0" dirty="0" smtClean="0">
                <a:ln>
                  <a:noFill/>
                </a:ln>
                <a:solidFill>
                  <a:srgbClr val="FDFFE6"/>
                </a:solidFill>
                <a:effectLst/>
                <a:uLnTx/>
                <a:uFillTx/>
                <a:latin typeface="Optima"/>
                <a:ea typeface="+mj-ea"/>
                <a:cs typeface="Optima"/>
              </a:rPr>
              <a:t> of </a:t>
            </a:r>
            <a:r>
              <a:rPr kumimoji="0" lang="en-US" sz="4800" b="0" i="0" strike="noStrike" kern="0" cap="none" spc="0" normalizeH="0" noProof="0" dirty="0" smtClean="0">
                <a:ln>
                  <a:noFill/>
                </a:ln>
                <a:solidFill>
                  <a:srgbClr val="FDFFE6"/>
                </a:solidFill>
                <a:effectLst/>
                <a:uLnTx/>
                <a:uFillTx/>
                <a:latin typeface="Optima"/>
                <a:ea typeface="+mj-ea"/>
                <a:cs typeface="Optima"/>
              </a:rPr>
              <a:t>galactic fountain </a:t>
            </a:r>
            <a:r>
              <a:rPr lang="en-US" sz="4800" kern="0" dirty="0">
                <a:solidFill>
                  <a:srgbClr val="FDFFE6"/>
                </a:solidFill>
                <a:latin typeface="Optima"/>
                <a:ea typeface="+mj-ea"/>
                <a:cs typeface="Optima"/>
              </a:rPr>
              <a:t>o</a:t>
            </a:r>
            <a:r>
              <a:rPr kumimoji="0" lang="en-US" sz="4800" b="0" i="0" u="none" strike="noStrike" kern="0" cap="none" spc="0" normalizeH="0" noProof="0" dirty="0" smtClean="0">
                <a:ln>
                  <a:noFill/>
                </a:ln>
                <a:solidFill>
                  <a:srgbClr val="FDFFE6"/>
                </a:solidFill>
                <a:effectLst/>
                <a:uLnTx/>
                <a:uFillTx/>
                <a:latin typeface="Optima"/>
                <a:ea typeface="+mj-ea"/>
                <a:cs typeface="Optima"/>
              </a:rPr>
              <a:t>n disc evolution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DFFE6"/>
              </a:solidFill>
              <a:effectLst/>
              <a:uLnTx/>
              <a:uFillTx/>
              <a:latin typeface="Optima"/>
              <a:ea typeface="+mj-ea"/>
              <a:cs typeface="Opti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5661248"/>
            <a:ext cx="6902152" cy="30777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00"/>
                </a:solidFill>
                <a:latin typeface="Optima"/>
                <a:cs typeface="Optima"/>
              </a:rPr>
              <a:t>L. </a:t>
            </a:r>
            <a:r>
              <a:rPr lang="en-US" sz="1400" dirty="0" err="1" smtClean="0">
                <a:solidFill>
                  <a:srgbClr val="FFFF00"/>
                </a:solidFill>
                <a:latin typeface="Optima"/>
                <a:cs typeface="Optima"/>
              </a:rPr>
              <a:t>Armillotta</a:t>
            </a:r>
            <a:r>
              <a:rPr lang="en-US" sz="1400" dirty="0">
                <a:solidFill>
                  <a:srgbClr val="FFFF00"/>
                </a:solidFill>
                <a:latin typeface="Optima"/>
                <a:cs typeface="Optima"/>
              </a:rPr>
              <a:t> </a:t>
            </a:r>
            <a:r>
              <a:rPr lang="en-US" sz="1400" dirty="0" smtClean="0">
                <a:latin typeface="Optima"/>
                <a:cs typeface="Optima"/>
              </a:rPr>
              <a:t>(Bologna), </a:t>
            </a:r>
            <a:r>
              <a:rPr lang="en-US" sz="1400" dirty="0" smtClean="0">
                <a:latin typeface="Optima"/>
                <a:cs typeface="Optima"/>
              </a:rPr>
              <a:t>J</a:t>
            </a:r>
            <a:r>
              <a:rPr lang="en-US" sz="1400" dirty="0" smtClean="0">
                <a:latin typeface="Optima"/>
                <a:cs typeface="Optima"/>
              </a:rPr>
              <a:t>. </a:t>
            </a:r>
            <a:r>
              <a:rPr lang="en-US" sz="1400" dirty="0" err="1" smtClean="0">
                <a:latin typeface="Optima"/>
                <a:cs typeface="Optima"/>
              </a:rPr>
              <a:t>Binney</a:t>
            </a:r>
            <a:r>
              <a:rPr lang="en-US" sz="1400" dirty="0" smtClean="0">
                <a:latin typeface="Optima"/>
                <a:cs typeface="Optima"/>
              </a:rPr>
              <a:t> (Oxford), A</a:t>
            </a:r>
            <a:r>
              <a:rPr lang="en-US" sz="1400" dirty="0" smtClean="0">
                <a:latin typeface="Optima"/>
                <a:cs typeface="Optima"/>
              </a:rPr>
              <a:t>. </a:t>
            </a:r>
            <a:r>
              <a:rPr lang="en-US" sz="1400" dirty="0" err="1" smtClean="0">
                <a:latin typeface="Optima"/>
                <a:cs typeface="Optima"/>
              </a:rPr>
              <a:t>Marasco</a:t>
            </a:r>
            <a:r>
              <a:rPr lang="en-US" sz="1400" dirty="0" smtClean="0">
                <a:latin typeface="Optima"/>
                <a:cs typeface="Optima"/>
              </a:rPr>
              <a:t> (Groningen), F. </a:t>
            </a:r>
            <a:r>
              <a:rPr lang="en-US" sz="1400" dirty="0" err="1" smtClean="0">
                <a:latin typeface="Optima"/>
                <a:cs typeface="Optima"/>
              </a:rPr>
              <a:t>Marinacci</a:t>
            </a:r>
            <a:r>
              <a:rPr lang="en-US" sz="1400" dirty="0" smtClean="0">
                <a:latin typeface="Optima"/>
                <a:cs typeface="Optima"/>
              </a:rPr>
              <a:t> </a:t>
            </a:r>
            <a:r>
              <a:rPr lang="en-US" sz="1400" dirty="0" smtClean="0">
                <a:latin typeface="Optima"/>
                <a:cs typeface="Optima"/>
              </a:rPr>
              <a:t>(MIT)</a:t>
            </a:r>
            <a:endParaRPr lang="en-US" sz="1400" dirty="0">
              <a:latin typeface="Optima"/>
              <a:cs typeface="Optim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648072"/>
          </a:xfrm>
        </p:spPr>
        <p:txBody>
          <a:bodyPr/>
          <a:lstStyle/>
          <a:p>
            <a:r>
              <a:rPr lang="en-US" dirty="0" smtClean="0"/>
              <a:t>Origin &amp; Location of complex C</a:t>
            </a:r>
            <a:endParaRPr lang="en-US" dirty="0"/>
          </a:p>
        </p:txBody>
      </p:sp>
      <p:pic>
        <p:nvPicPr>
          <p:cNvPr id="4" name="Picture 3" descr="complexC_view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7"/>
          <a:stretch/>
        </p:blipFill>
        <p:spPr>
          <a:xfrm>
            <a:off x="107504" y="643038"/>
            <a:ext cx="4395209" cy="4514154"/>
          </a:xfrm>
          <a:prstGeom prst="rect">
            <a:avLst/>
          </a:prstGeom>
        </p:spPr>
      </p:pic>
      <p:pic>
        <p:nvPicPr>
          <p:cNvPr id="5" name="Picture 4" descr="tabl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229200"/>
            <a:ext cx="8208912" cy="9883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80112" y="620688"/>
            <a:ext cx="2636356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Distance from the Sun</a:t>
            </a:r>
            <a:endParaRPr lang="en-US" sz="2000" dirty="0">
              <a:latin typeface="Optima"/>
              <a:cs typeface="Optima"/>
            </a:endParaRPr>
          </a:p>
        </p:txBody>
      </p:sp>
      <p:pic>
        <p:nvPicPr>
          <p:cNvPr id="3" name="Picture 2" descr="distanceWithou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t="15031" r="7052" b="10475"/>
          <a:stretch/>
        </p:blipFill>
        <p:spPr>
          <a:xfrm>
            <a:off x="4572000" y="1052736"/>
            <a:ext cx="4499999" cy="3875914"/>
          </a:xfrm>
          <a:prstGeom prst="rect">
            <a:avLst/>
          </a:prstGeom>
        </p:spPr>
      </p:pic>
      <p:pic>
        <p:nvPicPr>
          <p:cNvPr id="11" name="Content Placeholder 5" descr="distanc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" t="14768" r="7036" b="10959"/>
          <a:stretch/>
        </p:blipFill>
        <p:spPr>
          <a:xfrm>
            <a:off x="4572000" y="1052736"/>
            <a:ext cx="4483284" cy="38481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1032"/>
          <p:cNvSpPr>
            <a:spLocks noChangeArrowheads="1"/>
          </p:cNvSpPr>
          <p:nvPr/>
        </p:nvSpPr>
        <p:spPr bwMode="auto">
          <a:xfrm>
            <a:off x="5943600" y="4149080"/>
            <a:ext cx="3020888" cy="1015663"/>
          </a:xfrm>
          <a:prstGeom prst="rect">
            <a:avLst/>
          </a:prstGeom>
          <a:solidFill>
            <a:srgbClr val="00007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FF79"/>
                </a:solidFill>
                <a:latin typeface="Optima"/>
                <a:cs typeface="Optima"/>
              </a:rPr>
              <a:t>The distance is a completely independent confirmation</a:t>
            </a:r>
            <a:endParaRPr lang="en-US" sz="2000" dirty="0">
              <a:solidFill>
                <a:srgbClr val="FFFF79"/>
              </a:solidFill>
              <a:latin typeface="Optima"/>
              <a:cs typeface="Optim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48264" y="6165304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Optima"/>
                <a:cs typeface="Optima"/>
              </a:rPr>
              <a:t>E</a:t>
            </a:r>
            <a:r>
              <a:rPr lang="en-US" baseline="-25000" dirty="0" err="1" smtClean="0">
                <a:latin typeface="Optima"/>
                <a:cs typeface="Optima"/>
              </a:rPr>
              <a:t>kin</a:t>
            </a:r>
            <a:r>
              <a:rPr lang="en-US" dirty="0">
                <a:latin typeface="Optima"/>
                <a:cs typeface="Optima"/>
              </a:rPr>
              <a:t> </a:t>
            </a:r>
            <a:r>
              <a:rPr lang="en-US" dirty="0" smtClean="0">
                <a:latin typeface="Optima"/>
                <a:cs typeface="Optima"/>
              </a:rPr>
              <a:t>~ 2 x 10</a:t>
            </a:r>
            <a:r>
              <a:rPr lang="en-US" baseline="30000" dirty="0" smtClean="0">
                <a:latin typeface="Optima"/>
                <a:cs typeface="Optima"/>
              </a:rPr>
              <a:t>54</a:t>
            </a:r>
            <a:r>
              <a:rPr lang="en-US" dirty="0" smtClean="0">
                <a:latin typeface="Optima"/>
                <a:cs typeface="Optima"/>
              </a:rPr>
              <a:t> </a:t>
            </a:r>
            <a:r>
              <a:rPr lang="en-US" dirty="0">
                <a:latin typeface="Optima"/>
                <a:cs typeface="Optima"/>
              </a:rPr>
              <a:t>erg</a:t>
            </a:r>
          </a:p>
        </p:txBody>
      </p:sp>
    </p:spTree>
    <p:extLst>
      <p:ext uri="{BB962C8B-B14F-4D97-AF65-F5344CB8AC3E}">
        <p14:creationId xmlns:p14="http://schemas.microsoft.com/office/powerpoint/2010/main" val="317035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126560" cy="648072"/>
          </a:xfrm>
        </p:spPr>
        <p:txBody>
          <a:bodyPr/>
          <a:lstStyle/>
          <a:p>
            <a:r>
              <a:rPr lang="en-US" sz="4400" dirty="0" err="1" smtClean="0"/>
              <a:t>Hydrodynamica</a:t>
            </a:r>
            <a:r>
              <a:rPr lang="en-US" sz="4400" dirty="0" err="1" smtClean="0"/>
              <a:t>l</a:t>
            </a:r>
            <a:r>
              <a:rPr lang="en-US" sz="4400" dirty="0" smtClean="0"/>
              <a:t> simulations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5496" y="5373216"/>
            <a:ext cx="435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</a:t>
            </a:r>
            <a:r>
              <a:rPr lang="en-US" dirty="0" err="1" smtClean="0"/>
              <a:t>metallicity</a:t>
            </a:r>
            <a:r>
              <a:rPr lang="en-US" dirty="0" smtClean="0"/>
              <a:t> at the end: </a:t>
            </a:r>
            <a:r>
              <a:rPr lang="en-US" dirty="0" smtClean="0">
                <a:solidFill>
                  <a:srgbClr val="F8E753"/>
                </a:solidFill>
              </a:rPr>
              <a:t>0.27 Solar</a:t>
            </a:r>
            <a:endParaRPr lang="en-US" dirty="0">
              <a:solidFill>
                <a:srgbClr val="F8E75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5723964"/>
            <a:ext cx="402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Compared to complex C</a:t>
            </a:r>
            <a:r>
              <a:rPr lang="en-US" dirty="0" smtClean="0">
                <a:solidFill>
                  <a:srgbClr val="F8E753"/>
                </a:solidFill>
              </a:rPr>
              <a:t>: 0.1-0.3 Solar</a:t>
            </a:r>
            <a:endParaRPr lang="en-US" dirty="0">
              <a:solidFill>
                <a:srgbClr val="F8E753"/>
              </a:solidFill>
            </a:endParaRPr>
          </a:p>
        </p:txBody>
      </p:sp>
      <p:pic>
        <p:nvPicPr>
          <p:cNvPr id="8" name="Picture 7" descr="simComplex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5"/>
            <a:ext cx="6021556" cy="4608513"/>
          </a:xfrm>
          <a:prstGeom prst="rect">
            <a:avLst/>
          </a:prstGeom>
        </p:spPr>
      </p:pic>
      <p:pic>
        <p:nvPicPr>
          <p:cNvPr id="12" name="Picture 11" descr="Zvs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764704"/>
            <a:ext cx="4841744" cy="4115806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004048" y="4869160"/>
            <a:ext cx="3888432" cy="1477328"/>
          </a:xfrm>
          <a:prstGeom prst="rect">
            <a:avLst/>
          </a:prstGeom>
          <a:solidFill>
            <a:srgbClr val="00007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79"/>
                </a:solidFill>
                <a:latin typeface="Optima"/>
                <a:ea typeface="ＭＳ Ｐゴシック" charset="-128"/>
                <a:cs typeface="Optima"/>
              </a:rPr>
              <a:t>Complex C formed by a </a:t>
            </a:r>
            <a:r>
              <a:rPr lang="en-US" dirty="0" err="1" smtClean="0">
                <a:solidFill>
                  <a:srgbClr val="FFFF79"/>
                </a:solidFill>
                <a:latin typeface="Optima"/>
                <a:ea typeface="ＭＳ Ｐゴシック" charset="-128"/>
                <a:cs typeface="Optima"/>
              </a:rPr>
              <a:t>superbubble</a:t>
            </a:r>
            <a:r>
              <a:rPr lang="en-US" dirty="0" smtClean="0">
                <a:solidFill>
                  <a:srgbClr val="FFFF79"/>
                </a:solidFill>
                <a:latin typeface="Optima"/>
                <a:ea typeface="ＭＳ Ｐゴシック" charset="-128"/>
                <a:cs typeface="Optima"/>
              </a:rPr>
              <a:t> + corona condensation</a:t>
            </a:r>
          </a:p>
          <a:p>
            <a:endParaRPr lang="en-US" dirty="0">
              <a:solidFill>
                <a:srgbClr val="FFFF79"/>
              </a:solidFill>
              <a:latin typeface="Optima"/>
              <a:ea typeface="ＭＳ Ｐゴシック" charset="-128"/>
              <a:cs typeface="Optima"/>
            </a:endParaRPr>
          </a:p>
          <a:p>
            <a:r>
              <a:rPr lang="en-US" i="1" dirty="0" smtClean="0">
                <a:solidFill>
                  <a:srgbClr val="FFFF79"/>
                </a:solidFill>
                <a:latin typeface="Optima"/>
                <a:ea typeface="ＭＳ Ｐゴシック" charset="-128"/>
                <a:cs typeface="Optima"/>
              </a:rPr>
              <a:t>Local</a:t>
            </a:r>
            <a:r>
              <a:rPr lang="en-US" dirty="0" smtClean="0">
                <a:solidFill>
                  <a:srgbClr val="FFFF79"/>
                </a:solidFill>
                <a:latin typeface="Optima"/>
                <a:ea typeface="ＭＳ Ｐゴシック" charset="-128"/>
                <a:cs typeface="Optima"/>
              </a:rPr>
              <a:t> manifestation of fountain-driven accretion</a:t>
            </a:r>
            <a:endParaRPr lang="en-US" dirty="0" smtClean="0">
              <a:solidFill>
                <a:srgbClr val="FFFF79"/>
              </a:solidFill>
              <a:latin typeface="Optima"/>
              <a:ea typeface="ＭＳ Ｐゴシック" charset="-128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90489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762000"/>
          </a:xfrm>
        </p:spPr>
        <p:txBody>
          <a:bodyPr/>
          <a:lstStyle/>
          <a:p>
            <a:r>
              <a:rPr lang="en-US" dirty="0" smtClean="0"/>
              <a:t>Smith cloud</a:t>
            </a:r>
            <a:endParaRPr lang="en-US" dirty="0"/>
          </a:p>
        </p:txBody>
      </p:sp>
      <p:pic>
        <p:nvPicPr>
          <p:cNvPr id="4" name="Picture 3" descr="hs-2016-04-a-web_pri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3030583" cy="4941168"/>
          </a:xfrm>
          <a:prstGeom prst="rect">
            <a:avLst/>
          </a:prstGeom>
        </p:spPr>
      </p:pic>
      <p:pic>
        <p:nvPicPr>
          <p:cNvPr id="5" name="Picture 4" descr="smithCloudColor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692697"/>
            <a:ext cx="3134307" cy="2088232"/>
          </a:xfrm>
          <a:prstGeom prst="rect">
            <a:avLst/>
          </a:prstGeom>
        </p:spPr>
      </p:pic>
      <p:pic>
        <p:nvPicPr>
          <p:cNvPr id="9" name="Picture 8" descr="sII-PG2112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901" y="188640"/>
            <a:ext cx="2593595" cy="3789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160" y="5157192"/>
            <a:ext cx="2253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CC66"/>
                </a:solidFill>
              </a:rPr>
              <a:t>Fox et al. 2016, </a:t>
            </a:r>
            <a:r>
              <a:rPr lang="en-US" i="1" dirty="0" err="1" smtClean="0">
                <a:solidFill>
                  <a:srgbClr val="FFCC66"/>
                </a:solidFill>
              </a:rPr>
              <a:t>ApJL</a:t>
            </a:r>
            <a:endParaRPr lang="en-US" i="1" dirty="0">
              <a:solidFill>
                <a:srgbClr val="FFCC66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300192" y="3933056"/>
            <a:ext cx="2736304" cy="1512168"/>
            <a:chOff x="1331640" y="6181"/>
            <a:chExt cx="2736304" cy="1512168"/>
          </a:xfrm>
        </p:grpSpPr>
        <p:sp>
          <p:nvSpPr>
            <p:cNvPr id="18" name="TextBox 17"/>
            <p:cNvSpPr txBox="1"/>
            <p:nvPr/>
          </p:nvSpPr>
          <p:spPr>
            <a:xfrm>
              <a:off x="1331640" y="6181"/>
              <a:ext cx="2736304" cy="1512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Metallicity</a:t>
              </a:r>
              <a:r>
                <a:rPr lang="en-US" dirty="0" smtClean="0"/>
                <a:t> </a:t>
              </a:r>
              <a:r>
                <a:rPr lang="en-US" dirty="0" smtClean="0">
                  <a:solidFill>
                    <a:srgbClr val="FDEC3E"/>
                  </a:solidFill>
                </a:rPr>
                <a:t>~ 0.53 Solar</a:t>
              </a:r>
            </a:p>
            <a:p>
              <a:endParaRPr lang="en-US" dirty="0">
                <a:solidFill>
                  <a:srgbClr val="FDEC3E"/>
                </a:solidFill>
              </a:endParaRPr>
            </a:p>
            <a:p>
              <a:r>
                <a:rPr lang="en-US" dirty="0" smtClean="0">
                  <a:solidFill>
                    <a:srgbClr val="FDEC3E"/>
                  </a:solidFill>
                </a:rPr>
                <a:t>Mixture </a:t>
              </a:r>
              <a:r>
                <a:rPr lang="en-US" dirty="0" smtClean="0"/>
                <a:t>of Galactic fountain and external material</a:t>
              </a:r>
              <a:endParaRPr lang="en-US" dirty="0">
                <a:solidFill>
                  <a:srgbClr val="FDEC3E"/>
                </a:solidFill>
              </a:endParaRPr>
            </a:p>
          </p:txBody>
        </p:sp>
        <p:sp>
          <p:nvSpPr>
            <p:cNvPr id="30" name="Down Arrow 29"/>
            <p:cNvSpPr/>
            <p:nvPr/>
          </p:nvSpPr>
          <p:spPr bwMode="auto">
            <a:xfrm>
              <a:off x="2339752" y="404664"/>
              <a:ext cx="432048" cy="216024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-11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2135" y="2892688"/>
            <a:ext cx="9076369" cy="3632655"/>
            <a:chOff x="32135" y="2892688"/>
            <a:chExt cx="9076369" cy="3632655"/>
          </a:xfrm>
        </p:grpSpPr>
        <p:grpSp>
          <p:nvGrpSpPr>
            <p:cNvPr id="33" name="Group 32"/>
            <p:cNvGrpSpPr/>
            <p:nvPr/>
          </p:nvGrpSpPr>
          <p:grpSpPr>
            <a:xfrm>
              <a:off x="2123728" y="2892688"/>
              <a:ext cx="6984776" cy="3632655"/>
              <a:chOff x="2123728" y="2892688"/>
              <a:chExt cx="6984776" cy="3632655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2123728" y="2892688"/>
                <a:ext cx="6984776" cy="3632655"/>
                <a:chOff x="2123728" y="2892688"/>
                <a:chExt cx="6984776" cy="3632655"/>
              </a:xfrm>
            </p:grpSpPr>
            <p:pic>
              <p:nvPicPr>
                <p:cNvPr id="37" name="Picture 36" descr="orbit.pdf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328" r="48727" b="16161"/>
                <a:stretch/>
              </p:blipFill>
              <p:spPr>
                <a:xfrm>
                  <a:off x="5981519" y="3861048"/>
                  <a:ext cx="3126985" cy="26533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</p:pic>
            <p:pic>
              <p:nvPicPr>
                <p:cNvPr id="38" name="Picture 37" descr="spiralarms.pdf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851" t="3224" r="21146"/>
                <a:stretch/>
              </p:blipFill>
              <p:spPr>
                <a:xfrm>
                  <a:off x="2123728" y="2892688"/>
                  <a:ext cx="3816424" cy="3632655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</p:grpSp>
          <p:sp>
            <p:nvSpPr>
              <p:cNvPr id="36" name="TextBox 35"/>
              <p:cNvSpPr txBox="1"/>
              <p:nvPr/>
            </p:nvSpPr>
            <p:spPr>
              <a:xfrm>
                <a:off x="2823525" y="2915652"/>
                <a:ext cx="1460443" cy="369332"/>
              </a:xfrm>
              <a:prstGeom prst="rect">
                <a:avLst/>
              </a:prstGeom>
              <a:solidFill>
                <a:srgbClr val="FDEC3E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/>
                    </a:solidFill>
                  </a:rPr>
                  <a:t>Preliminary!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32135" y="6084004"/>
              <a:ext cx="2224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solidFill>
                    <a:srgbClr val="FFCC66"/>
                  </a:solidFill>
                </a:rPr>
                <a:t>Marasco</a:t>
              </a:r>
              <a:r>
                <a:rPr lang="en-US" i="1" dirty="0" smtClean="0">
                  <a:solidFill>
                    <a:srgbClr val="FFCC66"/>
                  </a:solidFill>
                </a:rPr>
                <a:t>, Fraternali+</a:t>
              </a:r>
              <a:endParaRPr lang="en-US" i="1" dirty="0">
                <a:solidFill>
                  <a:srgbClr val="FFCC66"/>
                </a:solidFill>
              </a:endParaRPr>
            </a:p>
          </p:txBody>
        </p:sp>
      </p:grpSp>
      <p:pic>
        <p:nvPicPr>
          <p:cNvPr id="39" name="smithTri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t="20521"/>
          <a:stretch/>
        </p:blipFill>
        <p:spPr>
          <a:xfrm>
            <a:off x="539552" y="1196752"/>
            <a:ext cx="5983993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92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29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81000" y="899290"/>
            <a:ext cx="5847184" cy="28623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>
              <a:latin typeface="Optima"/>
              <a:cs typeface="Optima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 </a:t>
            </a:r>
            <a:r>
              <a:rPr lang="en-US" dirty="0" smtClean="0">
                <a:solidFill>
                  <a:srgbClr val="FDEC3E"/>
                </a:solidFill>
                <a:latin typeface="Optima"/>
                <a:cs typeface="Optima"/>
              </a:rPr>
              <a:t>Galactic fountain can cool </a:t>
            </a:r>
            <a:r>
              <a:rPr lang="en-US" dirty="0" smtClean="0">
                <a:solidFill>
                  <a:srgbClr val="FDEC3E"/>
                </a:solidFill>
                <a:latin typeface="Optima"/>
                <a:cs typeface="Optima"/>
              </a:rPr>
              <a:t>the corona </a:t>
            </a:r>
            <a:r>
              <a:rPr lang="en-US" dirty="0" smtClean="0">
                <a:solidFill>
                  <a:srgbClr val="FDEC3E"/>
                </a:solidFill>
                <a:latin typeface="Optima"/>
                <a:cs typeface="Optima"/>
              </a:rPr>
              <a:t>and feed the star formation </a:t>
            </a:r>
            <a:r>
              <a:rPr lang="en-US" dirty="0" smtClean="0">
                <a:latin typeface="Optima"/>
                <a:cs typeface="Optima"/>
              </a:rPr>
              <a:t>in disc galaxies</a:t>
            </a:r>
            <a:r>
              <a:rPr lang="en-US" dirty="0" smtClean="0">
                <a:solidFill>
                  <a:srgbClr val="FFFF00"/>
                </a:solidFill>
                <a:latin typeface="Optima"/>
                <a:cs typeface="Optima"/>
              </a:rPr>
              <a:t> </a:t>
            </a:r>
            <a:r>
              <a:rPr lang="en-US" dirty="0" smtClean="0">
                <a:latin typeface="Optima"/>
                <a:cs typeface="Optima"/>
              </a:rPr>
              <a:t>like the MW</a:t>
            </a:r>
            <a:endParaRPr lang="en-US" dirty="0">
              <a:solidFill>
                <a:srgbClr val="FFFF00"/>
              </a:solidFill>
              <a:latin typeface="Optima"/>
              <a:cs typeface="Optima"/>
            </a:endParaRPr>
          </a:p>
          <a:p>
            <a:pPr>
              <a:buFont typeface="Arial"/>
              <a:buChar char="•"/>
            </a:pPr>
            <a:endParaRPr lang="en-US" dirty="0" smtClean="0">
              <a:latin typeface="Optima"/>
              <a:cs typeface="Optima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 Local features like </a:t>
            </a:r>
            <a:r>
              <a:rPr lang="en-US" dirty="0" smtClean="0">
                <a:solidFill>
                  <a:srgbClr val="FDEC3E"/>
                </a:solidFill>
                <a:latin typeface="Optima"/>
                <a:cs typeface="Optima"/>
              </a:rPr>
              <a:t>HVCs can form (condense)</a:t>
            </a:r>
            <a:r>
              <a:rPr lang="en-US" dirty="0" smtClean="0">
                <a:latin typeface="Optima"/>
                <a:cs typeface="Optima"/>
              </a:rPr>
              <a:t> out of this non-linear perturbation of the corona</a:t>
            </a:r>
          </a:p>
          <a:p>
            <a:pPr>
              <a:buFont typeface="Arial"/>
              <a:buChar char="•"/>
            </a:pPr>
            <a:endParaRPr lang="en-US" dirty="0">
              <a:latin typeface="Optima"/>
              <a:cs typeface="Optima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 </a:t>
            </a:r>
            <a:r>
              <a:rPr lang="en-US" dirty="0" smtClean="0">
                <a:solidFill>
                  <a:srgbClr val="FDEC3E"/>
                </a:solidFill>
                <a:latin typeface="Optima"/>
                <a:cs typeface="Optima"/>
              </a:rPr>
              <a:t>Very good fit for the prototypical complex C</a:t>
            </a:r>
            <a:r>
              <a:rPr lang="en-US" dirty="0" smtClean="0">
                <a:latin typeface="Optima"/>
                <a:cs typeface="Optima"/>
              </a:rPr>
              <a:t>, promising results for Smith cloud</a:t>
            </a:r>
          </a:p>
          <a:p>
            <a:endParaRPr lang="en-US" dirty="0" smtClean="0">
              <a:latin typeface="Optima"/>
              <a:cs typeface="Optima"/>
            </a:endParaRPr>
          </a:p>
        </p:txBody>
      </p:sp>
      <p:pic>
        <p:nvPicPr>
          <p:cNvPr id="6" name="Immagine 2" descr="schemeAM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4056881"/>
            <a:ext cx="3461219" cy="23244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complexC_view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" b="-1"/>
          <a:stretch/>
        </p:blipFill>
        <p:spPr>
          <a:xfrm>
            <a:off x="6372201" y="2894721"/>
            <a:ext cx="2664296" cy="3672734"/>
          </a:xfrm>
          <a:prstGeom prst="rect">
            <a:avLst/>
          </a:prstGeom>
        </p:spPr>
      </p:pic>
      <p:grpSp>
        <p:nvGrpSpPr>
          <p:cNvPr id="14" name="Group 89"/>
          <p:cNvGrpSpPr/>
          <p:nvPr/>
        </p:nvGrpSpPr>
        <p:grpSpPr>
          <a:xfrm>
            <a:off x="6691064" y="808112"/>
            <a:ext cx="2057400" cy="1828800"/>
            <a:chOff x="0" y="1143000"/>
            <a:chExt cx="5181600" cy="4114800"/>
          </a:xfrm>
        </p:grpSpPr>
        <p:sp>
          <p:nvSpPr>
            <p:cNvPr id="15" name="Donut 14"/>
            <p:cNvSpPr/>
            <p:nvPr/>
          </p:nvSpPr>
          <p:spPr bwMode="auto">
            <a:xfrm>
              <a:off x="0" y="1143000"/>
              <a:ext cx="5181600" cy="4114800"/>
            </a:xfrm>
            <a:prstGeom prst="donut">
              <a:avLst>
                <a:gd name="adj" fmla="val 50000"/>
              </a:avLst>
            </a:prstGeom>
            <a:gradFill flip="none" rotWithShape="1">
              <a:gsLst>
                <a:gs pos="0">
                  <a:srgbClr val="FF0023">
                    <a:alpha val="99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grpSp>
          <p:nvGrpSpPr>
            <p:cNvPr id="16" name="Group 32"/>
            <p:cNvGrpSpPr/>
            <p:nvPr/>
          </p:nvGrpSpPr>
          <p:grpSpPr>
            <a:xfrm rot="10800000">
              <a:off x="1447795" y="3124200"/>
              <a:ext cx="2308439" cy="936241"/>
              <a:chOff x="1530280" y="1896482"/>
              <a:chExt cx="1593920" cy="618118"/>
            </a:xfrm>
            <a:solidFill>
              <a:srgbClr val="1458F3"/>
            </a:solidFill>
          </p:grpSpPr>
          <p:sp>
            <p:nvSpPr>
              <p:cNvPr id="39" name="Curved Down Arrow 38"/>
              <p:cNvSpPr/>
              <p:nvPr/>
            </p:nvSpPr>
            <p:spPr bwMode="auto">
              <a:xfrm>
                <a:off x="2347686" y="1896482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40" name="Curved Down Arrow 39"/>
              <p:cNvSpPr/>
              <p:nvPr/>
            </p:nvSpPr>
            <p:spPr bwMode="auto">
              <a:xfrm>
                <a:off x="2590800" y="2057400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41" name="Curved Down Arrow 40"/>
              <p:cNvSpPr/>
              <p:nvPr/>
            </p:nvSpPr>
            <p:spPr bwMode="auto">
              <a:xfrm>
                <a:off x="2819400" y="2133600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42" name="Curved Down Arrow 41"/>
              <p:cNvSpPr/>
              <p:nvPr/>
            </p:nvSpPr>
            <p:spPr bwMode="auto">
              <a:xfrm>
                <a:off x="2514600" y="2286000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43" name="Curved Up Arrow 42"/>
              <p:cNvSpPr/>
              <p:nvPr/>
            </p:nvSpPr>
            <p:spPr bwMode="auto">
              <a:xfrm rot="10996469">
                <a:off x="1898318" y="1909918"/>
                <a:ext cx="304800" cy="215152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44" name="Curved Up Arrow 43"/>
              <p:cNvSpPr/>
              <p:nvPr/>
            </p:nvSpPr>
            <p:spPr bwMode="auto">
              <a:xfrm rot="10996469">
                <a:off x="1911280" y="2065918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45" name="Curved Up Arrow 44"/>
              <p:cNvSpPr/>
              <p:nvPr/>
            </p:nvSpPr>
            <p:spPr bwMode="auto">
              <a:xfrm rot="10996469">
                <a:off x="1987480" y="2277481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46" name="Curved Up Arrow 45"/>
              <p:cNvSpPr/>
              <p:nvPr/>
            </p:nvSpPr>
            <p:spPr bwMode="auto">
              <a:xfrm rot="10996469">
                <a:off x="1530280" y="2065919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43000" y="2613802"/>
              <a:ext cx="2971800" cy="1196197"/>
            </a:xfrm>
            <a:prstGeom prst="rect">
              <a:avLst/>
            </a:prstGeom>
          </p:spPr>
        </p:pic>
        <p:grpSp>
          <p:nvGrpSpPr>
            <p:cNvPr id="18" name="Group 55"/>
            <p:cNvGrpSpPr/>
            <p:nvPr/>
          </p:nvGrpSpPr>
          <p:grpSpPr>
            <a:xfrm>
              <a:off x="1601748" y="2590805"/>
              <a:ext cx="2116283" cy="892247"/>
              <a:chOff x="1617597" y="1846172"/>
              <a:chExt cx="1461242" cy="589071"/>
            </a:xfrm>
            <a:solidFill>
              <a:srgbClr val="1458F3"/>
            </a:solidFill>
          </p:grpSpPr>
          <p:sp>
            <p:nvSpPr>
              <p:cNvPr id="25" name="Curved Down Arrow 24"/>
              <p:cNvSpPr/>
              <p:nvPr/>
            </p:nvSpPr>
            <p:spPr bwMode="auto">
              <a:xfrm>
                <a:off x="2364011" y="1846172"/>
                <a:ext cx="304800" cy="287427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26" name="Curved Down Arrow 25"/>
              <p:cNvSpPr/>
              <p:nvPr/>
            </p:nvSpPr>
            <p:spPr bwMode="auto">
              <a:xfrm>
                <a:off x="2521853" y="1997093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27" name="Curved Down Arrow 26"/>
              <p:cNvSpPr/>
              <p:nvPr/>
            </p:nvSpPr>
            <p:spPr bwMode="auto">
              <a:xfrm>
                <a:off x="2774039" y="2047401"/>
                <a:ext cx="304800" cy="278908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30" name="Curved Down Arrow 29"/>
              <p:cNvSpPr/>
              <p:nvPr/>
            </p:nvSpPr>
            <p:spPr bwMode="auto">
              <a:xfrm rot="618444">
                <a:off x="2502927" y="2198329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31" name="Curved Up Arrow 30"/>
              <p:cNvSpPr/>
              <p:nvPr/>
            </p:nvSpPr>
            <p:spPr bwMode="auto">
              <a:xfrm rot="10996469">
                <a:off x="1898720" y="1896481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32" name="Curved Up Arrow 31"/>
              <p:cNvSpPr/>
              <p:nvPr/>
            </p:nvSpPr>
            <p:spPr bwMode="auto">
              <a:xfrm rot="10996469">
                <a:off x="1911280" y="2065918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37" name="Curved Up Arrow 36"/>
              <p:cNvSpPr/>
              <p:nvPr/>
            </p:nvSpPr>
            <p:spPr bwMode="auto">
              <a:xfrm rot="10419293">
                <a:off x="2038439" y="2149376"/>
                <a:ext cx="304800" cy="285867"/>
              </a:xfrm>
              <a:prstGeom prst="curvedUpArrow">
                <a:avLst>
                  <a:gd name="adj1" fmla="val 25000"/>
                  <a:gd name="adj2" fmla="val 50975"/>
                  <a:gd name="adj3" fmla="val 27532"/>
                </a:avLst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38" name="Curved Up Arrow 37"/>
              <p:cNvSpPr/>
              <p:nvPr/>
            </p:nvSpPr>
            <p:spPr bwMode="auto">
              <a:xfrm rot="10996469">
                <a:off x="1617597" y="1947303"/>
                <a:ext cx="304800" cy="336927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</p:grpSp>
        <p:cxnSp>
          <p:nvCxnSpPr>
            <p:cNvPr id="19" name="Straight Connector 18"/>
            <p:cNvCxnSpPr/>
            <p:nvPr/>
          </p:nvCxnSpPr>
          <p:spPr bwMode="auto">
            <a:xfrm rot="5400000" flipH="1" flipV="1">
              <a:off x="2209006" y="2667000"/>
              <a:ext cx="1067594" cy="7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rot="5400000" flipH="1" flipV="1">
              <a:off x="2477294" y="3542506"/>
              <a:ext cx="533400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5400000" flipH="1" flipV="1">
              <a:off x="2172494" y="4380706"/>
              <a:ext cx="1143000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Curved Left Arrow 22"/>
            <p:cNvSpPr/>
            <p:nvPr/>
          </p:nvSpPr>
          <p:spPr bwMode="auto">
            <a:xfrm rot="10800000">
              <a:off x="2362200" y="1981199"/>
              <a:ext cx="609600" cy="304799"/>
            </a:xfrm>
            <a:prstGeom prst="curvedLeftArrow">
              <a:avLst>
                <a:gd name="adj1" fmla="val 25168"/>
                <a:gd name="adj2" fmla="val 50000"/>
                <a:gd name="adj3" fmla="val 51041"/>
              </a:avLst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 bwMode="auto">
            <a:xfrm rot="5400000" flipH="1" flipV="1">
              <a:off x="2362200" y="1752600"/>
              <a:ext cx="762794" cy="7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84980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67544" y="116632"/>
            <a:ext cx="8280920" cy="6336704"/>
            <a:chOff x="107504" y="116632"/>
            <a:chExt cx="4608512" cy="4007720"/>
          </a:xfrm>
        </p:grpSpPr>
        <p:pic>
          <p:nvPicPr>
            <p:cNvPr id="3" name="Picture 2" descr="posterLR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521"/>
            <a:stretch/>
          </p:blipFill>
          <p:spPr>
            <a:xfrm>
              <a:off x="107504" y="116632"/>
              <a:ext cx="4608512" cy="4007720"/>
            </a:xfrm>
            <a:prstGeom prst="rect">
              <a:avLst/>
            </a:prstGeom>
          </p:spPr>
        </p:pic>
        <p:pic>
          <p:nvPicPr>
            <p:cNvPr id="4" name="Picture 3" descr="posterLR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889" r="7956" b="9476"/>
            <a:stretch/>
          </p:blipFill>
          <p:spPr>
            <a:xfrm>
              <a:off x="474185" y="1619527"/>
              <a:ext cx="4241831" cy="171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9216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229600" cy="2743200"/>
          </a:xfrm>
        </p:spPr>
        <p:txBody>
          <a:bodyPr/>
          <a:lstStyle/>
          <a:p>
            <a:r>
              <a:rPr lang="en-GB" sz="9600" dirty="0" smtClean="0"/>
              <a:t>Thanks</a:t>
            </a:r>
            <a:endParaRPr lang="en-GB" sz="19900" dirty="0"/>
          </a:p>
        </p:txBody>
      </p:sp>
    </p:spTree>
    <p:extLst>
      <p:ext uri="{BB962C8B-B14F-4D97-AF65-F5344CB8AC3E}">
        <p14:creationId xmlns:p14="http://schemas.microsoft.com/office/powerpoint/2010/main" val="592743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-110480"/>
            <a:ext cx="7772400" cy="762000"/>
          </a:xfrm>
        </p:spPr>
        <p:txBody>
          <a:bodyPr/>
          <a:lstStyle/>
          <a:p>
            <a:r>
              <a:rPr lang="en-GB" dirty="0" err="1"/>
              <a:t>Ophiucus</a:t>
            </a:r>
            <a:r>
              <a:rPr lang="en-GB" dirty="0"/>
              <a:t> </a:t>
            </a:r>
            <a:r>
              <a:rPr lang="en-GB" dirty="0" err="1"/>
              <a:t>superbubble</a:t>
            </a:r>
            <a:endParaRPr lang="en-GB" dirty="0"/>
          </a:p>
        </p:txBody>
      </p:sp>
      <p:pic>
        <p:nvPicPr>
          <p:cNvPr id="911364" name="Picture 1028" descr="Ophiucu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20688"/>
            <a:ext cx="3475112" cy="4031978"/>
          </a:xfrm>
          <a:prstGeom prst="rect">
            <a:avLst/>
          </a:prstGeom>
          <a:noFill/>
        </p:spPr>
      </p:pic>
      <p:sp>
        <p:nvSpPr>
          <p:cNvPr id="911366" name="Rectangle 1030"/>
          <p:cNvSpPr>
            <a:spLocks noChangeArrowheads="1"/>
          </p:cNvSpPr>
          <p:nvPr/>
        </p:nvSpPr>
        <p:spPr bwMode="auto">
          <a:xfrm>
            <a:off x="381000" y="579338"/>
            <a:ext cx="1671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dirty="0">
                <a:solidFill>
                  <a:srgbClr val="FF2EF8"/>
                </a:solidFill>
                <a:ea typeface="ＭＳ Ｐゴシック" charset="0"/>
                <a:cs typeface="ＭＳ Ｐゴシック" charset="0"/>
              </a:rPr>
              <a:t>Purple</a:t>
            </a:r>
            <a:r>
              <a:rPr lang="en-GB" sz="18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HI</a:t>
            </a:r>
          </a:p>
          <a:p>
            <a:r>
              <a:rPr lang="en-GB" sz="1800" dirty="0">
                <a:solidFill>
                  <a:srgbClr val="19FF24"/>
                </a:solidFill>
                <a:ea typeface="ＭＳ Ｐゴシック" charset="0"/>
                <a:cs typeface="ＭＳ Ｐゴシック" charset="0"/>
              </a:rPr>
              <a:t>Green</a:t>
            </a:r>
            <a:r>
              <a:rPr lang="en-GB" sz="18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 </a:t>
            </a:r>
            <a:r>
              <a:rPr lang="en-GB" sz="1800" dirty="0" err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Halpha</a:t>
            </a:r>
            <a:endParaRPr lang="en-GB" sz="1800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11367" name="Rectangle 1031"/>
          <p:cNvSpPr>
            <a:spLocks noChangeArrowheads="1"/>
          </p:cNvSpPr>
          <p:nvPr/>
        </p:nvSpPr>
        <p:spPr bwMode="auto">
          <a:xfrm>
            <a:off x="0" y="52292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i="1" dirty="0" err="1">
                <a:solidFill>
                  <a:srgbClr val="FFCC66"/>
                </a:solidFill>
              </a:rPr>
              <a:t>Pidopryhora</a:t>
            </a:r>
            <a:r>
              <a:rPr lang="it-IT" i="1" dirty="0">
                <a:solidFill>
                  <a:srgbClr val="FFCC66"/>
                </a:solidFill>
              </a:rPr>
              <a:t> et al. 2007, </a:t>
            </a:r>
            <a:r>
              <a:rPr lang="it-IT" i="1" dirty="0" err="1">
                <a:solidFill>
                  <a:srgbClr val="FFCC66"/>
                </a:solidFill>
              </a:rPr>
              <a:t>ApJ</a:t>
            </a:r>
            <a:endParaRPr lang="it-IT" i="1" dirty="0">
              <a:solidFill>
                <a:srgbClr val="FFCC66"/>
              </a:solidFill>
            </a:endParaRPr>
          </a:p>
        </p:txBody>
      </p:sp>
      <p:pic>
        <p:nvPicPr>
          <p:cNvPr id="2" name="Picture 1" descr="n6946hole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55" y="620688"/>
            <a:ext cx="5148133" cy="4824536"/>
          </a:xfrm>
          <a:prstGeom prst="rect">
            <a:avLst/>
          </a:prstGeom>
        </p:spPr>
      </p:pic>
      <p:pic>
        <p:nvPicPr>
          <p:cNvPr id="8" name="Picture 1029" descr="OphiucusCarto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7864" y="3645024"/>
            <a:ext cx="2160240" cy="2267014"/>
          </a:xfrm>
          <a:prstGeom prst="rect">
            <a:avLst/>
          </a:prstGeom>
          <a:noFill/>
        </p:spPr>
      </p:pic>
      <p:sp>
        <p:nvSpPr>
          <p:cNvPr id="9" name="Rectangle 1031"/>
          <p:cNvSpPr>
            <a:spLocks noChangeArrowheads="1"/>
          </p:cNvSpPr>
          <p:nvPr/>
        </p:nvSpPr>
        <p:spPr bwMode="auto">
          <a:xfrm>
            <a:off x="6119664" y="5445224"/>
            <a:ext cx="302433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i="1" dirty="0" err="1" smtClean="0">
                <a:solidFill>
                  <a:srgbClr val="FFCC66"/>
                </a:solidFill>
              </a:rPr>
              <a:t>Boomsma</a:t>
            </a:r>
            <a:r>
              <a:rPr lang="it-IT" i="1" dirty="0" smtClean="0">
                <a:solidFill>
                  <a:srgbClr val="FFCC66"/>
                </a:solidFill>
              </a:rPr>
              <a:t> et al. 2008, A&amp;A</a:t>
            </a:r>
            <a:endParaRPr lang="it-IT" i="1" dirty="0">
              <a:solidFill>
                <a:srgbClr val="FFCC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6136" y="4366845"/>
            <a:ext cx="3105350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Energy to produce the holes:</a:t>
            </a:r>
          </a:p>
          <a:p>
            <a:r>
              <a:rPr lang="en-US" dirty="0" smtClean="0">
                <a:solidFill>
                  <a:srgbClr val="FDEC3E"/>
                </a:solidFill>
              </a:rPr>
              <a:t>E ~ 1 x 10</a:t>
            </a:r>
            <a:r>
              <a:rPr lang="en-US" baseline="30000" dirty="0" smtClean="0">
                <a:solidFill>
                  <a:srgbClr val="FDEC3E"/>
                </a:solidFill>
              </a:rPr>
              <a:t>53</a:t>
            </a:r>
            <a:r>
              <a:rPr lang="en-US" dirty="0" smtClean="0">
                <a:solidFill>
                  <a:srgbClr val="FDEC3E"/>
                </a:solidFill>
              </a:rPr>
              <a:t> – 1 x 10</a:t>
            </a:r>
            <a:r>
              <a:rPr lang="en-US" baseline="30000" dirty="0" smtClean="0">
                <a:solidFill>
                  <a:srgbClr val="FDEC3E"/>
                </a:solidFill>
              </a:rPr>
              <a:t>55</a:t>
            </a:r>
            <a:r>
              <a:rPr lang="en-US" dirty="0" smtClean="0">
                <a:solidFill>
                  <a:srgbClr val="FDEC3E"/>
                </a:solidFill>
              </a:rPr>
              <a:t> erg </a:t>
            </a:r>
            <a:endParaRPr lang="en-US" dirty="0">
              <a:solidFill>
                <a:srgbClr val="FDEC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0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4624"/>
            <a:ext cx="8839200" cy="576064"/>
          </a:xfrm>
        </p:spPr>
        <p:txBody>
          <a:bodyPr/>
          <a:lstStyle/>
          <a:p>
            <a:r>
              <a:rPr lang="en-GB" sz="3600" dirty="0" smtClean="0"/>
              <a:t>Our galactic </a:t>
            </a:r>
            <a:r>
              <a:rPr lang="en-GB" sz="3600" dirty="0" smtClean="0"/>
              <a:t>fountain model</a:t>
            </a:r>
            <a:endParaRPr lang="en-GB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355976" y="6237312"/>
            <a:ext cx="4307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err="1" smtClean="0">
                <a:solidFill>
                  <a:srgbClr val="FFC800"/>
                </a:solidFill>
              </a:rPr>
              <a:t>Marasco</a:t>
            </a:r>
            <a:r>
              <a:rPr lang="en-GB" sz="1600" i="1" dirty="0" smtClean="0">
                <a:solidFill>
                  <a:srgbClr val="FFC800"/>
                </a:solidFill>
              </a:rPr>
              <a:t>, Fraternali &amp; </a:t>
            </a:r>
            <a:r>
              <a:rPr lang="en-GB" sz="1600" i="1" dirty="0" err="1" smtClean="0">
                <a:solidFill>
                  <a:srgbClr val="FFC800"/>
                </a:solidFill>
              </a:rPr>
              <a:t>Binney</a:t>
            </a:r>
            <a:r>
              <a:rPr lang="en-GB" sz="1600" i="1" dirty="0" smtClean="0">
                <a:solidFill>
                  <a:srgbClr val="FFC800"/>
                </a:solidFill>
              </a:rPr>
              <a:t> 2012, MNRAS</a:t>
            </a:r>
            <a:endParaRPr lang="en-GB" sz="1600" i="1" dirty="0">
              <a:solidFill>
                <a:srgbClr val="FFC800"/>
              </a:solidFill>
            </a:endParaRPr>
          </a:p>
        </p:txBody>
      </p:sp>
      <p:pic>
        <p:nvPicPr>
          <p:cNvPr id="8" name="Picture 7" descr="hvcs_ivcs.tiff"/>
          <p:cNvPicPr>
            <a:picLocks noChangeAspect="1"/>
          </p:cNvPicPr>
          <p:nvPr/>
        </p:nvPicPr>
        <p:blipFill rotWithShape="1">
          <a:blip r:embed="rId2">
            <a:lum contrast="30000"/>
          </a:blip>
          <a:srcRect b="46561"/>
          <a:stretch/>
        </p:blipFill>
        <p:spPr>
          <a:xfrm>
            <a:off x="107504" y="602118"/>
            <a:ext cx="8568952" cy="28988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31840" y="580618"/>
            <a:ext cx="2618475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High Velocity Clouds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980728"/>
            <a:ext cx="193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V</a:t>
            </a:r>
            <a:r>
              <a:rPr lang="en-US" baseline="-25000" dirty="0" smtClean="0">
                <a:solidFill>
                  <a:schemeClr val="tx1"/>
                </a:solidFill>
              </a:rPr>
              <a:t>LSR</a:t>
            </a:r>
            <a:r>
              <a:rPr lang="en-US" dirty="0" smtClean="0">
                <a:solidFill>
                  <a:schemeClr val="tx1"/>
                </a:solidFill>
              </a:rPr>
              <a:t>= - 144 km/s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Donut 13"/>
          <p:cNvSpPr/>
          <p:nvPr/>
        </p:nvSpPr>
        <p:spPr bwMode="auto">
          <a:xfrm rot="198685">
            <a:off x="5734375" y="1013042"/>
            <a:ext cx="1665817" cy="640189"/>
          </a:xfrm>
          <a:prstGeom prst="donut">
            <a:avLst>
              <a:gd name="adj" fmla="val 9393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Book Antiqua" pitchFamily="-112" charset="0"/>
            </a:endParaRPr>
          </a:p>
        </p:txBody>
      </p:sp>
      <p:pic>
        <p:nvPicPr>
          <p:cNvPr id="15" name="Picture 14" descr="hvcs_ivcs.tiff"/>
          <p:cNvPicPr>
            <a:picLocks noChangeAspect="1"/>
          </p:cNvPicPr>
          <p:nvPr/>
        </p:nvPicPr>
        <p:blipFill rotWithShape="1">
          <a:blip r:embed="rId2">
            <a:lum contrast="30000"/>
          </a:blip>
          <a:srcRect t="48743" b="-1"/>
          <a:stretch/>
        </p:blipFill>
        <p:spPr>
          <a:xfrm>
            <a:off x="107504" y="3528737"/>
            <a:ext cx="8568952" cy="27805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58804" y="3429000"/>
            <a:ext cx="3497372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Intermediate Velocity Clouds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560" y="3717032"/>
            <a:ext cx="1819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V</a:t>
            </a:r>
            <a:r>
              <a:rPr lang="en-US" baseline="-25000" dirty="0" smtClean="0">
                <a:solidFill>
                  <a:schemeClr val="tx1"/>
                </a:solidFill>
              </a:rPr>
              <a:t>LSR</a:t>
            </a:r>
            <a:r>
              <a:rPr lang="en-US" dirty="0" smtClean="0">
                <a:solidFill>
                  <a:schemeClr val="tx1"/>
                </a:solidFill>
              </a:rPr>
              <a:t>= - 66 km/s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1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2704"/>
            <a:ext cx="7772400" cy="762000"/>
          </a:xfrm>
        </p:spPr>
        <p:txBody>
          <a:bodyPr/>
          <a:lstStyle/>
          <a:p>
            <a:r>
              <a:rPr lang="en-US" sz="4800" dirty="0" smtClean="0"/>
              <a:t>Effect of spiral arms</a:t>
            </a:r>
            <a:endParaRPr lang="en-US" sz="4800" dirty="0"/>
          </a:p>
        </p:txBody>
      </p:sp>
      <p:sp>
        <p:nvSpPr>
          <p:cNvPr id="43" name="TextBox 42"/>
          <p:cNvSpPr txBox="1"/>
          <p:nvPr/>
        </p:nvSpPr>
        <p:spPr>
          <a:xfrm>
            <a:off x="3851920" y="1196752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Optima"/>
                <a:cs typeface="Optima"/>
              </a:rPr>
              <a:t>1. </a:t>
            </a:r>
            <a:r>
              <a:rPr lang="en-US" i="1" dirty="0" err="1" smtClean="0">
                <a:solidFill>
                  <a:srgbClr val="FFFF00"/>
                </a:solidFill>
                <a:latin typeface="Optima"/>
                <a:cs typeface="Optima"/>
              </a:rPr>
              <a:t>Axisimmetry</a:t>
            </a:r>
            <a:endParaRPr lang="en-US" dirty="0" smtClean="0">
              <a:solidFill>
                <a:srgbClr val="FFFF00"/>
              </a:solidFill>
              <a:latin typeface="Optima"/>
              <a:cs typeface="Optima"/>
            </a:endParaRPr>
          </a:p>
          <a:p>
            <a:r>
              <a:rPr lang="en-US" i="1" dirty="0" smtClean="0">
                <a:solidFill>
                  <a:srgbClr val="FFFF00"/>
                </a:solidFill>
                <a:latin typeface="Optima"/>
                <a:cs typeface="Optima"/>
              </a:rPr>
              <a:t>2. </a:t>
            </a:r>
            <a:r>
              <a:rPr lang="en-US" i="1" dirty="0" smtClean="0">
                <a:solidFill>
                  <a:srgbClr val="FFFF00"/>
                </a:solidFill>
                <a:latin typeface="Optima"/>
                <a:cs typeface="Optima"/>
              </a:rPr>
              <a:t>Average </a:t>
            </a:r>
            <a:r>
              <a:rPr lang="en-US" i="1" dirty="0">
                <a:solidFill>
                  <a:srgbClr val="FFFF00"/>
                </a:solidFill>
                <a:latin typeface="Optima"/>
                <a:cs typeface="Optima"/>
              </a:rPr>
              <a:t>e</a:t>
            </a:r>
            <a:r>
              <a:rPr lang="en-US" i="1" dirty="0" smtClean="0">
                <a:solidFill>
                  <a:srgbClr val="FFFF00"/>
                </a:solidFill>
                <a:latin typeface="Optima"/>
                <a:cs typeface="Optima"/>
              </a:rPr>
              <a:t>jection velocities</a:t>
            </a:r>
            <a:endParaRPr lang="en-US" i="1" dirty="0" smtClean="0">
              <a:solidFill>
                <a:srgbClr val="FFFF00"/>
              </a:solidFill>
              <a:latin typeface="Optima"/>
              <a:cs typeface="Optim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635896" y="908720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Two limitations of our model</a:t>
            </a:r>
            <a:r>
              <a:rPr lang="en-US" sz="2000" dirty="0" smtClean="0">
                <a:latin typeface="Optima"/>
                <a:cs typeface="Optima"/>
              </a:rPr>
              <a:t>:</a:t>
            </a:r>
            <a:endParaRPr lang="en-US" sz="2000" dirty="0">
              <a:latin typeface="Optima"/>
              <a:cs typeface="Optim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95536" y="2924944"/>
            <a:ext cx="6807602" cy="3429000"/>
            <a:chOff x="1538371" y="2780928"/>
            <a:chExt cx="6807602" cy="3429000"/>
          </a:xfrm>
        </p:grpSpPr>
        <p:pic>
          <p:nvPicPr>
            <p:cNvPr id="11" name="Picture 10" descr="halo_arms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225"/>
            <a:stretch/>
          </p:blipFill>
          <p:spPr>
            <a:xfrm>
              <a:off x="4572000" y="2924944"/>
              <a:ext cx="3773973" cy="3284984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50" name="TextBox 49"/>
            <p:cNvSpPr txBox="1"/>
            <p:nvPr/>
          </p:nvSpPr>
          <p:spPr>
            <a:xfrm>
              <a:off x="6164169" y="2780928"/>
              <a:ext cx="1431620" cy="369332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Optima"/>
                  <a:cs typeface="Optima"/>
                </a:rPr>
                <a:t>Fountain gas</a:t>
              </a:r>
              <a:endParaRPr lang="en-US" dirty="0">
                <a:latin typeface="Optima"/>
                <a:cs typeface="Optima"/>
              </a:endParaRPr>
            </a:p>
          </p:txBody>
        </p:sp>
        <p:pic>
          <p:nvPicPr>
            <p:cNvPr id="51" name="Picture 50" descr="disc_arms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41" t="-38"/>
            <a:stretch/>
          </p:blipFill>
          <p:spPr>
            <a:xfrm>
              <a:off x="1542192" y="2925778"/>
              <a:ext cx="3821896" cy="3284150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52" name="TextBox 51"/>
            <p:cNvSpPr txBox="1"/>
            <p:nvPr/>
          </p:nvSpPr>
          <p:spPr>
            <a:xfrm>
              <a:off x="2795884" y="2780928"/>
              <a:ext cx="105603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Optima"/>
                  <a:cs typeface="Optima"/>
                </a:rPr>
                <a:t>Disk gas</a:t>
              </a:r>
              <a:endParaRPr lang="en-US" dirty="0">
                <a:latin typeface="Optima"/>
                <a:cs typeface="Optima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059832" y="5805264"/>
              <a:ext cx="5950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     x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588224" y="5805264"/>
              <a:ext cx="5950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     x     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16200000">
              <a:off x="931726" y="4827733"/>
              <a:ext cx="15826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                      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95936" y="2123564"/>
            <a:ext cx="4248472" cy="369332"/>
            <a:chOff x="3995936" y="2123564"/>
            <a:chExt cx="4248472" cy="369332"/>
          </a:xfrm>
        </p:grpSpPr>
        <p:sp>
          <p:nvSpPr>
            <p:cNvPr id="17" name="Right Arrow 16"/>
            <p:cNvSpPr/>
            <p:nvPr/>
          </p:nvSpPr>
          <p:spPr bwMode="auto">
            <a:xfrm>
              <a:off x="3995936" y="2204864"/>
              <a:ext cx="792088" cy="288032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-112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860032" y="2123564"/>
              <a:ext cx="3384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Optima"/>
                  <a:cs typeface="Optima"/>
                </a:rPr>
                <a:t>We introduced spiral arms</a:t>
              </a:r>
            </a:p>
          </p:txBody>
        </p:sp>
      </p:grpSp>
      <p:sp>
        <p:nvSpPr>
          <p:cNvPr id="111" name="Donut 110"/>
          <p:cNvSpPr/>
          <p:nvPr/>
        </p:nvSpPr>
        <p:spPr bwMode="auto">
          <a:xfrm>
            <a:off x="179512" y="548680"/>
            <a:ext cx="3096344" cy="2304256"/>
          </a:xfrm>
          <a:prstGeom prst="donut">
            <a:avLst>
              <a:gd name="adj" fmla="val 50000"/>
            </a:avLst>
          </a:prstGeom>
          <a:gradFill flip="none" rotWithShape="1">
            <a:gsLst>
              <a:gs pos="0">
                <a:srgbClr val="FF0023">
                  <a:alpha val="99000"/>
                </a:srgb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Book Antiqua" pitchFamily="-112" charset="0"/>
            </a:endParaRPr>
          </a:p>
        </p:txBody>
      </p:sp>
      <p:grpSp>
        <p:nvGrpSpPr>
          <p:cNvPr id="112" name="Group 111"/>
          <p:cNvGrpSpPr/>
          <p:nvPr/>
        </p:nvGrpSpPr>
        <p:grpSpPr>
          <a:xfrm>
            <a:off x="251520" y="332656"/>
            <a:ext cx="2880320" cy="2376264"/>
            <a:chOff x="1143000" y="1969367"/>
            <a:chExt cx="2971800" cy="2310246"/>
          </a:xfrm>
        </p:grpSpPr>
        <p:grpSp>
          <p:nvGrpSpPr>
            <p:cNvPr id="113" name="Group 32"/>
            <p:cNvGrpSpPr/>
            <p:nvPr/>
          </p:nvGrpSpPr>
          <p:grpSpPr>
            <a:xfrm rot="10800000">
              <a:off x="1447803" y="3124210"/>
              <a:ext cx="2308439" cy="936241"/>
              <a:chOff x="1530280" y="1896482"/>
              <a:chExt cx="1593920" cy="618118"/>
            </a:xfrm>
            <a:solidFill>
              <a:srgbClr val="1458F3"/>
            </a:solidFill>
          </p:grpSpPr>
          <p:sp>
            <p:nvSpPr>
              <p:cNvPr id="142" name="Curved Down Arrow 141"/>
              <p:cNvSpPr/>
              <p:nvPr/>
            </p:nvSpPr>
            <p:spPr bwMode="auto">
              <a:xfrm>
                <a:off x="2347686" y="1896482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43" name="Curved Down Arrow 142"/>
              <p:cNvSpPr/>
              <p:nvPr/>
            </p:nvSpPr>
            <p:spPr bwMode="auto">
              <a:xfrm>
                <a:off x="2590800" y="2057400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44" name="Curved Down Arrow 143"/>
              <p:cNvSpPr/>
              <p:nvPr/>
            </p:nvSpPr>
            <p:spPr bwMode="auto">
              <a:xfrm>
                <a:off x="2819400" y="2133600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45" name="Curved Down Arrow 144"/>
              <p:cNvSpPr/>
              <p:nvPr/>
            </p:nvSpPr>
            <p:spPr bwMode="auto">
              <a:xfrm>
                <a:off x="2514600" y="2286000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46" name="Curved Up Arrow 145"/>
              <p:cNvSpPr/>
              <p:nvPr/>
            </p:nvSpPr>
            <p:spPr bwMode="auto">
              <a:xfrm rot="10996469">
                <a:off x="1898318" y="1909918"/>
                <a:ext cx="304800" cy="215152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47" name="Curved Up Arrow 146"/>
              <p:cNvSpPr/>
              <p:nvPr/>
            </p:nvSpPr>
            <p:spPr bwMode="auto">
              <a:xfrm rot="10996469">
                <a:off x="1911280" y="2065918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48" name="Curved Up Arrow 147"/>
              <p:cNvSpPr/>
              <p:nvPr/>
            </p:nvSpPr>
            <p:spPr bwMode="auto">
              <a:xfrm rot="10996469">
                <a:off x="1987480" y="2277481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49" name="Curved Up Arrow 148"/>
              <p:cNvSpPr/>
              <p:nvPr/>
            </p:nvSpPr>
            <p:spPr bwMode="auto">
              <a:xfrm rot="10996469">
                <a:off x="1530280" y="2065919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</p:grpSp>
        <p:grpSp>
          <p:nvGrpSpPr>
            <p:cNvPr id="114" name="Group 37"/>
            <p:cNvGrpSpPr/>
            <p:nvPr/>
          </p:nvGrpSpPr>
          <p:grpSpPr>
            <a:xfrm>
              <a:off x="1143000" y="1969367"/>
              <a:ext cx="2971800" cy="2310246"/>
              <a:chOff x="1143000" y="1981199"/>
              <a:chExt cx="2971800" cy="2310246"/>
            </a:xfrm>
          </p:grpSpPr>
          <p:pic>
            <p:nvPicPr>
              <p:cNvPr id="129" name="Picture 128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143000" y="2743200"/>
                <a:ext cx="2971800" cy="1043798"/>
              </a:xfrm>
              <a:prstGeom prst="rect">
                <a:avLst/>
              </a:prstGeom>
            </p:spPr>
          </p:pic>
          <p:cxnSp>
            <p:nvCxnSpPr>
              <p:cNvPr id="130" name="Straight Connector 129"/>
              <p:cNvCxnSpPr/>
              <p:nvPr/>
            </p:nvCxnSpPr>
            <p:spPr bwMode="auto">
              <a:xfrm rot="5400000" flipH="1" flipV="1">
                <a:off x="2209006" y="2667000"/>
                <a:ext cx="1067594" cy="79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1" name="Straight Connector 130"/>
              <p:cNvCxnSpPr/>
              <p:nvPr/>
            </p:nvCxnSpPr>
            <p:spPr bwMode="auto">
              <a:xfrm rot="5400000" flipH="1" flipV="1">
                <a:off x="2477294" y="3542506"/>
                <a:ext cx="533400" cy="158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0" name="Straight Connector 139"/>
              <p:cNvCxnSpPr/>
              <p:nvPr/>
            </p:nvCxnSpPr>
            <p:spPr bwMode="auto">
              <a:xfrm flipV="1">
                <a:off x="2727178" y="3810001"/>
                <a:ext cx="17611" cy="48144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1" name="Curved Left Arrow 140"/>
              <p:cNvSpPr/>
              <p:nvPr/>
            </p:nvSpPr>
            <p:spPr bwMode="auto">
              <a:xfrm rot="10800000">
                <a:off x="2362200" y="1981199"/>
                <a:ext cx="609600" cy="304799"/>
              </a:xfrm>
              <a:prstGeom prst="curvedLeftArrow">
                <a:avLst>
                  <a:gd name="adj1" fmla="val 25168"/>
                  <a:gd name="adj2" fmla="val 50000"/>
                  <a:gd name="adj3" fmla="val 51041"/>
                </a:avLst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</p:grpSp>
        <p:grpSp>
          <p:nvGrpSpPr>
            <p:cNvPr id="115" name="Group 55"/>
            <p:cNvGrpSpPr/>
            <p:nvPr/>
          </p:nvGrpSpPr>
          <p:grpSpPr>
            <a:xfrm>
              <a:off x="1601758" y="2590815"/>
              <a:ext cx="2116285" cy="892247"/>
              <a:chOff x="1617597" y="1846172"/>
              <a:chExt cx="1461242" cy="589071"/>
            </a:xfrm>
            <a:solidFill>
              <a:srgbClr val="1458F3"/>
            </a:solidFill>
          </p:grpSpPr>
          <p:sp>
            <p:nvSpPr>
              <p:cNvPr id="116" name="Curved Down Arrow 115"/>
              <p:cNvSpPr/>
              <p:nvPr/>
            </p:nvSpPr>
            <p:spPr bwMode="auto">
              <a:xfrm>
                <a:off x="2364011" y="1846172"/>
                <a:ext cx="304800" cy="287427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18" name="Curved Down Arrow 117"/>
              <p:cNvSpPr/>
              <p:nvPr/>
            </p:nvSpPr>
            <p:spPr bwMode="auto">
              <a:xfrm>
                <a:off x="2521853" y="1997093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23" name="Curved Down Arrow 122"/>
              <p:cNvSpPr/>
              <p:nvPr/>
            </p:nvSpPr>
            <p:spPr bwMode="auto">
              <a:xfrm>
                <a:off x="2774039" y="2047401"/>
                <a:ext cx="304800" cy="278908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24" name="Curved Down Arrow 123"/>
              <p:cNvSpPr/>
              <p:nvPr/>
            </p:nvSpPr>
            <p:spPr bwMode="auto">
              <a:xfrm rot="618444">
                <a:off x="2502927" y="2198329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25" name="Curved Up Arrow 124"/>
              <p:cNvSpPr/>
              <p:nvPr/>
            </p:nvSpPr>
            <p:spPr bwMode="auto">
              <a:xfrm rot="10996469">
                <a:off x="1898720" y="1896481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26" name="Curved Up Arrow 125"/>
              <p:cNvSpPr/>
              <p:nvPr/>
            </p:nvSpPr>
            <p:spPr bwMode="auto">
              <a:xfrm rot="10996469">
                <a:off x="1911280" y="2065918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27" name="Curved Up Arrow 126"/>
              <p:cNvSpPr/>
              <p:nvPr/>
            </p:nvSpPr>
            <p:spPr bwMode="auto">
              <a:xfrm rot="10419293">
                <a:off x="2038439" y="2149376"/>
                <a:ext cx="304800" cy="285867"/>
              </a:xfrm>
              <a:prstGeom prst="curvedUpArrow">
                <a:avLst>
                  <a:gd name="adj1" fmla="val 25000"/>
                  <a:gd name="adj2" fmla="val 50975"/>
                  <a:gd name="adj3" fmla="val 27532"/>
                </a:avLst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28" name="Curved Up Arrow 127"/>
              <p:cNvSpPr/>
              <p:nvPr/>
            </p:nvSpPr>
            <p:spPr bwMode="auto">
              <a:xfrm rot="10996469">
                <a:off x="1617597" y="1947303"/>
                <a:ext cx="304800" cy="336927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7236296" y="2564904"/>
            <a:ext cx="1841880" cy="2579514"/>
            <a:chOff x="7236296" y="2564904"/>
            <a:chExt cx="1841880" cy="2579514"/>
          </a:xfrm>
        </p:grpSpPr>
        <p:grpSp>
          <p:nvGrpSpPr>
            <p:cNvPr id="21" name="Group 20"/>
            <p:cNvGrpSpPr/>
            <p:nvPr/>
          </p:nvGrpSpPr>
          <p:grpSpPr>
            <a:xfrm>
              <a:off x="7236296" y="2564904"/>
              <a:ext cx="1800200" cy="1283950"/>
              <a:chOff x="7341165" y="2564904"/>
              <a:chExt cx="1800200" cy="1283950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7341165" y="3140968"/>
                <a:ext cx="1800200" cy="707886"/>
              </a:xfrm>
              <a:prstGeom prst="rect">
                <a:avLst/>
              </a:prstGeom>
              <a:solidFill>
                <a:srgbClr val="00009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FF00"/>
                    </a:solidFill>
                    <a:latin typeface="Optima"/>
                    <a:cs typeface="Optima"/>
                  </a:rPr>
                  <a:t>Global model unchanged!</a:t>
                </a:r>
              </a:p>
            </p:txBody>
          </p:sp>
          <p:sp>
            <p:nvSpPr>
              <p:cNvPr id="19" name="Down Arrow 18"/>
              <p:cNvSpPr/>
              <p:nvPr/>
            </p:nvSpPr>
            <p:spPr bwMode="auto">
              <a:xfrm>
                <a:off x="7485181" y="2564904"/>
                <a:ext cx="504056" cy="432048"/>
              </a:xfrm>
              <a:prstGeom prst="down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-112" charset="0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7308304" y="4221088"/>
              <a:ext cx="176987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GB" dirty="0">
                  <a:latin typeface="Optima"/>
                  <a:cs typeface="Optima"/>
                </a:rPr>
                <a:t>Best-fit Accretion Rate ~  2 M</a:t>
              </a:r>
              <a:r>
                <a:rPr lang="en-GB" baseline="-25000" dirty="0">
                  <a:latin typeface="Optima"/>
                  <a:cs typeface="Optima"/>
                  <a:sym typeface="Wingdings" pitchFamily="-112" charset="2"/>
                </a:rPr>
                <a:t></a:t>
              </a:r>
              <a:r>
                <a:rPr lang="en-GB" dirty="0">
                  <a:latin typeface="Optima"/>
                  <a:cs typeface="Optima"/>
                </a:rPr>
                <a:t>yr</a:t>
              </a:r>
              <a:r>
                <a:rPr lang="en-GB" baseline="30000" dirty="0">
                  <a:latin typeface="Optima"/>
                  <a:cs typeface="Optima"/>
                </a:rPr>
                <a:t>-1</a:t>
              </a:r>
              <a:endParaRPr lang="en-GB" baseline="30000" dirty="0">
                <a:latin typeface="Optima"/>
                <a:cs typeface="Opti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877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" charset="0"/>
              </a:rPr>
              <a:t>NGC 6946</a:t>
            </a:r>
          </a:p>
        </p:txBody>
      </p:sp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304800" y="3276600"/>
            <a:ext cx="211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solidFill>
                  <a:srgbClr val="FF7A30"/>
                </a:solidFill>
                <a:latin typeface="Times New Roman" charset="0"/>
              </a:rPr>
              <a:t>Boomsma et al. 2007</a:t>
            </a:r>
          </a:p>
        </p:txBody>
      </p:sp>
      <p:pic>
        <p:nvPicPr>
          <p:cNvPr id="52228" name="Picture 6" descr="n6946_opt_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7"/>
          <a:stretch>
            <a:fillRect/>
          </a:stretch>
        </p:blipFill>
        <p:spPr bwMode="auto">
          <a:xfrm>
            <a:off x="228600" y="914400"/>
            <a:ext cx="228917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151" name="Line 7"/>
          <p:cNvSpPr>
            <a:spLocks noChangeShapeType="1"/>
          </p:cNvSpPr>
          <p:nvPr/>
        </p:nvSpPr>
        <p:spPr bwMode="auto">
          <a:xfrm flipV="1">
            <a:off x="914400" y="1981200"/>
            <a:ext cx="990600" cy="609600"/>
          </a:xfrm>
          <a:prstGeom prst="line">
            <a:avLst/>
          </a:prstGeom>
          <a:noFill/>
          <a:ln w="57150">
            <a:solidFill>
              <a:srgbClr val="0FCC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8152" name="Picture 8" descr="hole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90600"/>
            <a:ext cx="601980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153" name="Line 9"/>
          <p:cNvSpPr>
            <a:spLocks noChangeShapeType="1"/>
          </p:cNvSpPr>
          <p:nvPr/>
        </p:nvSpPr>
        <p:spPr bwMode="auto">
          <a:xfrm>
            <a:off x="1219200" y="2057400"/>
            <a:ext cx="762000" cy="914400"/>
          </a:xfrm>
          <a:prstGeom prst="line">
            <a:avLst/>
          </a:prstGeom>
          <a:noFill/>
          <a:ln w="57150">
            <a:solidFill>
              <a:srgbClr val="0FCC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8154" name="Picture 10" descr="hole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93763"/>
            <a:ext cx="5943600" cy="479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402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1" grpId="0" animBg="1"/>
      <p:bldP spid="518151" grpId="1" animBg="1"/>
      <p:bldP spid="5181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z="4800" dirty="0" smtClean="0"/>
              <a:t>Disc-corona interplay</a:t>
            </a:r>
            <a:endParaRPr lang="en-US" sz="4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91108" y="764704"/>
            <a:ext cx="3328764" cy="2592286"/>
            <a:chOff x="91108" y="1340768"/>
            <a:chExt cx="3328764" cy="2592286"/>
          </a:xfrm>
        </p:grpSpPr>
        <p:sp>
          <p:nvSpPr>
            <p:cNvPr id="8" name="TextBox 7"/>
            <p:cNvSpPr txBox="1"/>
            <p:nvPr/>
          </p:nvSpPr>
          <p:spPr>
            <a:xfrm rot="19228650">
              <a:off x="91108" y="1667066"/>
              <a:ext cx="1968155" cy="306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Optima"/>
                </a:rPr>
                <a:t>Low-Z hot corona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02508" y="1340768"/>
              <a:ext cx="3217364" cy="2592286"/>
              <a:chOff x="202508" y="908718"/>
              <a:chExt cx="3217364" cy="2592286"/>
            </a:xfrm>
          </p:grpSpPr>
          <p:sp>
            <p:nvSpPr>
              <p:cNvPr id="115" name="Donut 114"/>
              <p:cNvSpPr/>
              <p:nvPr/>
            </p:nvSpPr>
            <p:spPr bwMode="auto">
              <a:xfrm>
                <a:off x="202508" y="908718"/>
                <a:ext cx="3217364" cy="2592286"/>
              </a:xfrm>
              <a:prstGeom prst="donu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0023">
                      <a:alpha val="99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grpSp>
            <p:nvGrpSpPr>
              <p:cNvPr id="4" name="Group 37"/>
              <p:cNvGrpSpPr/>
              <p:nvPr/>
            </p:nvGrpSpPr>
            <p:grpSpPr>
              <a:xfrm>
                <a:off x="912221" y="1052736"/>
                <a:ext cx="1845253" cy="2256248"/>
                <a:chOff x="1143000" y="1371600"/>
                <a:chExt cx="2971800" cy="3581400"/>
              </a:xfrm>
            </p:grpSpPr>
            <p:pic>
              <p:nvPicPr>
                <p:cNvPr id="117" name="Picture 116"/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143000" y="2743200"/>
                  <a:ext cx="2971800" cy="1043798"/>
                </a:xfrm>
                <a:prstGeom prst="rect">
                  <a:avLst/>
                </a:prstGeom>
              </p:spPr>
            </p:pic>
            <p:cxnSp>
              <p:nvCxnSpPr>
                <p:cNvPr id="119" name="Straight Connector 118"/>
                <p:cNvCxnSpPr/>
                <p:nvPr/>
              </p:nvCxnSpPr>
              <p:spPr bwMode="auto">
                <a:xfrm rot="5400000" flipH="1" flipV="1">
                  <a:off x="2209006" y="2667000"/>
                  <a:ext cx="1067594" cy="79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0" name="Straight Connector 119"/>
                <p:cNvCxnSpPr/>
                <p:nvPr/>
              </p:nvCxnSpPr>
              <p:spPr bwMode="auto">
                <a:xfrm rot="5400000" flipH="1" flipV="1">
                  <a:off x="2477294" y="3542506"/>
                  <a:ext cx="533400" cy="1588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1" name="Straight Connector 120"/>
                <p:cNvCxnSpPr/>
                <p:nvPr/>
              </p:nvCxnSpPr>
              <p:spPr bwMode="auto">
                <a:xfrm rot="5400000" flipH="1" flipV="1">
                  <a:off x="2172494" y="4380706"/>
                  <a:ext cx="1143000" cy="1588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2" name="Curved Left Arrow 121"/>
                <p:cNvSpPr/>
                <p:nvPr/>
              </p:nvSpPr>
              <p:spPr bwMode="auto">
                <a:xfrm rot="10800000">
                  <a:off x="2362200" y="1981199"/>
                  <a:ext cx="609600" cy="304799"/>
                </a:xfrm>
                <a:prstGeom prst="curvedLeftArrow">
                  <a:avLst>
                    <a:gd name="adj1" fmla="val 25168"/>
                    <a:gd name="adj2" fmla="val 50000"/>
                    <a:gd name="adj3" fmla="val 51041"/>
                  </a:avLst>
                </a:prstGeom>
                <a:solidFill>
                  <a:schemeClr val="bg2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Optima"/>
                    <a:cs typeface="Optima"/>
                  </a:endParaRPr>
                </a:p>
              </p:txBody>
            </p:sp>
            <p:cxnSp>
              <p:nvCxnSpPr>
                <p:cNvPr id="123" name="Straight Connector 122"/>
                <p:cNvCxnSpPr/>
                <p:nvPr/>
              </p:nvCxnSpPr>
              <p:spPr bwMode="auto">
                <a:xfrm rot="5400000" flipH="1" flipV="1">
                  <a:off x="2362200" y="1752600"/>
                  <a:ext cx="762794" cy="79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grpSp>
        <p:nvGrpSpPr>
          <p:cNvPr id="14" name="Group 13"/>
          <p:cNvGrpSpPr/>
          <p:nvPr/>
        </p:nvGrpSpPr>
        <p:grpSpPr>
          <a:xfrm>
            <a:off x="1115616" y="1711054"/>
            <a:ext cx="1433358" cy="925858"/>
            <a:chOff x="1101479" y="1820830"/>
            <a:chExt cx="1433358" cy="925858"/>
          </a:xfrm>
        </p:grpSpPr>
        <p:grpSp>
          <p:nvGrpSpPr>
            <p:cNvPr id="3" name="Group 32"/>
            <p:cNvGrpSpPr/>
            <p:nvPr/>
          </p:nvGrpSpPr>
          <p:grpSpPr>
            <a:xfrm rot="10800000">
              <a:off x="1101479" y="2302289"/>
              <a:ext cx="1433358" cy="444399"/>
              <a:chOff x="1530280" y="1896482"/>
              <a:chExt cx="1593920" cy="465718"/>
            </a:xfrm>
            <a:solidFill>
              <a:srgbClr val="1458F3"/>
            </a:solidFill>
          </p:grpSpPr>
          <p:sp>
            <p:nvSpPr>
              <p:cNvPr id="132" name="Curved Down Arrow 131"/>
              <p:cNvSpPr/>
              <p:nvPr/>
            </p:nvSpPr>
            <p:spPr bwMode="auto">
              <a:xfrm>
                <a:off x="2323458" y="1896482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33" name="Curved Down Arrow 132"/>
              <p:cNvSpPr/>
              <p:nvPr/>
            </p:nvSpPr>
            <p:spPr bwMode="auto">
              <a:xfrm>
                <a:off x="2590800" y="2057400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34" name="Curved Down Arrow 133"/>
              <p:cNvSpPr/>
              <p:nvPr/>
            </p:nvSpPr>
            <p:spPr bwMode="auto">
              <a:xfrm>
                <a:off x="2819400" y="2133600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36" name="Curved Up Arrow 135"/>
              <p:cNvSpPr/>
              <p:nvPr/>
            </p:nvSpPr>
            <p:spPr bwMode="auto">
              <a:xfrm rot="10996469">
                <a:off x="1898318" y="1909918"/>
                <a:ext cx="304800" cy="215152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39" name="Curved Up Arrow 138"/>
              <p:cNvSpPr/>
              <p:nvPr/>
            </p:nvSpPr>
            <p:spPr bwMode="auto">
              <a:xfrm rot="10996469">
                <a:off x="1530280" y="2065919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</p:grpSp>
        <p:grpSp>
          <p:nvGrpSpPr>
            <p:cNvPr id="7" name="Group 55"/>
            <p:cNvGrpSpPr/>
            <p:nvPr/>
          </p:nvGrpSpPr>
          <p:grpSpPr>
            <a:xfrm>
              <a:off x="1197073" y="1820830"/>
              <a:ext cx="1314046" cy="562107"/>
              <a:chOff x="1617597" y="1846172"/>
              <a:chExt cx="1461242" cy="589071"/>
            </a:xfrm>
            <a:solidFill>
              <a:srgbClr val="1458F3"/>
            </a:solidFill>
          </p:grpSpPr>
          <p:sp>
            <p:nvSpPr>
              <p:cNvPr id="40" name="Curved Down Arrow 39"/>
              <p:cNvSpPr/>
              <p:nvPr/>
            </p:nvSpPr>
            <p:spPr bwMode="auto">
              <a:xfrm>
                <a:off x="2364011" y="1846172"/>
                <a:ext cx="304800" cy="287427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41" name="Curved Down Arrow 40"/>
              <p:cNvSpPr/>
              <p:nvPr/>
            </p:nvSpPr>
            <p:spPr bwMode="auto">
              <a:xfrm>
                <a:off x="2521853" y="1997093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44" name="Curved Down Arrow 43"/>
              <p:cNvSpPr/>
              <p:nvPr/>
            </p:nvSpPr>
            <p:spPr bwMode="auto">
              <a:xfrm>
                <a:off x="2774039" y="2047401"/>
                <a:ext cx="304800" cy="278908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45" name="Curved Down Arrow 44"/>
              <p:cNvSpPr/>
              <p:nvPr/>
            </p:nvSpPr>
            <p:spPr bwMode="auto">
              <a:xfrm rot="618444">
                <a:off x="2502927" y="2198329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46" name="Curved Up Arrow 45"/>
              <p:cNvSpPr/>
              <p:nvPr/>
            </p:nvSpPr>
            <p:spPr bwMode="auto">
              <a:xfrm rot="10996469">
                <a:off x="1898720" y="1896481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47" name="Curved Up Arrow 46"/>
              <p:cNvSpPr/>
              <p:nvPr/>
            </p:nvSpPr>
            <p:spPr bwMode="auto">
              <a:xfrm rot="10996469">
                <a:off x="1911280" y="2065918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48" name="Curved Up Arrow 47"/>
              <p:cNvSpPr/>
              <p:nvPr/>
            </p:nvSpPr>
            <p:spPr bwMode="auto">
              <a:xfrm rot="10419293">
                <a:off x="2038439" y="2149376"/>
                <a:ext cx="304800" cy="285867"/>
              </a:xfrm>
              <a:prstGeom prst="curvedUpArrow">
                <a:avLst>
                  <a:gd name="adj1" fmla="val 25000"/>
                  <a:gd name="adj2" fmla="val 50975"/>
                  <a:gd name="adj3" fmla="val 27532"/>
                </a:avLst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49" name="Curved Up Arrow 48"/>
              <p:cNvSpPr/>
              <p:nvPr/>
            </p:nvSpPr>
            <p:spPr bwMode="auto">
              <a:xfrm rot="10996469">
                <a:off x="1617597" y="1947303"/>
                <a:ext cx="304800" cy="336927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107504" y="3356992"/>
            <a:ext cx="9071935" cy="2952328"/>
            <a:chOff x="107504" y="3861048"/>
            <a:chExt cx="9071935" cy="2808312"/>
          </a:xfrm>
        </p:grpSpPr>
        <p:sp>
          <p:nvSpPr>
            <p:cNvPr id="52" name="Rectangle 11"/>
            <p:cNvSpPr>
              <a:spLocks/>
            </p:cNvSpPr>
            <p:nvPr/>
          </p:nvSpPr>
          <p:spPr bwMode="auto">
            <a:xfrm>
              <a:off x="6371127" y="4221088"/>
              <a:ext cx="2808312" cy="13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r>
                <a:rPr lang="en-US" sz="1700" i="1" dirty="0">
                  <a:solidFill>
                    <a:srgbClr val="FFCC66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Anderson &amp; </a:t>
              </a:r>
              <a:r>
                <a:rPr lang="en-US" sz="1700" i="1" dirty="0" err="1">
                  <a:solidFill>
                    <a:srgbClr val="FFCC66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Bregman</a:t>
              </a:r>
              <a:r>
                <a:rPr lang="en-US" sz="1700" i="1" dirty="0">
                  <a:solidFill>
                    <a:srgbClr val="FFCC66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 </a:t>
              </a:r>
              <a:r>
                <a:rPr lang="en-US" sz="1700" i="1" dirty="0" smtClean="0">
                  <a:solidFill>
                    <a:srgbClr val="FFCC66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2012</a:t>
              </a:r>
            </a:p>
            <a:p>
              <a:r>
                <a:rPr lang="en-US" sz="1700" i="1" dirty="0" smtClean="0">
                  <a:solidFill>
                    <a:srgbClr val="FFCC66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Dai+ 2012, Anderson</a:t>
              </a:r>
              <a:r>
                <a:rPr lang="en-US" sz="1700" i="1" dirty="0">
                  <a:solidFill>
                    <a:srgbClr val="FFCC66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+ </a:t>
              </a:r>
              <a:r>
                <a:rPr lang="en-US" sz="1700" i="1" dirty="0" smtClean="0">
                  <a:solidFill>
                    <a:srgbClr val="FFCC66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2013</a:t>
              </a:r>
            </a:p>
            <a:p>
              <a:endParaRPr lang="en-US" sz="1700" dirty="0" smtClean="0">
                <a:solidFill>
                  <a:srgbClr val="FFFFFF"/>
                </a:solidFill>
                <a:latin typeface="Optima" charset="0"/>
                <a:ea typeface="ＭＳ Ｐゴシック" charset="0"/>
                <a:cs typeface="Optima" charset="0"/>
                <a:sym typeface="Optima" charset="0"/>
              </a:endParaRPr>
            </a:p>
            <a:p>
              <a:r>
                <a:rPr lang="en-US" sz="1700" dirty="0" smtClean="0">
                  <a:solidFill>
                    <a:srgbClr val="FFFFFF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MW</a:t>
              </a:r>
              <a:r>
                <a:rPr lang="en-US" sz="1700" dirty="0" smtClean="0">
                  <a:solidFill>
                    <a:schemeClr val="tx1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 </a:t>
              </a:r>
              <a:r>
                <a:rPr lang="en-US" sz="1700" i="1" dirty="0" smtClean="0">
                  <a:solidFill>
                    <a:srgbClr val="FFCC66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Miller &amp; </a:t>
              </a:r>
              <a:r>
                <a:rPr lang="en-US" sz="1700" i="1" dirty="0" err="1" smtClean="0">
                  <a:solidFill>
                    <a:srgbClr val="FFCC66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Bregman</a:t>
              </a:r>
              <a:r>
                <a:rPr lang="en-US" sz="1700" i="1" dirty="0" smtClean="0">
                  <a:solidFill>
                    <a:srgbClr val="FFCC66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+ 2013, 2015; Gatto+13</a:t>
              </a:r>
              <a:endParaRPr lang="en-US" sz="1700" i="1" dirty="0">
                <a:solidFill>
                  <a:srgbClr val="FFCC66"/>
                </a:solidFill>
                <a:latin typeface="Optima" charset="0"/>
                <a:ea typeface="ＭＳ Ｐゴシック" charset="0"/>
                <a:cs typeface="Optima" charset="0"/>
                <a:sym typeface="Optima" charset="0"/>
              </a:endParaRPr>
            </a:p>
          </p:txBody>
        </p:sp>
        <p:grpSp>
          <p:nvGrpSpPr>
            <p:cNvPr id="53" name="Group 21"/>
            <p:cNvGrpSpPr>
              <a:grpSpLocks/>
            </p:cNvGrpSpPr>
            <p:nvPr/>
          </p:nvGrpSpPr>
          <p:grpSpPr bwMode="auto">
            <a:xfrm>
              <a:off x="265255" y="4077072"/>
              <a:ext cx="6177880" cy="2592288"/>
              <a:chOff x="0" y="0"/>
              <a:chExt cx="7340" cy="3680"/>
            </a:xfrm>
          </p:grpSpPr>
          <p:grpSp>
            <p:nvGrpSpPr>
              <p:cNvPr id="56" name="Group 17"/>
              <p:cNvGrpSpPr>
                <a:grpSpLocks/>
              </p:cNvGrpSpPr>
              <p:nvPr/>
            </p:nvGrpSpPr>
            <p:grpSpPr bwMode="auto">
              <a:xfrm>
                <a:off x="0" y="0"/>
                <a:ext cx="7244" cy="3680"/>
                <a:chOff x="0" y="0"/>
                <a:chExt cx="7244" cy="3680"/>
              </a:xfrm>
            </p:grpSpPr>
            <p:pic>
              <p:nvPicPr>
                <p:cNvPr id="60" name="Picture 1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6"/>
                  <a:ext cx="3596" cy="36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" name="Picture 16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88" y="0"/>
                  <a:ext cx="3656" cy="36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7" name="Rectangle 18"/>
              <p:cNvSpPr>
                <a:spLocks/>
              </p:cNvSpPr>
              <p:nvPr/>
            </p:nvSpPr>
            <p:spPr bwMode="auto">
              <a:xfrm>
                <a:off x="4212" y="3016"/>
                <a:ext cx="31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l"/>
                <a:r>
                  <a:rPr lang="en-US" sz="1700" i="1" dirty="0" err="1">
                    <a:solidFill>
                      <a:srgbClr val="0000FF"/>
                    </a:solidFill>
                    <a:latin typeface="Optima" charset="0"/>
                    <a:ea typeface="ＭＳ Ｐゴシック" charset="0"/>
                    <a:cs typeface="Optima" charset="0"/>
                    <a:sym typeface="Optima" charset="0"/>
                  </a:rPr>
                  <a:t>Bogdan</a:t>
                </a:r>
                <a:r>
                  <a:rPr lang="en-US" sz="1700" i="1" dirty="0">
                    <a:solidFill>
                      <a:srgbClr val="0000FF"/>
                    </a:solidFill>
                    <a:latin typeface="Optima" charset="0"/>
                    <a:ea typeface="ＭＳ Ｐゴシック" charset="0"/>
                    <a:cs typeface="Optima" charset="0"/>
                    <a:sym typeface="Optima" charset="0"/>
                  </a:rPr>
                  <a:t>+ 2012</a:t>
                </a:r>
              </a:p>
            </p:txBody>
          </p:sp>
          <p:sp>
            <p:nvSpPr>
              <p:cNvPr id="58" name="Rectangle 19"/>
              <p:cNvSpPr>
                <a:spLocks/>
              </p:cNvSpPr>
              <p:nvPr/>
            </p:nvSpPr>
            <p:spPr bwMode="auto">
              <a:xfrm>
                <a:off x="6370" y="2871"/>
                <a:ext cx="694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700">
                    <a:solidFill>
                      <a:srgbClr val="191919"/>
                    </a:solidFill>
                    <a:latin typeface="Optima" charset="0"/>
                    <a:ea typeface="ＭＳ Ｐゴシック" charset="0"/>
                    <a:cs typeface="Optima" charset="0"/>
                    <a:sym typeface="Optima" charset="0"/>
                  </a:rPr>
                  <a:t>~60 kpc</a:t>
                </a:r>
              </a:p>
            </p:txBody>
          </p:sp>
          <p:sp>
            <p:nvSpPr>
              <p:cNvPr id="59" name="Line 20"/>
              <p:cNvSpPr>
                <a:spLocks noChangeShapeType="1"/>
              </p:cNvSpPr>
              <p:nvPr/>
            </p:nvSpPr>
            <p:spPr bwMode="auto">
              <a:xfrm rot="10800000">
                <a:off x="6684" y="3113"/>
                <a:ext cx="1" cy="230"/>
              </a:xfrm>
              <a:prstGeom prst="line">
                <a:avLst/>
              </a:prstGeom>
              <a:noFill/>
              <a:ln w="25400" cap="flat">
                <a:solidFill>
                  <a:srgbClr val="191919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6371127" y="5504938"/>
              <a:ext cx="2771800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Optima"/>
                </a:rPr>
                <a:t>Mass corona</a:t>
              </a:r>
            </a:p>
            <a:p>
              <a:r>
                <a:rPr lang="en-US" sz="1600" dirty="0" smtClean="0">
                  <a:latin typeface="Optima"/>
                </a:rPr>
                <a:t>~ 10-50% missing baryons</a:t>
              </a:r>
            </a:p>
            <a:p>
              <a:endParaRPr lang="en-US" sz="1600" baseline="-25000" dirty="0" smtClean="0">
                <a:latin typeface="Optima"/>
              </a:endParaRPr>
            </a:p>
            <a:p>
              <a:r>
                <a:rPr lang="en-US" sz="1600" dirty="0" smtClean="0">
                  <a:latin typeface="Optima"/>
                </a:rPr>
                <a:t>Cooling </a:t>
              </a:r>
              <a:r>
                <a:rPr lang="en-US" sz="1600" dirty="0" smtClean="0">
                  <a:latin typeface="Optima"/>
                </a:rPr>
                <a:t>rate </a:t>
              </a:r>
              <a:r>
                <a:rPr lang="en-US" sz="1600" dirty="0" smtClean="0">
                  <a:latin typeface="Optima"/>
                </a:rPr>
                <a:t>~ 0.1 Mo/</a:t>
              </a:r>
              <a:r>
                <a:rPr lang="en-US" sz="1600" dirty="0" err="1" smtClean="0">
                  <a:latin typeface="Optima"/>
                </a:rPr>
                <a:t>yr</a:t>
              </a:r>
              <a:endParaRPr lang="en-US" sz="1600" dirty="0" smtClean="0">
                <a:latin typeface="Optima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504" y="3861048"/>
              <a:ext cx="1218583" cy="1002308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1800632" y="908720"/>
            <a:ext cx="7523896" cy="2770540"/>
            <a:chOff x="611560" y="3379672"/>
            <a:chExt cx="8460000" cy="3215589"/>
          </a:xfrm>
        </p:grpSpPr>
        <p:sp>
          <p:nvSpPr>
            <p:cNvPr id="64" name="Rectangle 63"/>
            <p:cNvSpPr/>
            <p:nvPr/>
          </p:nvSpPr>
          <p:spPr>
            <a:xfrm>
              <a:off x="893888" y="4362299"/>
              <a:ext cx="558134" cy="438149"/>
            </a:xfrm>
            <a:prstGeom prst="rect">
              <a:avLst/>
            </a:prstGeom>
            <a:noFill/>
            <a:ln w="15875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rtlCol="0" anchor="ctr"/>
            <a:lstStyle/>
            <a:p>
              <a:pPr algn="ctr"/>
              <a:endParaRPr lang="en-US" sz="1600">
                <a:solidFill>
                  <a:srgbClr val="FFDEA8"/>
                </a:solidFill>
                <a:latin typeface="Optima"/>
                <a:cs typeface="Optima"/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611560" y="3379672"/>
              <a:ext cx="8460000" cy="3215589"/>
              <a:chOff x="611560" y="3379672"/>
              <a:chExt cx="8460000" cy="3215589"/>
            </a:xfrm>
          </p:grpSpPr>
          <p:cxnSp>
            <p:nvCxnSpPr>
              <p:cNvPr id="66" name="Straight Connector 65"/>
              <p:cNvCxnSpPr>
                <a:stCxn id="64" idx="2"/>
              </p:cNvCxnSpPr>
              <p:nvPr/>
            </p:nvCxnSpPr>
            <p:spPr>
              <a:xfrm>
                <a:off x="1172955" y="4800449"/>
                <a:ext cx="2635747" cy="1587927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>
                <a:stCxn id="86" idx="3"/>
                <a:endCxn id="64" idx="0"/>
              </p:cNvCxnSpPr>
              <p:nvPr/>
            </p:nvCxnSpPr>
            <p:spPr>
              <a:xfrm flipH="1">
                <a:off x="1172955" y="3468303"/>
                <a:ext cx="2635747" cy="893996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8" name="Group 83"/>
              <p:cNvGrpSpPr/>
              <p:nvPr/>
            </p:nvGrpSpPr>
            <p:grpSpPr>
              <a:xfrm>
                <a:off x="611560" y="3379672"/>
                <a:ext cx="8460000" cy="3215589"/>
                <a:chOff x="1219200" y="2888883"/>
                <a:chExt cx="8507461" cy="3516834"/>
              </a:xfrm>
            </p:grpSpPr>
            <p:sp>
              <p:nvSpPr>
                <p:cNvPr id="71" name="Rectangle 70"/>
                <p:cNvSpPr/>
                <p:nvPr/>
              </p:nvSpPr>
              <p:spPr>
                <a:xfrm>
                  <a:off x="4407704" y="2888883"/>
                  <a:ext cx="4736296" cy="3283317"/>
                </a:xfrm>
                <a:prstGeom prst="rect">
                  <a:avLst/>
                </a:prstGeom>
                <a:gradFill>
                  <a:gsLst>
                    <a:gs pos="0">
                      <a:srgbClr val="800000"/>
                    </a:gs>
                    <a:gs pos="100000">
                      <a:srgbClr val="FF0000">
                        <a:alpha val="53000"/>
                      </a:srgbClr>
                    </a:gs>
                  </a:gsLst>
                  <a:lin ang="1680000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rgbClr val="FFDEA8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72" name="Chord 71"/>
                <p:cNvSpPr/>
                <p:nvPr/>
              </p:nvSpPr>
              <p:spPr>
                <a:xfrm rot="10800000">
                  <a:off x="1219200" y="5638831"/>
                  <a:ext cx="8507461" cy="529207"/>
                </a:xfrm>
                <a:prstGeom prst="chord">
                  <a:avLst>
                    <a:gd name="adj1" fmla="val 741977"/>
                    <a:gd name="adj2" fmla="val 20859584"/>
                  </a:avLst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73000">
                      <a:schemeClr val="accent1">
                        <a:lumMod val="50000"/>
                      </a:schemeClr>
                    </a:gs>
                  </a:gsLst>
                  <a:lin ang="0" scaled="1"/>
                  <a:tileRect/>
                </a:gra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rgbClr val="FFDEA8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73" name="CasellaDiTesto 64"/>
                <p:cNvSpPr txBox="1"/>
                <p:nvPr/>
              </p:nvSpPr>
              <p:spPr>
                <a:xfrm>
                  <a:off x="6440810" y="3521650"/>
                  <a:ext cx="2130491" cy="683693"/>
                </a:xfrm>
                <a:prstGeom prst="rect">
                  <a:avLst/>
                </a:prstGeom>
                <a:gradFill flip="none" rotWithShape="1">
                  <a:gsLst>
                    <a:gs pos="18000">
                      <a:schemeClr val="accent1">
                        <a:lumMod val="60000"/>
                        <a:lumOff val="40000"/>
                        <a:alpha val="0"/>
                      </a:schemeClr>
                    </a:gs>
                    <a:gs pos="100000">
                      <a:schemeClr val="tx2">
                        <a:lumMod val="60000"/>
                        <a:lumOff val="40000"/>
                        <a:alpha val="48000"/>
                      </a:schemeClr>
                    </a:gs>
                  </a:gsLst>
                  <a:lin ang="0" scaled="1"/>
                  <a:tileRect/>
                </a:gradFill>
              </p:spPr>
              <p:txBody>
                <a:bodyPr wrap="square" tIns="0" rtlCol="0">
                  <a:spAutoFit/>
                </a:bodyPr>
                <a:lstStyle/>
                <a:p>
                  <a:pPr algn="ctr"/>
                  <a:r>
                    <a:rPr lang="it-IT" sz="1600" dirty="0" err="1">
                      <a:solidFill>
                        <a:srgbClr val="86BCFF"/>
                      </a:solidFill>
                      <a:latin typeface="Optima"/>
                      <a:cs typeface="Optima"/>
                    </a:rPr>
                    <a:t>Condensation</a:t>
                  </a:r>
                  <a:r>
                    <a:rPr lang="it-IT" sz="1600" dirty="0">
                      <a:solidFill>
                        <a:srgbClr val="86BCFF"/>
                      </a:solidFill>
                      <a:latin typeface="Optima"/>
                      <a:cs typeface="Optima"/>
                    </a:rPr>
                    <a:t> </a:t>
                  </a:r>
                  <a:r>
                    <a:rPr lang="it-IT" sz="1600" dirty="0" err="1">
                      <a:solidFill>
                        <a:srgbClr val="86BCFF"/>
                      </a:solidFill>
                      <a:latin typeface="Optima"/>
                      <a:cs typeface="Optima"/>
                    </a:rPr>
                    <a:t>knots</a:t>
                  </a:r>
                  <a:endParaRPr lang="it-IT" sz="1600" dirty="0">
                    <a:solidFill>
                      <a:srgbClr val="86BCFF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74" name="Freeform 73"/>
                <p:cNvSpPr/>
                <p:nvPr/>
              </p:nvSpPr>
              <p:spPr>
                <a:xfrm rot="21267084">
                  <a:off x="5620894" y="4177996"/>
                  <a:ext cx="955118" cy="647513"/>
                </a:xfrm>
                <a:custGeom>
                  <a:avLst/>
                  <a:gdLst>
                    <a:gd name="connsiteX0" fmla="*/ 1016980 w 1395775"/>
                    <a:gd name="connsiteY0" fmla="*/ 100259 h 1172237"/>
                    <a:gd name="connsiteX1" fmla="*/ 1061544 w 1395775"/>
                    <a:gd name="connsiteY1" fmla="*/ 144819 h 1172237"/>
                    <a:gd name="connsiteX2" fmla="*/ 1195237 w 1395775"/>
                    <a:gd name="connsiteY2" fmla="*/ 245078 h 1172237"/>
                    <a:gd name="connsiteX3" fmla="*/ 1273224 w 1395775"/>
                    <a:gd name="connsiteY3" fmla="*/ 334197 h 1172237"/>
                    <a:gd name="connsiteX4" fmla="*/ 1295506 w 1395775"/>
                    <a:gd name="connsiteY4" fmla="*/ 401037 h 1172237"/>
                    <a:gd name="connsiteX5" fmla="*/ 1306647 w 1395775"/>
                    <a:gd name="connsiteY5" fmla="*/ 445596 h 1172237"/>
                    <a:gd name="connsiteX6" fmla="*/ 1351211 w 1395775"/>
                    <a:gd name="connsiteY6" fmla="*/ 512436 h 1172237"/>
                    <a:gd name="connsiteX7" fmla="*/ 1384634 w 1395775"/>
                    <a:gd name="connsiteY7" fmla="*/ 534715 h 1172237"/>
                    <a:gd name="connsiteX8" fmla="*/ 1395775 w 1395775"/>
                    <a:gd name="connsiteY8" fmla="*/ 568135 h 1172237"/>
                    <a:gd name="connsiteX9" fmla="*/ 1172955 w 1395775"/>
                    <a:gd name="connsiteY9" fmla="*/ 612695 h 1172237"/>
                    <a:gd name="connsiteX10" fmla="*/ 961275 w 1395775"/>
                    <a:gd name="connsiteY10" fmla="*/ 634974 h 1172237"/>
                    <a:gd name="connsiteX11" fmla="*/ 894429 w 1395775"/>
                    <a:gd name="connsiteY11" fmla="*/ 657254 h 1172237"/>
                    <a:gd name="connsiteX12" fmla="*/ 872147 w 1395775"/>
                    <a:gd name="connsiteY12" fmla="*/ 724094 h 1172237"/>
                    <a:gd name="connsiteX13" fmla="*/ 838724 w 1395775"/>
                    <a:gd name="connsiteY13" fmla="*/ 746373 h 1172237"/>
                    <a:gd name="connsiteX14" fmla="*/ 627044 w 1395775"/>
                    <a:gd name="connsiteY14" fmla="*/ 768653 h 1172237"/>
                    <a:gd name="connsiteX15" fmla="*/ 471070 w 1395775"/>
                    <a:gd name="connsiteY15" fmla="*/ 824353 h 1172237"/>
                    <a:gd name="connsiteX16" fmla="*/ 448788 w 1395775"/>
                    <a:gd name="connsiteY16" fmla="*/ 868912 h 1172237"/>
                    <a:gd name="connsiteX17" fmla="*/ 437647 w 1395775"/>
                    <a:gd name="connsiteY17" fmla="*/ 924612 h 1172237"/>
                    <a:gd name="connsiteX18" fmla="*/ 404224 w 1395775"/>
                    <a:gd name="connsiteY18" fmla="*/ 935752 h 1172237"/>
                    <a:gd name="connsiteX19" fmla="*/ 315095 w 1395775"/>
                    <a:gd name="connsiteY19" fmla="*/ 946892 h 1172237"/>
                    <a:gd name="connsiteX20" fmla="*/ 292813 w 1395775"/>
                    <a:gd name="connsiteY20" fmla="*/ 1058291 h 1172237"/>
                    <a:gd name="connsiteX21" fmla="*/ 270531 w 1395775"/>
                    <a:gd name="connsiteY21" fmla="*/ 1102850 h 1172237"/>
                    <a:gd name="connsiteX22" fmla="*/ 225967 w 1395775"/>
                    <a:gd name="connsiteY22" fmla="*/ 1113990 h 1172237"/>
                    <a:gd name="connsiteX23" fmla="*/ 47711 w 1395775"/>
                    <a:gd name="connsiteY23" fmla="*/ 1136270 h 1172237"/>
                    <a:gd name="connsiteX24" fmla="*/ 25429 w 1395775"/>
                    <a:gd name="connsiteY24" fmla="*/ 1169690 h 1172237"/>
                    <a:gd name="connsiteX25" fmla="*/ 3146 w 1395775"/>
                    <a:gd name="connsiteY25" fmla="*/ 1147410 h 1172237"/>
                    <a:gd name="connsiteX26" fmla="*/ 14288 w 1395775"/>
                    <a:gd name="connsiteY26" fmla="*/ 1024871 h 1172237"/>
                    <a:gd name="connsiteX27" fmla="*/ 36570 w 1395775"/>
                    <a:gd name="connsiteY27" fmla="*/ 958031 h 1172237"/>
                    <a:gd name="connsiteX28" fmla="*/ 47711 w 1395775"/>
                    <a:gd name="connsiteY28" fmla="*/ 846632 h 1172237"/>
                    <a:gd name="connsiteX29" fmla="*/ 69993 w 1395775"/>
                    <a:gd name="connsiteY29" fmla="*/ 813213 h 1172237"/>
                    <a:gd name="connsiteX30" fmla="*/ 81134 w 1395775"/>
                    <a:gd name="connsiteY30" fmla="*/ 690674 h 1172237"/>
                    <a:gd name="connsiteX31" fmla="*/ 125698 w 1395775"/>
                    <a:gd name="connsiteY31" fmla="*/ 668394 h 1172237"/>
                    <a:gd name="connsiteX32" fmla="*/ 181403 w 1395775"/>
                    <a:gd name="connsiteY32" fmla="*/ 657254 h 1172237"/>
                    <a:gd name="connsiteX33" fmla="*/ 225967 w 1395775"/>
                    <a:gd name="connsiteY33" fmla="*/ 646114 h 1172237"/>
                    <a:gd name="connsiteX34" fmla="*/ 237108 w 1395775"/>
                    <a:gd name="connsiteY34" fmla="*/ 612695 h 1172237"/>
                    <a:gd name="connsiteX35" fmla="*/ 248249 w 1395775"/>
                    <a:gd name="connsiteY35" fmla="*/ 545855 h 1172237"/>
                    <a:gd name="connsiteX36" fmla="*/ 326236 w 1395775"/>
                    <a:gd name="connsiteY36" fmla="*/ 512436 h 1172237"/>
                    <a:gd name="connsiteX37" fmla="*/ 370800 w 1395775"/>
                    <a:gd name="connsiteY37" fmla="*/ 490156 h 1172237"/>
                    <a:gd name="connsiteX38" fmla="*/ 393083 w 1395775"/>
                    <a:gd name="connsiteY38" fmla="*/ 367617 h 1172237"/>
                    <a:gd name="connsiteX39" fmla="*/ 426506 w 1395775"/>
                    <a:gd name="connsiteY39" fmla="*/ 334197 h 1172237"/>
                    <a:gd name="connsiteX40" fmla="*/ 459929 w 1395775"/>
                    <a:gd name="connsiteY40" fmla="*/ 289638 h 1172237"/>
                    <a:gd name="connsiteX41" fmla="*/ 471070 w 1395775"/>
                    <a:gd name="connsiteY41" fmla="*/ 256218 h 1172237"/>
                    <a:gd name="connsiteX42" fmla="*/ 493352 w 1395775"/>
                    <a:gd name="connsiteY42" fmla="*/ 222798 h 1172237"/>
                    <a:gd name="connsiteX43" fmla="*/ 504493 w 1395775"/>
                    <a:gd name="connsiteY43" fmla="*/ 178239 h 1172237"/>
                    <a:gd name="connsiteX44" fmla="*/ 526775 w 1395775"/>
                    <a:gd name="connsiteY44" fmla="*/ 144819 h 1172237"/>
                    <a:gd name="connsiteX45" fmla="*/ 537916 w 1395775"/>
                    <a:gd name="connsiteY45" fmla="*/ 111399 h 1172237"/>
                    <a:gd name="connsiteX46" fmla="*/ 604762 w 1395775"/>
                    <a:gd name="connsiteY46" fmla="*/ 55700 h 1172237"/>
                    <a:gd name="connsiteX47" fmla="*/ 638185 w 1395775"/>
                    <a:gd name="connsiteY47" fmla="*/ 44560 h 1172237"/>
                    <a:gd name="connsiteX48" fmla="*/ 671608 w 1395775"/>
                    <a:gd name="connsiteY48" fmla="*/ 22280 h 1172237"/>
                    <a:gd name="connsiteX49" fmla="*/ 760736 w 1395775"/>
                    <a:gd name="connsiteY49" fmla="*/ 0 h 1172237"/>
                    <a:gd name="connsiteX50" fmla="*/ 816442 w 1395775"/>
                    <a:gd name="connsiteY50" fmla="*/ 11140 h 1172237"/>
                    <a:gd name="connsiteX51" fmla="*/ 849865 w 1395775"/>
                    <a:gd name="connsiteY51" fmla="*/ 22280 h 1172237"/>
                    <a:gd name="connsiteX52" fmla="*/ 861006 w 1395775"/>
                    <a:gd name="connsiteY52" fmla="*/ 55700 h 1172237"/>
                    <a:gd name="connsiteX53" fmla="*/ 894429 w 1395775"/>
                    <a:gd name="connsiteY53" fmla="*/ 77979 h 1172237"/>
                    <a:gd name="connsiteX54" fmla="*/ 1016980 w 1395775"/>
                    <a:gd name="connsiteY54" fmla="*/ 100259 h 1172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395775" h="1172237">
                      <a:moveTo>
                        <a:pt x="1016980" y="100259"/>
                      </a:moveTo>
                      <a:cubicBezTo>
                        <a:pt x="1044833" y="111399"/>
                        <a:pt x="1045507" y="131251"/>
                        <a:pt x="1061544" y="144819"/>
                      </a:cubicBezTo>
                      <a:cubicBezTo>
                        <a:pt x="1130153" y="202867"/>
                        <a:pt x="1139938" y="208215"/>
                        <a:pt x="1195237" y="245078"/>
                      </a:cubicBezTo>
                      <a:cubicBezTo>
                        <a:pt x="1247229" y="323057"/>
                        <a:pt x="1217520" y="297064"/>
                        <a:pt x="1273224" y="334197"/>
                      </a:cubicBezTo>
                      <a:cubicBezTo>
                        <a:pt x="1280651" y="356477"/>
                        <a:pt x="1289809" y="378253"/>
                        <a:pt x="1295506" y="401037"/>
                      </a:cubicBezTo>
                      <a:cubicBezTo>
                        <a:pt x="1299220" y="415890"/>
                        <a:pt x="1299800" y="431902"/>
                        <a:pt x="1306647" y="445596"/>
                      </a:cubicBezTo>
                      <a:cubicBezTo>
                        <a:pt x="1318623" y="469546"/>
                        <a:pt x="1328929" y="497584"/>
                        <a:pt x="1351211" y="512436"/>
                      </a:cubicBezTo>
                      <a:lnTo>
                        <a:pt x="1384634" y="534715"/>
                      </a:lnTo>
                      <a:cubicBezTo>
                        <a:pt x="1388348" y="545855"/>
                        <a:pt x="1395775" y="556392"/>
                        <a:pt x="1395775" y="568135"/>
                      </a:cubicBezTo>
                      <a:cubicBezTo>
                        <a:pt x="1395775" y="666824"/>
                        <a:pt x="1194867" y="611542"/>
                        <a:pt x="1172955" y="612695"/>
                      </a:cubicBezTo>
                      <a:cubicBezTo>
                        <a:pt x="1068994" y="647341"/>
                        <a:pt x="1222508" y="599355"/>
                        <a:pt x="961275" y="634974"/>
                      </a:cubicBezTo>
                      <a:cubicBezTo>
                        <a:pt x="938003" y="638147"/>
                        <a:pt x="894429" y="657254"/>
                        <a:pt x="894429" y="657254"/>
                      </a:cubicBezTo>
                      <a:cubicBezTo>
                        <a:pt x="887002" y="679534"/>
                        <a:pt x="891689" y="711068"/>
                        <a:pt x="872147" y="724094"/>
                      </a:cubicBezTo>
                      <a:cubicBezTo>
                        <a:pt x="861006" y="731520"/>
                        <a:pt x="851426" y="742139"/>
                        <a:pt x="838724" y="746373"/>
                      </a:cubicBezTo>
                      <a:cubicBezTo>
                        <a:pt x="798610" y="759743"/>
                        <a:pt x="634723" y="768062"/>
                        <a:pt x="627044" y="768653"/>
                      </a:cubicBezTo>
                      <a:cubicBezTo>
                        <a:pt x="436772" y="797923"/>
                        <a:pt x="505792" y="743343"/>
                        <a:pt x="471070" y="824353"/>
                      </a:cubicBezTo>
                      <a:cubicBezTo>
                        <a:pt x="464528" y="839617"/>
                        <a:pt x="456215" y="854059"/>
                        <a:pt x="448788" y="868912"/>
                      </a:cubicBezTo>
                      <a:cubicBezTo>
                        <a:pt x="445074" y="887479"/>
                        <a:pt x="448151" y="908858"/>
                        <a:pt x="437647" y="924612"/>
                      </a:cubicBezTo>
                      <a:cubicBezTo>
                        <a:pt x="431132" y="934383"/>
                        <a:pt x="415778" y="933651"/>
                        <a:pt x="404224" y="935752"/>
                      </a:cubicBezTo>
                      <a:cubicBezTo>
                        <a:pt x="374766" y="941107"/>
                        <a:pt x="344805" y="943179"/>
                        <a:pt x="315095" y="946892"/>
                      </a:cubicBezTo>
                      <a:cubicBezTo>
                        <a:pt x="311244" y="969993"/>
                        <a:pt x="302785" y="1031703"/>
                        <a:pt x="292813" y="1058291"/>
                      </a:cubicBezTo>
                      <a:cubicBezTo>
                        <a:pt x="286982" y="1073840"/>
                        <a:pt x="283289" y="1092219"/>
                        <a:pt x="270531" y="1102850"/>
                      </a:cubicBezTo>
                      <a:cubicBezTo>
                        <a:pt x="258768" y="1112652"/>
                        <a:pt x="241109" y="1111719"/>
                        <a:pt x="225967" y="1113990"/>
                      </a:cubicBezTo>
                      <a:cubicBezTo>
                        <a:pt x="166748" y="1122872"/>
                        <a:pt x="47711" y="1136270"/>
                        <a:pt x="47711" y="1136270"/>
                      </a:cubicBezTo>
                      <a:cubicBezTo>
                        <a:pt x="40284" y="1147410"/>
                        <a:pt x="38418" y="1166443"/>
                        <a:pt x="25429" y="1169690"/>
                      </a:cubicBezTo>
                      <a:cubicBezTo>
                        <a:pt x="15239" y="1172237"/>
                        <a:pt x="3952" y="1157883"/>
                        <a:pt x="3146" y="1147410"/>
                      </a:cubicBezTo>
                      <a:cubicBezTo>
                        <a:pt x="0" y="1106516"/>
                        <a:pt x="7159" y="1065262"/>
                        <a:pt x="14288" y="1024871"/>
                      </a:cubicBezTo>
                      <a:cubicBezTo>
                        <a:pt x="18370" y="1001743"/>
                        <a:pt x="36570" y="958031"/>
                        <a:pt x="36570" y="958031"/>
                      </a:cubicBezTo>
                      <a:cubicBezTo>
                        <a:pt x="40284" y="920898"/>
                        <a:pt x="39319" y="882994"/>
                        <a:pt x="47711" y="846632"/>
                      </a:cubicBezTo>
                      <a:cubicBezTo>
                        <a:pt x="50722" y="833586"/>
                        <a:pt x="67187" y="826304"/>
                        <a:pt x="69993" y="813213"/>
                      </a:cubicBezTo>
                      <a:cubicBezTo>
                        <a:pt x="78588" y="773109"/>
                        <a:pt x="66409" y="728955"/>
                        <a:pt x="81134" y="690674"/>
                      </a:cubicBezTo>
                      <a:cubicBezTo>
                        <a:pt x="87096" y="675173"/>
                        <a:pt x="109942" y="673645"/>
                        <a:pt x="125698" y="668394"/>
                      </a:cubicBezTo>
                      <a:cubicBezTo>
                        <a:pt x="143662" y="662406"/>
                        <a:pt x="162918" y="661361"/>
                        <a:pt x="181403" y="657254"/>
                      </a:cubicBezTo>
                      <a:cubicBezTo>
                        <a:pt x="196350" y="653933"/>
                        <a:pt x="211112" y="649827"/>
                        <a:pt x="225967" y="646114"/>
                      </a:cubicBezTo>
                      <a:cubicBezTo>
                        <a:pt x="229681" y="634974"/>
                        <a:pt x="234560" y="624158"/>
                        <a:pt x="237108" y="612695"/>
                      </a:cubicBezTo>
                      <a:cubicBezTo>
                        <a:pt x="242008" y="590646"/>
                        <a:pt x="238147" y="566057"/>
                        <a:pt x="248249" y="545855"/>
                      </a:cubicBezTo>
                      <a:cubicBezTo>
                        <a:pt x="259241" y="523873"/>
                        <a:pt x="308903" y="516768"/>
                        <a:pt x="326236" y="512436"/>
                      </a:cubicBezTo>
                      <a:cubicBezTo>
                        <a:pt x="341091" y="505009"/>
                        <a:pt x="363372" y="505010"/>
                        <a:pt x="370800" y="490156"/>
                      </a:cubicBezTo>
                      <a:cubicBezTo>
                        <a:pt x="376956" y="477845"/>
                        <a:pt x="374999" y="394740"/>
                        <a:pt x="393083" y="367617"/>
                      </a:cubicBezTo>
                      <a:cubicBezTo>
                        <a:pt x="401823" y="354508"/>
                        <a:pt x="416252" y="346159"/>
                        <a:pt x="426506" y="334197"/>
                      </a:cubicBezTo>
                      <a:cubicBezTo>
                        <a:pt x="438590" y="320100"/>
                        <a:pt x="448788" y="304491"/>
                        <a:pt x="459929" y="289638"/>
                      </a:cubicBezTo>
                      <a:cubicBezTo>
                        <a:pt x="463643" y="278498"/>
                        <a:pt x="465818" y="266721"/>
                        <a:pt x="471070" y="256218"/>
                      </a:cubicBezTo>
                      <a:cubicBezTo>
                        <a:pt x="477058" y="244243"/>
                        <a:pt x="488077" y="235104"/>
                        <a:pt x="493352" y="222798"/>
                      </a:cubicBezTo>
                      <a:cubicBezTo>
                        <a:pt x="499384" y="208726"/>
                        <a:pt x="498461" y="192311"/>
                        <a:pt x="504493" y="178239"/>
                      </a:cubicBezTo>
                      <a:cubicBezTo>
                        <a:pt x="509768" y="165933"/>
                        <a:pt x="520787" y="156794"/>
                        <a:pt x="526775" y="144819"/>
                      </a:cubicBezTo>
                      <a:cubicBezTo>
                        <a:pt x="532027" y="134316"/>
                        <a:pt x="531402" y="121169"/>
                        <a:pt x="537916" y="111399"/>
                      </a:cubicBezTo>
                      <a:cubicBezTo>
                        <a:pt x="550237" y="92919"/>
                        <a:pt x="584209" y="65975"/>
                        <a:pt x="604762" y="55700"/>
                      </a:cubicBezTo>
                      <a:cubicBezTo>
                        <a:pt x="615266" y="50449"/>
                        <a:pt x="627681" y="49811"/>
                        <a:pt x="638185" y="44560"/>
                      </a:cubicBezTo>
                      <a:cubicBezTo>
                        <a:pt x="650161" y="38572"/>
                        <a:pt x="659025" y="26855"/>
                        <a:pt x="671608" y="22280"/>
                      </a:cubicBezTo>
                      <a:cubicBezTo>
                        <a:pt x="700388" y="11815"/>
                        <a:pt x="760736" y="0"/>
                        <a:pt x="760736" y="0"/>
                      </a:cubicBezTo>
                      <a:cubicBezTo>
                        <a:pt x="779305" y="3713"/>
                        <a:pt x="798071" y="6548"/>
                        <a:pt x="816442" y="11140"/>
                      </a:cubicBezTo>
                      <a:cubicBezTo>
                        <a:pt x="827835" y="13988"/>
                        <a:pt x="841561" y="13976"/>
                        <a:pt x="849865" y="22280"/>
                      </a:cubicBezTo>
                      <a:cubicBezTo>
                        <a:pt x="858169" y="30583"/>
                        <a:pt x="853670" y="46531"/>
                        <a:pt x="861006" y="55700"/>
                      </a:cubicBezTo>
                      <a:cubicBezTo>
                        <a:pt x="869371" y="66155"/>
                        <a:pt x="882122" y="72705"/>
                        <a:pt x="894429" y="77979"/>
                      </a:cubicBezTo>
                      <a:cubicBezTo>
                        <a:pt x="928832" y="92721"/>
                        <a:pt x="989128" y="89119"/>
                        <a:pt x="1016980" y="10025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">
                      <a:schemeClr val="bg1">
                        <a:alpha val="0"/>
                      </a:schemeClr>
                    </a:gs>
                    <a:gs pos="53000">
                      <a:schemeClr val="accent1">
                        <a:lumMod val="40000"/>
                        <a:lumOff val="60000"/>
                      </a:schemeClr>
                    </a:gs>
                  </a:gsLst>
                  <a:lin ang="189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rgbClr val="FFDEA8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75" name="CasellaDiTesto 69"/>
                <p:cNvSpPr txBox="1"/>
                <p:nvPr/>
              </p:nvSpPr>
              <p:spPr>
                <a:xfrm>
                  <a:off x="7427645" y="5663421"/>
                  <a:ext cx="1150288" cy="7422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it-IT" sz="1600" dirty="0" err="1">
                      <a:solidFill>
                        <a:srgbClr val="000000"/>
                      </a:solidFill>
                      <a:latin typeface="Optima"/>
                      <a:cs typeface="Optima"/>
                    </a:rPr>
                    <a:t>Cold</a:t>
                  </a:r>
                  <a:r>
                    <a:rPr lang="it-IT" sz="1600" dirty="0">
                      <a:solidFill>
                        <a:srgbClr val="000000"/>
                      </a:solidFill>
                      <a:latin typeface="Optima"/>
                      <a:cs typeface="Optima"/>
                    </a:rPr>
                    <a:t> disc</a:t>
                  </a:r>
                </a:p>
                <a:p>
                  <a:pPr algn="ctr"/>
                  <a:endParaRPr lang="it-IT" sz="1600" dirty="0">
                    <a:solidFill>
                      <a:srgbClr val="000000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4407705" y="3229209"/>
                  <a:ext cx="1785315" cy="7422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FFFFFF"/>
                      </a:solidFill>
                      <a:latin typeface="Optima"/>
                      <a:cs typeface="Optima"/>
                    </a:rPr>
                    <a:t>Mixing: disc &amp; coronal </a:t>
                  </a:r>
                  <a:r>
                    <a:rPr lang="en-US" sz="1600" dirty="0">
                      <a:solidFill>
                        <a:srgbClr val="FFFFFF"/>
                      </a:solidFill>
                      <a:latin typeface="Optima"/>
                      <a:cs typeface="Optima"/>
                    </a:rPr>
                    <a:t>gas</a:t>
                  </a:r>
                </a:p>
              </p:txBody>
            </p:sp>
            <p:sp>
              <p:nvSpPr>
                <p:cNvPr id="77" name="CasellaDiTesto 69"/>
                <p:cNvSpPr txBox="1"/>
                <p:nvPr/>
              </p:nvSpPr>
              <p:spPr>
                <a:xfrm>
                  <a:off x="4458488" y="3897809"/>
                  <a:ext cx="1458244" cy="68369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txBody>
                <a:bodyPr wrap="square" tIns="0" rtlCol="0">
                  <a:spAutoFit/>
                </a:bodyPr>
                <a:lstStyle/>
                <a:p>
                  <a:r>
                    <a:rPr lang="it-IT" sz="1600" i="1" dirty="0">
                      <a:solidFill>
                        <a:srgbClr val="000000"/>
                      </a:solidFill>
                      <a:latin typeface="Optima"/>
                      <a:cs typeface="Optima"/>
                    </a:rPr>
                    <a:t>Short </a:t>
                  </a:r>
                  <a:r>
                    <a:rPr lang="it-IT" sz="1600" i="1" dirty="0" err="1">
                      <a:solidFill>
                        <a:srgbClr val="000000"/>
                      </a:solidFill>
                      <a:latin typeface="Optima"/>
                      <a:cs typeface="Optima"/>
                    </a:rPr>
                    <a:t>cooling</a:t>
                  </a:r>
                  <a:r>
                    <a:rPr lang="it-IT" sz="1600" i="1" dirty="0">
                      <a:solidFill>
                        <a:srgbClr val="000000"/>
                      </a:solidFill>
                      <a:latin typeface="Optima"/>
                      <a:cs typeface="Optima"/>
                    </a:rPr>
                    <a:t> </a:t>
                  </a:r>
                  <a:r>
                    <a:rPr lang="it-IT" sz="1600" i="1" dirty="0" smtClean="0">
                      <a:solidFill>
                        <a:srgbClr val="000000"/>
                      </a:solidFill>
                      <a:latin typeface="Optima"/>
                      <a:cs typeface="Optima"/>
                    </a:rPr>
                    <a:t>time</a:t>
                  </a:r>
                  <a:endParaRPr lang="it-IT" sz="1600" i="1" dirty="0">
                    <a:solidFill>
                      <a:srgbClr val="000000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4407704" y="2903483"/>
                  <a:ext cx="4736296" cy="3264558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solidFill>
                      <a:srgbClr val="FFDEA8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79" name="Figura a mano libera 32"/>
                <p:cNvSpPr/>
                <p:nvPr/>
              </p:nvSpPr>
              <p:spPr>
                <a:xfrm>
                  <a:off x="5463888" y="4248427"/>
                  <a:ext cx="2326973" cy="1623312"/>
                </a:xfrm>
                <a:custGeom>
                  <a:avLst/>
                  <a:gdLst>
                    <a:gd name="connsiteX0" fmla="*/ 6350 w 3388783"/>
                    <a:gd name="connsiteY0" fmla="*/ 2694517 h 2719917"/>
                    <a:gd name="connsiteX1" fmla="*/ 19050 w 3388783"/>
                    <a:gd name="connsiteY1" fmla="*/ 2237317 h 2719917"/>
                    <a:gd name="connsiteX2" fmla="*/ 120650 w 3388783"/>
                    <a:gd name="connsiteY2" fmla="*/ 1640417 h 2719917"/>
                    <a:gd name="connsiteX3" fmla="*/ 234950 w 3388783"/>
                    <a:gd name="connsiteY3" fmla="*/ 1234017 h 2719917"/>
                    <a:gd name="connsiteX4" fmla="*/ 476250 w 3388783"/>
                    <a:gd name="connsiteY4" fmla="*/ 764117 h 2719917"/>
                    <a:gd name="connsiteX5" fmla="*/ 933450 w 3388783"/>
                    <a:gd name="connsiteY5" fmla="*/ 332317 h 2719917"/>
                    <a:gd name="connsiteX6" fmla="*/ 1314450 w 3388783"/>
                    <a:gd name="connsiteY6" fmla="*/ 129117 h 2719917"/>
                    <a:gd name="connsiteX7" fmla="*/ 1873250 w 3388783"/>
                    <a:gd name="connsiteY7" fmla="*/ 14817 h 2719917"/>
                    <a:gd name="connsiteX8" fmla="*/ 2279650 w 3388783"/>
                    <a:gd name="connsiteY8" fmla="*/ 40217 h 2719917"/>
                    <a:gd name="connsiteX9" fmla="*/ 2622550 w 3388783"/>
                    <a:gd name="connsiteY9" fmla="*/ 103717 h 2719917"/>
                    <a:gd name="connsiteX10" fmla="*/ 2901950 w 3388783"/>
                    <a:gd name="connsiteY10" fmla="*/ 268817 h 2719917"/>
                    <a:gd name="connsiteX11" fmla="*/ 3130550 w 3388783"/>
                    <a:gd name="connsiteY11" fmla="*/ 484717 h 2719917"/>
                    <a:gd name="connsiteX12" fmla="*/ 3295650 w 3388783"/>
                    <a:gd name="connsiteY12" fmla="*/ 776817 h 2719917"/>
                    <a:gd name="connsiteX13" fmla="*/ 3384550 w 3388783"/>
                    <a:gd name="connsiteY13" fmla="*/ 1170517 h 2719917"/>
                    <a:gd name="connsiteX14" fmla="*/ 3321050 w 3388783"/>
                    <a:gd name="connsiteY14" fmla="*/ 1500717 h 2719917"/>
                    <a:gd name="connsiteX15" fmla="*/ 3155950 w 3388783"/>
                    <a:gd name="connsiteY15" fmla="*/ 1792817 h 2719917"/>
                    <a:gd name="connsiteX16" fmla="*/ 2863850 w 3388783"/>
                    <a:gd name="connsiteY16" fmla="*/ 2084917 h 2719917"/>
                    <a:gd name="connsiteX17" fmla="*/ 2432050 w 3388783"/>
                    <a:gd name="connsiteY17" fmla="*/ 2364317 h 2719917"/>
                    <a:gd name="connsiteX18" fmla="*/ 1797050 w 3388783"/>
                    <a:gd name="connsiteY18" fmla="*/ 2605617 h 2719917"/>
                    <a:gd name="connsiteX19" fmla="*/ 1454150 w 3388783"/>
                    <a:gd name="connsiteY19" fmla="*/ 2719917 h 2719917"/>
                    <a:gd name="connsiteX20" fmla="*/ 1454150 w 3388783"/>
                    <a:gd name="connsiteY20" fmla="*/ 2719917 h 2719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388783" h="2719917">
                      <a:moveTo>
                        <a:pt x="6350" y="2694517"/>
                      </a:moveTo>
                      <a:cubicBezTo>
                        <a:pt x="3175" y="2553758"/>
                        <a:pt x="0" y="2413000"/>
                        <a:pt x="19050" y="2237317"/>
                      </a:cubicBezTo>
                      <a:cubicBezTo>
                        <a:pt x="38100" y="2061634"/>
                        <a:pt x="84667" y="1807634"/>
                        <a:pt x="120650" y="1640417"/>
                      </a:cubicBezTo>
                      <a:cubicBezTo>
                        <a:pt x="156633" y="1473200"/>
                        <a:pt x="175683" y="1380067"/>
                        <a:pt x="234950" y="1234017"/>
                      </a:cubicBezTo>
                      <a:cubicBezTo>
                        <a:pt x="294217" y="1087967"/>
                        <a:pt x="359833" y="914400"/>
                        <a:pt x="476250" y="764117"/>
                      </a:cubicBezTo>
                      <a:cubicBezTo>
                        <a:pt x="592667" y="613834"/>
                        <a:pt x="793750" y="438150"/>
                        <a:pt x="933450" y="332317"/>
                      </a:cubicBezTo>
                      <a:cubicBezTo>
                        <a:pt x="1073150" y="226484"/>
                        <a:pt x="1157817" y="182034"/>
                        <a:pt x="1314450" y="129117"/>
                      </a:cubicBezTo>
                      <a:cubicBezTo>
                        <a:pt x="1471083" y="76200"/>
                        <a:pt x="1712383" y="29634"/>
                        <a:pt x="1873250" y="14817"/>
                      </a:cubicBezTo>
                      <a:cubicBezTo>
                        <a:pt x="2034117" y="0"/>
                        <a:pt x="2154767" y="25400"/>
                        <a:pt x="2279650" y="40217"/>
                      </a:cubicBezTo>
                      <a:cubicBezTo>
                        <a:pt x="2404533" y="55034"/>
                        <a:pt x="2518833" y="65617"/>
                        <a:pt x="2622550" y="103717"/>
                      </a:cubicBezTo>
                      <a:cubicBezTo>
                        <a:pt x="2726267" y="141817"/>
                        <a:pt x="2817283" y="205317"/>
                        <a:pt x="2901950" y="268817"/>
                      </a:cubicBezTo>
                      <a:cubicBezTo>
                        <a:pt x="2986617" y="332317"/>
                        <a:pt x="3064933" y="400050"/>
                        <a:pt x="3130550" y="484717"/>
                      </a:cubicBezTo>
                      <a:cubicBezTo>
                        <a:pt x="3196167" y="569384"/>
                        <a:pt x="3253317" y="662517"/>
                        <a:pt x="3295650" y="776817"/>
                      </a:cubicBezTo>
                      <a:cubicBezTo>
                        <a:pt x="3337983" y="891117"/>
                        <a:pt x="3380317" y="1049867"/>
                        <a:pt x="3384550" y="1170517"/>
                      </a:cubicBezTo>
                      <a:cubicBezTo>
                        <a:pt x="3388783" y="1291167"/>
                        <a:pt x="3359150" y="1397000"/>
                        <a:pt x="3321050" y="1500717"/>
                      </a:cubicBezTo>
                      <a:cubicBezTo>
                        <a:pt x="3282950" y="1604434"/>
                        <a:pt x="3232150" y="1695450"/>
                        <a:pt x="3155950" y="1792817"/>
                      </a:cubicBezTo>
                      <a:cubicBezTo>
                        <a:pt x="3079750" y="1890184"/>
                        <a:pt x="2984500" y="1989667"/>
                        <a:pt x="2863850" y="2084917"/>
                      </a:cubicBezTo>
                      <a:cubicBezTo>
                        <a:pt x="2743200" y="2180167"/>
                        <a:pt x="2609850" y="2277534"/>
                        <a:pt x="2432050" y="2364317"/>
                      </a:cubicBezTo>
                      <a:cubicBezTo>
                        <a:pt x="2254250" y="2451100"/>
                        <a:pt x="1960033" y="2546350"/>
                        <a:pt x="1797050" y="2605617"/>
                      </a:cubicBezTo>
                      <a:cubicBezTo>
                        <a:pt x="1634067" y="2664884"/>
                        <a:pt x="1454150" y="2719917"/>
                        <a:pt x="1454150" y="2719917"/>
                      </a:cubicBezTo>
                      <a:lnTo>
                        <a:pt x="1454150" y="2719917"/>
                      </a:lnTo>
                    </a:path>
                  </a:pathLst>
                </a:custGeom>
                <a:ln w="38100">
                  <a:solidFill>
                    <a:schemeClr val="tx1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1600">
                    <a:solidFill>
                      <a:srgbClr val="FFDEA8"/>
                    </a:solidFill>
                    <a:latin typeface="Optima"/>
                    <a:cs typeface="Optima"/>
                  </a:endParaRPr>
                </a:p>
              </p:txBody>
            </p:sp>
            <p:cxnSp>
              <p:nvCxnSpPr>
                <p:cNvPr id="80" name="Connettore 1 75"/>
                <p:cNvCxnSpPr/>
                <p:nvPr/>
              </p:nvCxnSpPr>
              <p:spPr>
                <a:xfrm rot="10800000">
                  <a:off x="5760962" y="3755747"/>
                  <a:ext cx="462686" cy="359055"/>
                </a:xfrm>
                <a:prstGeom prst="line">
                  <a:avLst/>
                </a:prstGeom>
                <a:ln w="31750" cap="flat" cmpd="sng" algn="ctr">
                  <a:solidFill>
                    <a:srgbClr val="000000"/>
                  </a:solidFill>
                  <a:prstDash val="solid"/>
                  <a:round/>
                  <a:headEnd type="triangle" w="lg" len="lg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1" name="Picture 80" descr="cloudAlphaF.png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796805" y="3874617"/>
                  <a:ext cx="1306529" cy="791949"/>
                </a:xfrm>
                <a:prstGeom prst="rect">
                  <a:avLst/>
                </a:prstGeom>
              </p:spPr>
            </p:pic>
            <p:cxnSp>
              <p:nvCxnSpPr>
                <p:cNvPr id="82" name="Connettore 1 60"/>
                <p:cNvCxnSpPr/>
                <p:nvPr/>
              </p:nvCxnSpPr>
              <p:spPr>
                <a:xfrm flipV="1">
                  <a:off x="6579584" y="3858764"/>
                  <a:ext cx="354616" cy="256036"/>
                </a:xfrm>
                <a:prstGeom prst="line">
                  <a:avLst/>
                </a:prstGeom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triangle" w="lg" len="lg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Explosion 2 82"/>
                <p:cNvSpPr/>
                <p:nvPr/>
              </p:nvSpPr>
              <p:spPr bwMode="auto">
                <a:xfrm>
                  <a:off x="5139911" y="5520233"/>
                  <a:ext cx="691390" cy="573494"/>
                </a:xfrm>
                <a:prstGeom prst="irregularSeal2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06071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63"/>
                  <a:endParaRPr lang="en-US" sz="1600" dirty="0">
                    <a:solidFill>
                      <a:srgbClr val="FFDEA8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5201858" y="5582589"/>
                  <a:ext cx="574755" cy="7422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err="1">
                      <a:solidFill>
                        <a:srgbClr val="000000"/>
                      </a:solidFill>
                      <a:latin typeface="Optima"/>
                      <a:cs typeface="Optima"/>
                    </a:rPr>
                    <a:t>SNe</a:t>
                  </a:r>
                  <a:endParaRPr lang="en-US" sz="1600" dirty="0">
                    <a:solidFill>
                      <a:srgbClr val="000000"/>
                    </a:solidFill>
                    <a:latin typeface="Optima"/>
                    <a:cs typeface="Optima"/>
                  </a:endParaRPr>
                </a:p>
              </p:txBody>
            </p:sp>
          </p:grpSp>
          <p:sp>
            <p:nvSpPr>
              <p:cNvPr id="69" name="Left Arrow 68"/>
              <p:cNvSpPr/>
              <p:nvPr/>
            </p:nvSpPr>
            <p:spPr>
              <a:xfrm rot="19274726">
                <a:off x="6840052" y="5233029"/>
                <a:ext cx="1332593" cy="333040"/>
              </a:xfrm>
              <a:prstGeom prst="leftArrow">
                <a:avLst>
                  <a:gd name="adj1" fmla="val 47520"/>
                  <a:gd name="adj2" fmla="val 52499"/>
                </a:avLst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0"/>
                    </a:schemeClr>
                  </a:gs>
                  <a:gs pos="74000">
                    <a:schemeClr val="tx2">
                      <a:lumMod val="60000"/>
                      <a:lumOff val="40000"/>
                    </a:schemeClr>
                  </a:gs>
                </a:gsLst>
                <a:lin ang="11400000" scaled="0"/>
              </a:gradFill>
              <a:ln>
                <a:gradFill flip="none" rotWithShape="1">
                  <a:gsLst>
                    <a:gs pos="0">
                      <a:schemeClr val="tx2">
                        <a:lumMod val="75000"/>
                      </a:scheme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7983" tIns="0" rIns="0" bIns="35995" rtlCol="0" anchor="ctr"/>
              <a:lstStyle/>
              <a:p>
                <a:pPr algn="ctr"/>
                <a:r>
                  <a:rPr lang="en-US" sz="1600" dirty="0">
                    <a:solidFill>
                      <a:srgbClr val="FFDEA8"/>
                    </a:solidFill>
                    <a:latin typeface="Optima"/>
                    <a:cs typeface="Optima"/>
                  </a:rPr>
                  <a:t>Accretion</a:t>
                </a:r>
              </a:p>
            </p:txBody>
          </p:sp>
          <p:sp>
            <p:nvSpPr>
              <p:cNvPr id="70" name="Isosceles Triangle 69"/>
              <p:cNvSpPr/>
              <p:nvPr/>
            </p:nvSpPr>
            <p:spPr bwMode="auto">
              <a:xfrm rot="14794742">
                <a:off x="5752990" y="5927950"/>
                <a:ext cx="291466" cy="356089"/>
              </a:xfrm>
              <a:prstGeom prst="triangle">
                <a:avLst/>
              </a:prstGeom>
              <a:solidFill>
                <a:srgbClr val="0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80248" tIns="40124" rIns="80248" bIns="4012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02477"/>
                <a:endParaRPr lang="en-US" sz="1600"/>
              </a:p>
            </p:txBody>
          </p:sp>
        </p:grpSp>
      </p:grpSp>
      <p:grpSp>
        <p:nvGrpSpPr>
          <p:cNvPr id="85" name="Group 31"/>
          <p:cNvGrpSpPr/>
          <p:nvPr/>
        </p:nvGrpSpPr>
        <p:grpSpPr>
          <a:xfrm>
            <a:off x="2051720" y="692696"/>
            <a:ext cx="2592288" cy="1080120"/>
            <a:chOff x="3786054" y="1600200"/>
            <a:chExt cx="3683778" cy="1524000"/>
          </a:xfrm>
        </p:grpSpPr>
        <p:sp>
          <p:nvSpPr>
            <p:cNvPr id="86" name="TextBox 85"/>
            <p:cNvSpPr txBox="1"/>
            <p:nvPr/>
          </p:nvSpPr>
          <p:spPr>
            <a:xfrm>
              <a:off x="4502344" y="1600200"/>
              <a:ext cx="2967488" cy="825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DEC3E"/>
                  </a:solidFill>
                  <a:latin typeface="Optima"/>
                  <a:cs typeface="Optima"/>
                </a:rPr>
                <a:t>Interface </a:t>
              </a:r>
              <a:r>
                <a:rPr lang="en-US" sz="1600" dirty="0" smtClean="0">
                  <a:solidFill>
                    <a:srgbClr val="FDEC3E"/>
                  </a:solidFill>
                  <a:latin typeface="Optima"/>
                  <a:cs typeface="Optima"/>
                </a:rPr>
                <a:t>layer:</a:t>
              </a:r>
            </a:p>
            <a:p>
              <a:r>
                <a:rPr lang="en-US" sz="1600" dirty="0" smtClean="0">
                  <a:latin typeface="Optima"/>
                  <a:cs typeface="Optima"/>
                </a:rPr>
                <a:t>disc </a:t>
              </a:r>
              <a:r>
                <a:rPr lang="en-US" sz="1600" dirty="0" smtClean="0">
                  <a:latin typeface="Optima"/>
                  <a:cs typeface="Optima"/>
                </a:rPr>
                <a:t>and </a:t>
              </a:r>
              <a:r>
                <a:rPr lang="en-US" sz="1600" dirty="0" smtClean="0">
                  <a:latin typeface="Optima"/>
                  <a:cs typeface="Optima"/>
                </a:rPr>
                <a:t>corona mix</a:t>
              </a:r>
              <a:endParaRPr lang="en-US" sz="1600" dirty="0">
                <a:latin typeface="Optima"/>
                <a:cs typeface="Optima"/>
              </a:endParaRPr>
            </a:p>
          </p:txBody>
        </p:sp>
        <p:cxnSp>
          <p:nvCxnSpPr>
            <p:cNvPr id="87" name="Straight Arrow Connector 86"/>
            <p:cNvCxnSpPr/>
            <p:nvPr/>
          </p:nvCxnSpPr>
          <p:spPr bwMode="auto">
            <a:xfrm flipH="1">
              <a:off x="3786054" y="2311400"/>
              <a:ext cx="818617" cy="8128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257843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/>
          <a:lstStyle/>
          <a:p>
            <a:r>
              <a:rPr lang="en-US" dirty="0" smtClean="0"/>
              <a:t>SN-driven accretion in other </a:t>
            </a:r>
            <a:r>
              <a:rPr lang="en-US" dirty="0" err="1" smtClean="0"/>
              <a:t>sims</a:t>
            </a:r>
            <a:endParaRPr lang="en-US" dirty="0"/>
          </a:p>
        </p:txBody>
      </p:sp>
      <p:grpSp>
        <p:nvGrpSpPr>
          <p:cNvPr id="3" name="Group 25"/>
          <p:cNvGrpSpPr/>
          <p:nvPr/>
        </p:nvGrpSpPr>
        <p:grpSpPr>
          <a:xfrm>
            <a:off x="1219200" y="4301361"/>
            <a:ext cx="7698874" cy="2099443"/>
            <a:chOff x="1371600" y="4411717"/>
            <a:chExt cx="7698874" cy="2099441"/>
          </a:xfrm>
        </p:grpSpPr>
        <p:sp>
          <p:nvSpPr>
            <p:cNvPr id="10" name="Rectangle 9"/>
            <p:cNvSpPr/>
            <p:nvPr/>
          </p:nvSpPr>
          <p:spPr>
            <a:xfrm>
              <a:off x="1371600" y="4529958"/>
              <a:ext cx="434340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 smtClean="0">
                  <a:latin typeface="Optima"/>
                  <a:cs typeface="Optima"/>
                </a:rPr>
                <a:t>MaGICC</a:t>
              </a:r>
              <a:r>
                <a:rPr lang="en-US" dirty="0" smtClean="0">
                  <a:latin typeface="Optima"/>
                  <a:cs typeface="Optima"/>
                </a:rPr>
                <a:t> - G</a:t>
              </a:r>
              <a:r>
                <a:rPr lang="en-US" sz="1400" dirty="0" smtClean="0">
                  <a:latin typeface="Optima"/>
                  <a:cs typeface="Optima"/>
                </a:rPr>
                <a:t>ASOLINE</a:t>
              </a:r>
              <a:endParaRPr lang="en-US" dirty="0" smtClean="0">
                <a:latin typeface="Optima"/>
                <a:cs typeface="Optima"/>
              </a:endParaRPr>
            </a:p>
            <a:p>
              <a:endParaRPr lang="en-US" dirty="0" smtClean="0">
                <a:latin typeface="Optima"/>
                <a:cs typeface="Optima"/>
              </a:endParaRPr>
            </a:p>
            <a:p>
              <a:r>
                <a:rPr lang="en-US" dirty="0" smtClean="0">
                  <a:latin typeface="Optima"/>
                  <a:cs typeface="Optima"/>
                </a:rPr>
                <a:t>Halos enriched by galactic fountain</a:t>
              </a:r>
            </a:p>
            <a:p>
              <a:endParaRPr lang="en-US" dirty="0" smtClean="0">
                <a:latin typeface="Optima"/>
                <a:cs typeface="Optima"/>
              </a:endParaRPr>
            </a:p>
            <a:p>
              <a:r>
                <a:rPr lang="en-US" dirty="0" smtClean="0">
                  <a:latin typeface="Optima"/>
                  <a:cs typeface="Optima"/>
                </a:rPr>
                <a:t>Gas in the fountain cycle comes back  to the disk </a:t>
              </a:r>
              <a:r>
                <a:rPr lang="en-US" dirty="0" smtClean="0">
                  <a:solidFill>
                    <a:srgbClr val="FFFF00"/>
                  </a:solidFill>
                  <a:latin typeface="Optima"/>
                  <a:cs typeface="Optima"/>
                </a:rPr>
                <a:t>more metal poor</a:t>
              </a:r>
              <a:r>
                <a:rPr lang="en-US" dirty="0" smtClean="0">
                  <a:latin typeface="Optima"/>
                  <a:cs typeface="Optima"/>
                </a:rPr>
                <a:t>!</a:t>
              </a:r>
              <a:endParaRPr lang="en-US" dirty="0">
                <a:latin typeface="Optima"/>
                <a:cs typeface="Optima"/>
              </a:endParaRPr>
            </a:p>
          </p:txBody>
        </p:sp>
        <p:pic>
          <p:nvPicPr>
            <p:cNvPr id="11" name="Picture 10" descr="galBrook+12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34200" y="4411717"/>
              <a:ext cx="2136274" cy="209944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593959" y="6107668"/>
              <a:ext cx="2340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8E753"/>
                  </a:solidFill>
                  <a:latin typeface="Optima"/>
                  <a:cs typeface="Optima"/>
                </a:rPr>
                <a:t>Brook+12, Brook+13</a:t>
              </a:r>
              <a:endParaRPr lang="en-US" i="1" dirty="0">
                <a:solidFill>
                  <a:srgbClr val="F8E753"/>
                </a:solidFill>
                <a:latin typeface="Optima"/>
                <a:cs typeface="Optima"/>
              </a:endParaRPr>
            </a:p>
          </p:txBody>
        </p:sp>
      </p:grpSp>
      <p:grpSp>
        <p:nvGrpSpPr>
          <p:cNvPr id="4" name="Group 19"/>
          <p:cNvGrpSpPr/>
          <p:nvPr/>
        </p:nvGrpSpPr>
        <p:grpSpPr>
          <a:xfrm>
            <a:off x="76204" y="838201"/>
            <a:ext cx="8915399" cy="3276602"/>
            <a:chOff x="152400" y="914400"/>
            <a:chExt cx="8915399" cy="3276600"/>
          </a:xfrm>
        </p:grpSpPr>
        <p:grpSp>
          <p:nvGrpSpPr>
            <p:cNvPr id="5" name="Group 20"/>
            <p:cNvGrpSpPr/>
            <p:nvPr/>
          </p:nvGrpSpPr>
          <p:grpSpPr>
            <a:xfrm>
              <a:off x="152400" y="914400"/>
              <a:ext cx="8915399" cy="3276600"/>
              <a:chOff x="77514" y="3521918"/>
              <a:chExt cx="8990932" cy="2955082"/>
            </a:xfrm>
          </p:grpSpPr>
          <p:pic>
            <p:nvPicPr>
              <p:cNvPr id="22" name="Picture 21" descr="sphs.tiff"/>
              <p:cNvPicPr>
                <a:picLocks noChangeAspect="1"/>
              </p:cNvPicPr>
              <p:nvPr/>
            </p:nvPicPr>
            <p:blipFill>
              <a:blip r:embed="rId3">
                <a:alphaModFix/>
                <a:lum bright="-22000" contrast="57000"/>
              </a:blip>
              <a:stretch>
                <a:fillRect/>
              </a:stretch>
            </p:blipFill>
            <p:spPr>
              <a:xfrm>
                <a:off x="77514" y="3521918"/>
                <a:ext cx="6070800" cy="2955082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6071469" y="6055738"/>
                <a:ext cx="2985100" cy="333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>
                    <a:solidFill>
                      <a:srgbClr val="F8E753"/>
                    </a:solidFill>
                    <a:latin typeface="Optima"/>
                    <a:cs typeface="Optima"/>
                  </a:rPr>
                  <a:t>Hobbs et al. 2013, MNRAS</a:t>
                </a:r>
                <a:endParaRPr lang="en-US" i="1" dirty="0">
                  <a:solidFill>
                    <a:srgbClr val="F8E753"/>
                  </a:solidFill>
                  <a:latin typeface="Optima"/>
                  <a:cs typeface="Optima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148314" y="4552762"/>
                <a:ext cx="2920132" cy="14156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i="1" dirty="0" smtClean="0">
                    <a:latin typeface="Optima"/>
                    <a:cs typeface="Optima"/>
                  </a:rPr>
                  <a:t>“Cold gas condenses from the halo at the intersection of supernovae-driven bubbles. This </a:t>
                </a:r>
                <a:r>
                  <a:rPr lang="en-US" sz="1600" i="1" dirty="0" smtClean="0">
                    <a:solidFill>
                      <a:srgbClr val="FFFF00"/>
                    </a:solidFill>
                    <a:latin typeface="Optima"/>
                    <a:cs typeface="Optima"/>
                  </a:rPr>
                  <a:t>positive feedback feeds cold gas to the galactic disc </a:t>
                </a:r>
                <a:r>
                  <a:rPr lang="en-US" sz="1600" i="1" dirty="0" smtClean="0">
                    <a:latin typeface="Optima"/>
                    <a:cs typeface="Optima"/>
                  </a:rPr>
                  <a:t>directly, fuelling SF.”</a:t>
                </a:r>
                <a:endParaRPr lang="en-US" sz="1600" i="1" dirty="0">
                  <a:latin typeface="Optima"/>
                  <a:cs typeface="Optima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6248400" y="914400"/>
              <a:ext cx="18052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Modified SPH</a:t>
              </a:r>
              <a:endParaRPr lang="en-US" sz="2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48400" y="1383268"/>
              <a:ext cx="2643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 formation of clumps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85284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Impact of galactic fountain on disc evolution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303677" y="2258841"/>
            <a:ext cx="61024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 smtClean="0"/>
              <a:t>Corona-disc interface</a:t>
            </a:r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rgbClr val="FDEC3E"/>
                </a:solidFill>
              </a:rPr>
              <a:t>Global process</a:t>
            </a:r>
            <a:r>
              <a:rPr lang="en-US" sz="2000" dirty="0" smtClean="0"/>
              <a:t>: supernova-driven accretion</a:t>
            </a:r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rgbClr val="FDEC3E"/>
                </a:solidFill>
              </a:rPr>
              <a:t>Local process</a:t>
            </a:r>
            <a:r>
              <a:rPr lang="en-US" sz="2000" dirty="0" smtClean="0"/>
              <a:t>: formation of condensed clouds</a:t>
            </a:r>
          </a:p>
          <a:p>
            <a:pPr lvl="1"/>
            <a:r>
              <a:rPr lang="en-US" sz="2000" dirty="0" smtClean="0"/>
              <a:t>-	Origin of the high-velocity cloud complex 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65749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dirty="0" smtClean="0"/>
              <a:t>Positive feedback is there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638800" y="6096000"/>
            <a:ext cx="303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8E753"/>
                </a:solidFill>
                <a:latin typeface="Optima"/>
                <a:cs typeface="Optima"/>
              </a:rPr>
              <a:t>van de </a:t>
            </a:r>
            <a:r>
              <a:rPr lang="en-US" i="1" dirty="0" err="1" smtClean="0">
                <a:solidFill>
                  <a:srgbClr val="F8E753"/>
                </a:solidFill>
                <a:latin typeface="Optima"/>
                <a:cs typeface="Optima"/>
              </a:rPr>
              <a:t>Voort</a:t>
            </a:r>
            <a:r>
              <a:rPr lang="en-US" i="1" dirty="0" smtClean="0">
                <a:solidFill>
                  <a:srgbClr val="F8E753"/>
                </a:solidFill>
                <a:latin typeface="Optima"/>
                <a:cs typeface="Optima"/>
              </a:rPr>
              <a:t> &amp; </a:t>
            </a:r>
            <a:r>
              <a:rPr lang="en-US" i="1" dirty="0" err="1" smtClean="0">
                <a:solidFill>
                  <a:srgbClr val="F8E753"/>
                </a:solidFill>
                <a:latin typeface="Optima"/>
                <a:cs typeface="Optima"/>
              </a:rPr>
              <a:t>Schaye</a:t>
            </a:r>
            <a:r>
              <a:rPr lang="en-US" i="1" dirty="0" smtClean="0">
                <a:solidFill>
                  <a:srgbClr val="F8E753"/>
                </a:solidFill>
                <a:latin typeface="Optima"/>
                <a:cs typeface="Optima"/>
              </a:rPr>
              <a:t> 2012</a:t>
            </a:r>
            <a:endParaRPr lang="en-US" i="1" dirty="0">
              <a:solidFill>
                <a:srgbClr val="F8E753"/>
              </a:solidFill>
              <a:latin typeface="Optima"/>
              <a:cs typeface="Optima"/>
            </a:endParaRPr>
          </a:p>
        </p:txBody>
      </p:sp>
      <p:pic>
        <p:nvPicPr>
          <p:cNvPr id="29" name="Picture 28" descr="voort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4" y="762003"/>
            <a:ext cx="6176785" cy="2386727"/>
          </a:xfrm>
          <a:prstGeom prst="rect">
            <a:avLst/>
          </a:prstGeom>
        </p:spPr>
      </p:pic>
      <p:grpSp>
        <p:nvGrpSpPr>
          <p:cNvPr id="3" name="Group 33"/>
          <p:cNvGrpSpPr/>
          <p:nvPr/>
        </p:nvGrpSpPr>
        <p:grpSpPr>
          <a:xfrm>
            <a:off x="1066800" y="3276600"/>
            <a:ext cx="7620000" cy="2819400"/>
            <a:chOff x="1066800" y="3276600"/>
            <a:chExt cx="7620000" cy="2819400"/>
          </a:xfrm>
        </p:grpSpPr>
        <p:grpSp>
          <p:nvGrpSpPr>
            <p:cNvPr id="4" name="Group 12"/>
            <p:cNvGrpSpPr/>
            <p:nvPr/>
          </p:nvGrpSpPr>
          <p:grpSpPr>
            <a:xfrm>
              <a:off x="1066800" y="3276600"/>
              <a:ext cx="7620000" cy="2819400"/>
              <a:chOff x="442281" y="762000"/>
              <a:chExt cx="8111169" cy="2819400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2281" y="762000"/>
                <a:ext cx="8111169" cy="2362200"/>
              </a:xfrm>
              <a:prstGeom prst="rect">
                <a:avLst/>
              </a:prstGeom>
            </p:spPr>
          </p:pic>
          <p:pic>
            <p:nvPicPr>
              <p:cNvPr id="15" name="Picture 14" descr="voort2.tif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200" y="3092184"/>
                <a:ext cx="8085667" cy="489216"/>
              </a:xfrm>
              <a:prstGeom prst="rect">
                <a:avLst/>
              </a:prstGeom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6705600" y="3612179"/>
              <a:ext cx="10741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  <a:latin typeface="Optima"/>
                  <a:cs typeface="Optima"/>
                </a:rPr>
                <a:t>Hot mode</a:t>
              </a:r>
              <a:endParaRPr lang="en-US" sz="1600" dirty="0">
                <a:solidFill>
                  <a:srgbClr val="FF0000"/>
                </a:solidFill>
                <a:latin typeface="Optima"/>
                <a:cs typeface="Optima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858000" y="4690647"/>
              <a:ext cx="11654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  <a:latin typeface="Optima"/>
                  <a:cs typeface="Optima"/>
                </a:rPr>
                <a:t>Cold mode</a:t>
              </a:r>
              <a:endParaRPr lang="en-US" sz="1600" dirty="0">
                <a:solidFill>
                  <a:srgbClr val="0000FF"/>
                </a:solidFill>
                <a:latin typeface="Optima"/>
                <a:cs typeface="Optima"/>
              </a:endParaRPr>
            </a:p>
          </p:txBody>
        </p:sp>
      </p:grpSp>
      <p:grpSp>
        <p:nvGrpSpPr>
          <p:cNvPr id="5" name="Group 15"/>
          <p:cNvGrpSpPr/>
          <p:nvPr/>
        </p:nvGrpSpPr>
        <p:grpSpPr>
          <a:xfrm>
            <a:off x="5791200" y="2200869"/>
            <a:ext cx="3276600" cy="2371131"/>
            <a:chOff x="5791200" y="2200870"/>
            <a:chExt cx="3276600" cy="2371130"/>
          </a:xfrm>
        </p:grpSpPr>
        <p:sp>
          <p:nvSpPr>
            <p:cNvPr id="19" name="TextBox 18"/>
            <p:cNvSpPr txBox="1"/>
            <p:nvPr/>
          </p:nvSpPr>
          <p:spPr>
            <a:xfrm>
              <a:off x="6400800" y="2200870"/>
              <a:ext cx="2667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Optima"/>
                  <a:cs typeface="Optima"/>
                </a:rPr>
                <a:t>Cooling induced close to galaxies by metals ejected by feedback</a:t>
              </a:r>
              <a:endParaRPr lang="en-US" dirty="0">
                <a:latin typeface="Optima"/>
                <a:cs typeface="Optima"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 bwMode="auto">
            <a:xfrm rot="5400000">
              <a:off x="5372100" y="3467100"/>
              <a:ext cx="1524000" cy="6858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6969FA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sp>
        <p:nvSpPr>
          <p:cNvPr id="36" name="TextBox 35"/>
          <p:cNvSpPr txBox="1"/>
          <p:nvPr/>
        </p:nvSpPr>
        <p:spPr>
          <a:xfrm>
            <a:off x="6477004" y="762000"/>
            <a:ext cx="555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6203" y="3200400"/>
            <a:ext cx="859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OWLS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0" y="3593068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G</a:t>
            </a:r>
            <a:r>
              <a:rPr lang="en-US" sz="1400" dirty="0" smtClean="0">
                <a:latin typeface="Optima"/>
                <a:cs typeface="Optima"/>
              </a:rPr>
              <a:t>ADGET-3</a:t>
            </a:r>
            <a:endParaRPr lang="en-US" sz="14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269857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2971800" cy="1295400"/>
          </a:xfrm>
        </p:spPr>
        <p:txBody>
          <a:bodyPr/>
          <a:lstStyle/>
          <a:p>
            <a:r>
              <a:rPr lang="en-US" dirty="0" err="1" smtClean="0"/>
              <a:t>Lyα</a:t>
            </a:r>
            <a:r>
              <a:rPr lang="en-US" dirty="0" smtClean="0"/>
              <a:t> absorbers</a:t>
            </a:r>
            <a:endParaRPr lang="en-US" dirty="0"/>
          </a:p>
        </p:txBody>
      </p:sp>
      <p:pic>
        <p:nvPicPr>
          <p:cNvPr id="3" name="Picture 2" descr="Thom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76201"/>
            <a:ext cx="5486400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4" y="1752600"/>
            <a:ext cx="162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HST/COS data</a:t>
            </a:r>
            <a:endParaRPr lang="en-US" dirty="0">
              <a:latin typeface="Optima"/>
              <a:cs typeface="Optima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4905655" y="3124200"/>
            <a:ext cx="3857353" cy="3364800"/>
            <a:chOff x="4905647" y="3124200"/>
            <a:chExt cx="3857353" cy="3364800"/>
          </a:xfrm>
        </p:grpSpPr>
        <p:pic>
          <p:nvPicPr>
            <p:cNvPr id="6" name="Picture 5" descr="Lyalpha_vesc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5647" y="3429000"/>
              <a:ext cx="3857353" cy="3060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953000" y="3124200"/>
              <a:ext cx="2981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Optima"/>
                  <a:cs typeface="Optima"/>
                </a:rPr>
                <a:t>Bound to the potential wells</a:t>
              </a:r>
              <a:endParaRPr lang="en-US" dirty="0">
                <a:latin typeface="Optima"/>
                <a:cs typeface="Optima"/>
              </a:endParaRPr>
            </a:p>
          </p:txBody>
        </p:sp>
      </p:grpSp>
      <p:grpSp>
        <p:nvGrpSpPr>
          <p:cNvPr id="12" name="Group 10"/>
          <p:cNvGrpSpPr/>
          <p:nvPr/>
        </p:nvGrpSpPr>
        <p:grpSpPr>
          <a:xfrm>
            <a:off x="304800" y="3048000"/>
            <a:ext cx="4783608" cy="3433304"/>
            <a:chOff x="304800" y="3048000"/>
            <a:chExt cx="4783608" cy="3433304"/>
          </a:xfrm>
        </p:grpSpPr>
        <p:pic>
          <p:nvPicPr>
            <p:cNvPr id="5" name="Picture 4" descr="Lyalpha_vs_R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800" y="3421304"/>
              <a:ext cx="3834684" cy="3060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81000" y="3048000"/>
              <a:ext cx="2015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Optima"/>
                  <a:cs typeface="Optima"/>
                </a:rPr>
                <a:t>Impact parameters</a:t>
              </a:r>
              <a:endParaRPr lang="en-US" dirty="0">
                <a:latin typeface="Optima"/>
                <a:cs typeface="Optima"/>
              </a:endParaRPr>
            </a:p>
          </p:txBody>
        </p:sp>
        <p:pic>
          <p:nvPicPr>
            <p:cNvPr id="9" name="Picture 8" descr="legenda.tif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43200" y="5410200"/>
              <a:ext cx="2345208" cy="534263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1143000" y="2209800"/>
            <a:ext cx="2099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8E753"/>
                </a:solidFill>
                <a:latin typeface="Optima"/>
                <a:cs typeface="Optima"/>
              </a:rPr>
              <a:t>Thom+ 2012, </a:t>
            </a:r>
            <a:r>
              <a:rPr lang="en-US" i="1" dirty="0" err="1" smtClean="0">
                <a:solidFill>
                  <a:srgbClr val="F8E753"/>
                </a:solidFill>
                <a:latin typeface="Optima"/>
                <a:cs typeface="Optima"/>
              </a:rPr>
              <a:t>ApJL</a:t>
            </a:r>
            <a:endParaRPr lang="en-US" i="1" dirty="0">
              <a:solidFill>
                <a:srgbClr val="F8E753"/>
              </a:solidFill>
              <a:latin typeface="Optima"/>
              <a:cs typeface="Opti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4600" y="3429000"/>
            <a:ext cx="1693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Mass &gt; 10</a:t>
            </a:r>
            <a:r>
              <a:rPr lang="en-US" baseline="30000" dirty="0" smtClean="0">
                <a:latin typeface="Optima"/>
                <a:cs typeface="Optima"/>
              </a:rPr>
              <a:t>9</a:t>
            </a:r>
            <a:r>
              <a:rPr lang="en-US" dirty="0" smtClean="0">
                <a:latin typeface="Optima"/>
                <a:cs typeface="Optima"/>
              </a:rPr>
              <a:t> Mo</a:t>
            </a:r>
            <a:endParaRPr lang="en-US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713795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 smtClean="0"/>
              <a:t>Early types </a:t>
            </a:r>
            <a:r>
              <a:rPr lang="en-US" dirty="0" err="1" smtClean="0"/>
              <a:t>vs</a:t>
            </a:r>
            <a:r>
              <a:rPr lang="en-US" dirty="0" smtClean="0"/>
              <a:t> star-forming</a:t>
            </a:r>
            <a:endParaRPr lang="en-US" dirty="0"/>
          </a:p>
        </p:txBody>
      </p:sp>
      <p:pic>
        <p:nvPicPr>
          <p:cNvPr id="3" name="Picture 2" descr="tum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1535668"/>
            <a:ext cx="4582278" cy="3600000"/>
          </a:xfrm>
          <a:prstGeom prst="rect">
            <a:avLst/>
          </a:prstGeom>
        </p:spPr>
      </p:pic>
      <p:pic>
        <p:nvPicPr>
          <p:cNvPr id="4" name="Picture 3" descr="tum2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931" y="1535668"/>
            <a:ext cx="4583077" cy="360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5029200"/>
            <a:ext cx="2099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A777"/>
                </a:solidFill>
                <a:latin typeface="Optima"/>
                <a:cs typeface="Optima"/>
              </a:rPr>
              <a:t>Thom+ 2012, </a:t>
            </a:r>
            <a:r>
              <a:rPr lang="en-US" i="1" dirty="0" err="1" smtClean="0">
                <a:solidFill>
                  <a:srgbClr val="FFA777"/>
                </a:solidFill>
                <a:latin typeface="Optima"/>
                <a:cs typeface="Optima"/>
              </a:rPr>
              <a:t>ApJL</a:t>
            </a:r>
            <a:endParaRPr lang="en-US" i="1" dirty="0">
              <a:solidFill>
                <a:srgbClr val="FFA777"/>
              </a:solidFill>
              <a:latin typeface="Optima"/>
              <a:cs typeface="Opti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4" y="5040868"/>
            <a:ext cx="197114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A777"/>
                </a:solidFill>
                <a:latin typeface="Optima"/>
                <a:cs typeface="Optima"/>
              </a:rPr>
              <a:t>Tumlinson</a:t>
            </a:r>
            <a:r>
              <a:rPr lang="en-US" i="1" dirty="0" smtClean="0">
                <a:solidFill>
                  <a:srgbClr val="FFA777"/>
                </a:solidFill>
                <a:latin typeface="Optima"/>
                <a:cs typeface="Optima"/>
              </a:rPr>
              <a:t>+ 2013</a:t>
            </a:r>
            <a:endParaRPr lang="en-US" i="1" dirty="0">
              <a:solidFill>
                <a:srgbClr val="FFA777"/>
              </a:solidFill>
              <a:latin typeface="Optima"/>
              <a:cs typeface="Opti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89338" y="5040868"/>
            <a:ext cx="1476241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A777"/>
                </a:solidFill>
                <a:latin typeface="Optima"/>
                <a:cs typeface="Optima"/>
              </a:rPr>
              <a:t>Werk</a:t>
            </a:r>
            <a:r>
              <a:rPr lang="en-US" i="1" dirty="0" smtClean="0">
                <a:solidFill>
                  <a:srgbClr val="FFA777"/>
                </a:solidFill>
                <a:latin typeface="Optima"/>
                <a:cs typeface="Optima"/>
              </a:rPr>
              <a:t>+ 2013</a:t>
            </a:r>
            <a:endParaRPr lang="en-US" i="1" dirty="0">
              <a:solidFill>
                <a:srgbClr val="FFA777"/>
              </a:solidFill>
              <a:latin typeface="Optima"/>
              <a:cs typeface="Opti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1078468"/>
            <a:ext cx="2279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Cold gas (</a:t>
            </a:r>
            <a:r>
              <a:rPr lang="en-US" sz="2000" dirty="0" err="1" smtClean="0">
                <a:latin typeface="Optima"/>
                <a:cs typeface="Optima"/>
              </a:rPr>
              <a:t>log(T</a:t>
            </a:r>
            <a:r>
              <a:rPr lang="en-US" sz="2000" dirty="0" smtClean="0">
                <a:latin typeface="Optima"/>
                <a:cs typeface="Optima"/>
              </a:rPr>
              <a:t>)&lt;5)</a:t>
            </a:r>
            <a:endParaRPr lang="en-US" sz="2000" dirty="0">
              <a:latin typeface="Optima"/>
              <a:cs typeface="Optim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5" y="1066800"/>
            <a:ext cx="2404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Optima"/>
                <a:cs typeface="Optima"/>
              </a:rPr>
              <a:t>Hot</a:t>
            </a:r>
            <a:r>
              <a:rPr lang="en-US" sz="2000" dirty="0" smtClean="0">
                <a:latin typeface="Optima"/>
                <a:cs typeface="Optima"/>
              </a:rPr>
              <a:t> gas (log(T)~5.5)</a:t>
            </a:r>
            <a:endParaRPr lang="en-US" sz="2000" dirty="0">
              <a:latin typeface="Optima"/>
              <a:cs typeface="Optima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981200" y="5562610"/>
            <a:ext cx="3505200" cy="830997"/>
          </a:xfrm>
          <a:prstGeom prst="rect">
            <a:avLst/>
          </a:prstGeom>
          <a:solidFill>
            <a:srgbClr val="00007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FF79"/>
                </a:solidFill>
                <a:latin typeface="Optima"/>
                <a:cs typeface="Optima"/>
              </a:rPr>
              <a:t>Is this </a:t>
            </a:r>
            <a:r>
              <a:rPr lang="en-US" sz="2400" i="1" dirty="0" smtClean="0">
                <a:solidFill>
                  <a:srgbClr val="FFFF79"/>
                </a:solidFill>
                <a:latin typeface="Optima"/>
                <a:cs typeface="Optima"/>
              </a:rPr>
              <a:t>cold</a:t>
            </a:r>
            <a:r>
              <a:rPr lang="en-US" sz="2400" dirty="0" smtClean="0">
                <a:solidFill>
                  <a:srgbClr val="FFFF79"/>
                </a:solidFill>
                <a:latin typeface="Optima"/>
                <a:cs typeface="Optima"/>
              </a:rPr>
              <a:t> gas used for star formation?</a:t>
            </a:r>
            <a:endParaRPr lang="en-US" sz="2400" dirty="0">
              <a:solidFill>
                <a:srgbClr val="FFFF79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4218142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7384"/>
            <a:ext cx="7772400" cy="762000"/>
          </a:xfrm>
        </p:spPr>
        <p:txBody>
          <a:bodyPr/>
          <a:lstStyle/>
          <a:p>
            <a:r>
              <a:rPr lang="en-US" dirty="0" smtClean="0"/>
              <a:t>Fountain-driven accretion model</a:t>
            </a:r>
            <a:endParaRPr lang="en-US" dirty="0"/>
          </a:p>
        </p:txBody>
      </p:sp>
      <p:sp>
        <p:nvSpPr>
          <p:cNvPr id="1142791" name="Text Box 7"/>
          <p:cNvSpPr txBox="1">
            <a:spLocks noChangeArrowheads="1"/>
          </p:cNvSpPr>
          <p:nvPr/>
        </p:nvSpPr>
        <p:spPr bwMode="auto">
          <a:xfrm>
            <a:off x="6209456" y="6165304"/>
            <a:ext cx="289904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i="1" dirty="0">
                <a:solidFill>
                  <a:srgbClr val="FFCC66"/>
                </a:solidFill>
              </a:rPr>
              <a:t>Fraternali &amp; </a:t>
            </a:r>
            <a:r>
              <a:rPr lang="en-GB" i="1" dirty="0" err="1">
                <a:solidFill>
                  <a:srgbClr val="FFCC66"/>
                </a:solidFill>
              </a:rPr>
              <a:t>Binney</a:t>
            </a:r>
            <a:r>
              <a:rPr lang="en-GB" i="1" dirty="0">
                <a:solidFill>
                  <a:srgbClr val="FFCC66"/>
                </a:solidFill>
              </a:rPr>
              <a:t>, </a:t>
            </a:r>
            <a:r>
              <a:rPr lang="en-GB" i="1" dirty="0" smtClean="0">
                <a:solidFill>
                  <a:srgbClr val="FFCC66"/>
                </a:solidFill>
              </a:rPr>
              <a:t>2008</a:t>
            </a:r>
            <a:endParaRPr lang="en-GB" i="1" dirty="0">
              <a:solidFill>
                <a:srgbClr val="FFCC66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3528" y="1916832"/>
            <a:ext cx="3482975" cy="1930796"/>
            <a:chOff x="327025" y="2774256"/>
            <a:chExt cx="3482975" cy="1930796"/>
          </a:xfrm>
        </p:grpSpPr>
        <p:pic>
          <p:nvPicPr>
            <p:cNvPr id="1142792" name="Picture 8" descr="n891tot"/>
            <p:cNvPicPr>
              <a:picLocks noChangeAspect="1" noChangeArrowheads="1"/>
            </p:cNvPicPr>
            <p:nvPr/>
          </p:nvPicPr>
          <p:blipFill rotWithShape="1">
            <a:blip r:embed="rId3"/>
            <a:srcRect t="14372"/>
            <a:stretch/>
          </p:blipFill>
          <p:spPr bwMode="auto">
            <a:xfrm>
              <a:off x="327025" y="2854985"/>
              <a:ext cx="3482975" cy="1850067"/>
            </a:xfrm>
            <a:prstGeom prst="rect">
              <a:avLst/>
            </a:prstGeom>
            <a:noFill/>
          </p:spPr>
        </p:pic>
        <p:sp>
          <p:nvSpPr>
            <p:cNvPr id="1142797" name="Rectangle 13"/>
            <p:cNvSpPr>
              <a:spLocks noChangeArrowheads="1"/>
            </p:cNvSpPr>
            <p:nvPr/>
          </p:nvSpPr>
          <p:spPr bwMode="auto">
            <a:xfrm>
              <a:off x="1639370" y="2774256"/>
              <a:ext cx="214054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N891</a:t>
              </a:r>
              <a:r>
                <a:rPr lang="en-US" dirty="0"/>
                <a:t>, total HI map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72000" y="693016"/>
            <a:ext cx="4464496" cy="5544296"/>
            <a:chOff x="4952452" y="765024"/>
            <a:chExt cx="4115356" cy="5399960"/>
          </a:xfrm>
        </p:grpSpPr>
        <p:pic>
          <p:nvPicPr>
            <p:cNvPr id="71" name="Picture 30" descr="rotcurve2"/>
            <p:cNvPicPr>
              <a:picLocks noChangeAspect="1" noChangeArrowheads="1"/>
            </p:cNvPicPr>
            <p:nvPr/>
          </p:nvPicPr>
          <p:blipFill>
            <a:blip r:embed="rId4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4952452" y="765024"/>
              <a:ext cx="4115348" cy="2880000"/>
            </a:xfrm>
            <a:prstGeom prst="rect">
              <a:avLst/>
            </a:prstGeom>
            <a:noFill/>
          </p:spPr>
        </p:pic>
        <p:pic>
          <p:nvPicPr>
            <p:cNvPr id="72" name="Picture 57" descr="rotcurve1"/>
            <p:cNvPicPr>
              <a:picLocks noChangeAspect="1" noChangeArrowheads="1"/>
            </p:cNvPicPr>
            <p:nvPr/>
          </p:nvPicPr>
          <p:blipFill>
            <a:blip r:embed="rId5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4952459" y="3284984"/>
              <a:ext cx="4115349" cy="2880000"/>
            </a:xfrm>
            <a:prstGeom prst="rect">
              <a:avLst/>
            </a:prstGeom>
            <a:noFill/>
          </p:spPr>
        </p:pic>
      </p:grpSp>
      <p:grpSp>
        <p:nvGrpSpPr>
          <p:cNvPr id="73" name="Group 16"/>
          <p:cNvGrpSpPr/>
          <p:nvPr/>
        </p:nvGrpSpPr>
        <p:grpSpPr>
          <a:xfrm>
            <a:off x="440432" y="5661248"/>
            <a:ext cx="4419600" cy="792088"/>
            <a:chOff x="228600" y="4156191"/>
            <a:chExt cx="4419600" cy="792087"/>
          </a:xfrm>
        </p:grpSpPr>
        <p:sp>
          <p:nvSpPr>
            <p:cNvPr id="74" name="Text Box 3"/>
            <p:cNvSpPr txBox="1">
              <a:spLocks noChangeArrowheads="1"/>
            </p:cNvSpPr>
            <p:nvPr/>
          </p:nvSpPr>
          <p:spPr bwMode="auto">
            <a:xfrm>
              <a:off x="228600" y="4212233"/>
              <a:ext cx="44196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GB" sz="2000" dirty="0"/>
                <a:t>Best-fit Accretion Rate ~  3 M</a:t>
              </a:r>
              <a:r>
                <a:rPr lang="en-GB" sz="2000" baseline="-25000" dirty="0">
                  <a:sym typeface="Wingdings" pitchFamily="-112" charset="2"/>
                </a:rPr>
                <a:t></a:t>
              </a:r>
              <a:r>
                <a:rPr lang="en-GB" sz="2000" dirty="0"/>
                <a:t>yr</a:t>
              </a:r>
              <a:r>
                <a:rPr lang="en-GB" sz="2000" baseline="30000" dirty="0"/>
                <a:t>-1</a:t>
              </a:r>
            </a:p>
          </p:txBody>
        </p:sp>
        <p:sp>
          <p:nvSpPr>
            <p:cNvPr id="75" name="Text Box 25"/>
            <p:cNvSpPr txBox="1">
              <a:spLocks noChangeArrowheads="1"/>
            </p:cNvSpPr>
            <p:nvPr/>
          </p:nvSpPr>
          <p:spPr bwMode="auto">
            <a:xfrm>
              <a:off x="228600" y="4578946"/>
              <a:ext cx="4419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GB"/>
                <a:t>Compare to SFR ~ 4 M</a:t>
              </a:r>
              <a:r>
                <a:rPr lang="en-GB" sz="2000" baseline="-25000">
                  <a:sym typeface="Wingdings" pitchFamily="-112" charset="2"/>
                </a:rPr>
                <a:t></a:t>
              </a:r>
              <a:r>
                <a:rPr lang="en-GB"/>
                <a:t>yr</a:t>
              </a:r>
              <a:r>
                <a:rPr lang="en-GB" baseline="30000"/>
                <a:t>-1</a:t>
              </a:r>
            </a:p>
          </p:txBody>
        </p:sp>
        <p:sp>
          <p:nvSpPr>
            <p:cNvPr id="76" name="Oval 64"/>
            <p:cNvSpPr>
              <a:spLocks noChangeArrowheads="1"/>
            </p:cNvSpPr>
            <p:nvPr/>
          </p:nvSpPr>
          <p:spPr bwMode="auto">
            <a:xfrm>
              <a:off x="2848000" y="4156191"/>
              <a:ext cx="1392560" cy="533400"/>
            </a:xfrm>
            <a:prstGeom prst="ellipse">
              <a:avLst/>
            </a:prstGeom>
            <a:noFill/>
            <a:ln w="38100">
              <a:solidFill>
                <a:srgbClr val="BA0008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7504" y="620688"/>
            <a:ext cx="1656184" cy="1152128"/>
            <a:chOff x="107504" y="620688"/>
            <a:chExt cx="3816424" cy="2808312"/>
          </a:xfrm>
        </p:grpSpPr>
        <p:sp>
          <p:nvSpPr>
            <p:cNvPr id="45" name="Donut 44"/>
            <p:cNvSpPr/>
            <p:nvPr/>
          </p:nvSpPr>
          <p:spPr bwMode="auto">
            <a:xfrm>
              <a:off x="107504" y="620688"/>
              <a:ext cx="3816424" cy="2808312"/>
            </a:xfrm>
            <a:prstGeom prst="donut">
              <a:avLst>
                <a:gd name="adj" fmla="val 50000"/>
              </a:avLst>
            </a:prstGeom>
            <a:gradFill flip="none" rotWithShape="1">
              <a:gsLst>
                <a:gs pos="0">
                  <a:srgbClr val="FF0023">
                    <a:alpha val="99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448072" y="764704"/>
              <a:ext cx="2971800" cy="2339232"/>
              <a:chOff x="448072" y="764704"/>
              <a:chExt cx="2971800" cy="2339232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448072" y="1314241"/>
                <a:ext cx="2971800" cy="1789695"/>
                <a:chOff x="1143000" y="2590815"/>
                <a:chExt cx="2971800" cy="1688798"/>
              </a:xfrm>
            </p:grpSpPr>
            <p:grpSp>
              <p:nvGrpSpPr>
                <p:cNvPr id="85" name="Group 32"/>
                <p:cNvGrpSpPr/>
                <p:nvPr/>
              </p:nvGrpSpPr>
              <p:grpSpPr>
                <a:xfrm rot="10800000">
                  <a:off x="1447803" y="3124210"/>
                  <a:ext cx="2308439" cy="936241"/>
                  <a:chOff x="1530280" y="1896482"/>
                  <a:chExt cx="1593920" cy="618118"/>
                </a:xfrm>
                <a:solidFill>
                  <a:srgbClr val="1458F3"/>
                </a:solidFill>
              </p:grpSpPr>
              <p:sp>
                <p:nvSpPr>
                  <p:cNvPr id="99" name="Curved Down Arrow 98"/>
                  <p:cNvSpPr/>
                  <p:nvPr/>
                </p:nvSpPr>
                <p:spPr bwMode="auto">
                  <a:xfrm>
                    <a:off x="2347686" y="1896482"/>
                    <a:ext cx="304800" cy="228600"/>
                  </a:xfrm>
                  <a:prstGeom prst="curvedDownArrow">
                    <a:avLst/>
                  </a:prstGeom>
                  <a:grpFill/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Optima"/>
                      <a:cs typeface="Optima"/>
                    </a:endParaRPr>
                  </a:p>
                </p:txBody>
              </p:sp>
              <p:sp>
                <p:nvSpPr>
                  <p:cNvPr id="100" name="Curved Down Arrow 99"/>
                  <p:cNvSpPr/>
                  <p:nvPr/>
                </p:nvSpPr>
                <p:spPr bwMode="auto">
                  <a:xfrm>
                    <a:off x="2590800" y="2057400"/>
                    <a:ext cx="304800" cy="228600"/>
                  </a:xfrm>
                  <a:prstGeom prst="curvedDownArrow">
                    <a:avLst/>
                  </a:prstGeom>
                  <a:grpFill/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Optima"/>
                      <a:cs typeface="Optima"/>
                    </a:endParaRPr>
                  </a:p>
                </p:txBody>
              </p:sp>
              <p:sp>
                <p:nvSpPr>
                  <p:cNvPr id="101" name="Curved Down Arrow 100"/>
                  <p:cNvSpPr/>
                  <p:nvPr/>
                </p:nvSpPr>
                <p:spPr bwMode="auto">
                  <a:xfrm>
                    <a:off x="2819400" y="2133600"/>
                    <a:ext cx="304800" cy="228600"/>
                  </a:xfrm>
                  <a:prstGeom prst="curvedDownArrow">
                    <a:avLst/>
                  </a:prstGeom>
                  <a:grpFill/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Optima"/>
                      <a:cs typeface="Optima"/>
                    </a:endParaRPr>
                  </a:p>
                </p:txBody>
              </p:sp>
              <p:sp>
                <p:nvSpPr>
                  <p:cNvPr id="102" name="Curved Down Arrow 101"/>
                  <p:cNvSpPr/>
                  <p:nvPr/>
                </p:nvSpPr>
                <p:spPr bwMode="auto">
                  <a:xfrm>
                    <a:off x="2514600" y="2286000"/>
                    <a:ext cx="304800" cy="228600"/>
                  </a:xfrm>
                  <a:prstGeom prst="curvedDownArrow">
                    <a:avLst/>
                  </a:prstGeom>
                  <a:grpFill/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Optima"/>
                      <a:cs typeface="Optima"/>
                    </a:endParaRPr>
                  </a:p>
                </p:txBody>
              </p:sp>
              <p:sp>
                <p:nvSpPr>
                  <p:cNvPr id="103" name="Curved Up Arrow 102"/>
                  <p:cNvSpPr/>
                  <p:nvPr/>
                </p:nvSpPr>
                <p:spPr bwMode="auto">
                  <a:xfrm rot="10996469">
                    <a:off x="1898318" y="1909918"/>
                    <a:ext cx="304800" cy="215152"/>
                  </a:xfrm>
                  <a:prstGeom prst="curvedUpArrow">
                    <a:avLst/>
                  </a:prstGeom>
                  <a:grpFill/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Optima"/>
                      <a:cs typeface="Optima"/>
                    </a:endParaRPr>
                  </a:p>
                </p:txBody>
              </p:sp>
              <p:sp>
                <p:nvSpPr>
                  <p:cNvPr id="104" name="Curved Up Arrow 103"/>
                  <p:cNvSpPr/>
                  <p:nvPr/>
                </p:nvSpPr>
                <p:spPr bwMode="auto">
                  <a:xfrm rot="10996469">
                    <a:off x="1911280" y="2065918"/>
                    <a:ext cx="304800" cy="228600"/>
                  </a:xfrm>
                  <a:prstGeom prst="curvedUpArrow">
                    <a:avLst/>
                  </a:prstGeom>
                  <a:grpFill/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Optima"/>
                      <a:cs typeface="Optima"/>
                    </a:endParaRPr>
                  </a:p>
                </p:txBody>
              </p:sp>
              <p:sp>
                <p:nvSpPr>
                  <p:cNvPr id="105" name="Curved Up Arrow 104"/>
                  <p:cNvSpPr/>
                  <p:nvPr/>
                </p:nvSpPr>
                <p:spPr bwMode="auto">
                  <a:xfrm rot="10996469">
                    <a:off x="1987480" y="2277481"/>
                    <a:ext cx="304800" cy="228600"/>
                  </a:xfrm>
                  <a:prstGeom prst="curvedUpArrow">
                    <a:avLst/>
                  </a:prstGeom>
                  <a:grpFill/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Optima"/>
                      <a:cs typeface="Optima"/>
                    </a:endParaRPr>
                  </a:p>
                </p:txBody>
              </p:sp>
              <p:sp>
                <p:nvSpPr>
                  <p:cNvPr id="106" name="Curved Up Arrow 105"/>
                  <p:cNvSpPr/>
                  <p:nvPr/>
                </p:nvSpPr>
                <p:spPr bwMode="auto">
                  <a:xfrm rot="10996469">
                    <a:off x="1530280" y="2065919"/>
                    <a:ext cx="304800" cy="228600"/>
                  </a:xfrm>
                  <a:prstGeom prst="curvedUpArrow">
                    <a:avLst/>
                  </a:prstGeom>
                  <a:grpFill/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Optima"/>
                      <a:cs typeface="Optima"/>
                    </a:endParaRPr>
                  </a:p>
                </p:txBody>
              </p:sp>
            </p:grpSp>
            <p:grpSp>
              <p:nvGrpSpPr>
                <p:cNvPr id="86" name="Group 37"/>
                <p:cNvGrpSpPr/>
                <p:nvPr/>
              </p:nvGrpSpPr>
              <p:grpSpPr>
                <a:xfrm>
                  <a:off x="1143000" y="2731368"/>
                  <a:ext cx="2971800" cy="1548245"/>
                  <a:chOff x="1143000" y="2743200"/>
                  <a:chExt cx="2971800" cy="1548245"/>
                </a:xfrm>
              </p:grpSpPr>
              <p:pic>
                <p:nvPicPr>
                  <p:cNvPr id="96" name="Picture 95"/>
                  <p:cNvPicPr>
                    <a:picLocks noChangeAspect="1"/>
                  </p:cNvPicPr>
                  <p:nvPr/>
                </p:nvPicPr>
                <p:blipFill>
                  <a:blip r:embed="rId6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143000" y="2743200"/>
                    <a:ext cx="2971800" cy="1043798"/>
                  </a:xfrm>
                  <a:prstGeom prst="rect">
                    <a:avLst/>
                  </a:prstGeom>
                </p:spPr>
              </p:pic>
              <p:cxnSp>
                <p:nvCxnSpPr>
                  <p:cNvPr id="97" name="Straight Connector 96"/>
                  <p:cNvCxnSpPr/>
                  <p:nvPr/>
                </p:nvCxnSpPr>
                <p:spPr bwMode="auto">
                  <a:xfrm rot="5400000" flipH="1" flipV="1">
                    <a:off x="2477294" y="3542506"/>
                    <a:ext cx="533400" cy="158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bg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98" name="Straight Connector 97"/>
                  <p:cNvCxnSpPr/>
                  <p:nvPr/>
                </p:nvCxnSpPr>
                <p:spPr bwMode="auto">
                  <a:xfrm flipV="1">
                    <a:off x="2727178" y="3810001"/>
                    <a:ext cx="17611" cy="48144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87" name="Group 55"/>
                <p:cNvGrpSpPr/>
                <p:nvPr/>
              </p:nvGrpSpPr>
              <p:grpSpPr>
                <a:xfrm>
                  <a:off x="1601758" y="2590815"/>
                  <a:ext cx="2116285" cy="892247"/>
                  <a:chOff x="1617597" y="1846172"/>
                  <a:chExt cx="1461242" cy="589071"/>
                </a:xfrm>
                <a:solidFill>
                  <a:srgbClr val="1458F3"/>
                </a:solidFill>
              </p:grpSpPr>
              <p:sp>
                <p:nvSpPr>
                  <p:cNvPr id="88" name="Curved Down Arrow 87"/>
                  <p:cNvSpPr/>
                  <p:nvPr/>
                </p:nvSpPr>
                <p:spPr bwMode="auto">
                  <a:xfrm>
                    <a:off x="2364011" y="1846172"/>
                    <a:ext cx="304800" cy="287427"/>
                  </a:xfrm>
                  <a:prstGeom prst="curvedDownArrow">
                    <a:avLst/>
                  </a:prstGeom>
                  <a:grpFill/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Optima"/>
                      <a:cs typeface="Optima"/>
                    </a:endParaRPr>
                  </a:p>
                </p:txBody>
              </p:sp>
              <p:sp>
                <p:nvSpPr>
                  <p:cNvPr id="89" name="Curved Down Arrow 88"/>
                  <p:cNvSpPr/>
                  <p:nvPr/>
                </p:nvSpPr>
                <p:spPr bwMode="auto">
                  <a:xfrm>
                    <a:off x="2521853" y="1997093"/>
                    <a:ext cx="304800" cy="228600"/>
                  </a:xfrm>
                  <a:prstGeom prst="curvedDownArrow">
                    <a:avLst/>
                  </a:prstGeom>
                  <a:grpFill/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Optima"/>
                      <a:cs typeface="Optima"/>
                    </a:endParaRPr>
                  </a:p>
                </p:txBody>
              </p:sp>
              <p:sp>
                <p:nvSpPr>
                  <p:cNvPr id="90" name="Curved Down Arrow 89"/>
                  <p:cNvSpPr/>
                  <p:nvPr/>
                </p:nvSpPr>
                <p:spPr bwMode="auto">
                  <a:xfrm>
                    <a:off x="2774039" y="2047401"/>
                    <a:ext cx="304800" cy="278908"/>
                  </a:xfrm>
                  <a:prstGeom prst="curvedDownArrow">
                    <a:avLst/>
                  </a:prstGeom>
                  <a:grpFill/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i="0" u="none" strike="noStrike" cap="none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Optima"/>
                      <a:cs typeface="Optima"/>
                    </a:endParaRPr>
                  </a:p>
                </p:txBody>
              </p:sp>
              <p:sp>
                <p:nvSpPr>
                  <p:cNvPr id="91" name="Curved Down Arrow 90"/>
                  <p:cNvSpPr/>
                  <p:nvPr/>
                </p:nvSpPr>
                <p:spPr bwMode="auto">
                  <a:xfrm rot="618444">
                    <a:off x="2502927" y="2198329"/>
                    <a:ext cx="304800" cy="228600"/>
                  </a:xfrm>
                  <a:prstGeom prst="curvedDownArrow">
                    <a:avLst/>
                  </a:prstGeom>
                  <a:grpFill/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Optima"/>
                      <a:cs typeface="Optima"/>
                    </a:endParaRPr>
                  </a:p>
                </p:txBody>
              </p:sp>
              <p:sp>
                <p:nvSpPr>
                  <p:cNvPr id="92" name="Curved Up Arrow 91"/>
                  <p:cNvSpPr/>
                  <p:nvPr/>
                </p:nvSpPr>
                <p:spPr bwMode="auto">
                  <a:xfrm rot="10996469">
                    <a:off x="1898720" y="1896481"/>
                    <a:ext cx="304800" cy="228600"/>
                  </a:xfrm>
                  <a:prstGeom prst="curvedUpArrow">
                    <a:avLst/>
                  </a:prstGeom>
                  <a:grpFill/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Optima"/>
                      <a:cs typeface="Optima"/>
                    </a:endParaRPr>
                  </a:p>
                </p:txBody>
              </p:sp>
              <p:sp>
                <p:nvSpPr>
                  <p:cNvPr id="93" name="Curved Up Arrow 92"/>
                  <p:cNvSpPr/>
                  <p:nvPr/>
                </p:nvSpPr>
                <p:spPr bwMode="auto">
                  <a:xfrm rot="10996469">
                    <a:off x="1911280" y="2065918"/>
                    <a:ext cx="304800" cy="228600"/>
                  </a:xfrm>
                  <a:prstGeom prst="curvedUpArrow">
                    <a:avLst/>
                  </a:prstGeom>
                  <a:grpFill/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Optima"/>
                      <a:cs typeface="Optima"/>
                    </a:endParaRPr>
                  </a:p>
                </p:txBody>
              </p:sp>
              <p:sp>
                <p:nvSpPr>
                  <p:cNvPr id="94" name="Curved Up Arrow 93"/>
                  <p:cNvSpPr/>
                  <p:nvPr/>
                </p:nvSpPr>
                <p:spPr bwMode="auto">
                  <a:xfrm rot="10419293">
                    <a:off x="2038439" y="2149376"/>
                    <a:ext cx="304800" cy="285867"/>
                  </a:xfrm>
                  <a:prstGeom prst="curvedUpArrow">
                    <a:avLst>
                      <a:gd name="adj1" fmla="val 25000"/>
                      <a:gd name="adj2" fmla="val 50975"/>
                      <a:gd name="adj3" fmla="val 27532"/>
                    </a:avLst>
                  </a:prstGeom>
                  <a:grpFill/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Optima"/>
                      <a:cs typeface="Optima"/>
                    </a:endParaRPr>
                  </a:p>
                </p:txBody>
              </p:sp>
              <p:sp>
                <p:nvSpPr>
                  <p:cNvPr id="95" name="Curved Up Arrow 94"/>
                  <p:cNvSpPr/>
                  <p:nvPr/>
                </p:nvSpPr>
                <p:spPr bwMode="auto">
                  <a:xfrm rot="10996469">
                    <a:off x="1617597" y="1947303"/>
                    <a:ext cx="304800" cy="336927"/>
                  </a:xfrm>
                  <a:prstGeom prst="curvedUpArrow">
                    <a:avLst/>
                  </a:prstGeom>
                  <a:grpFill/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Optima"/>
                      <a:cs typeface="Optima"/>
                    </a:endParaRPr>
                  </a:p>
                </p:txBody>
              </p:sp>
            </p:grpSp>
          </p:grpSp>
          <p:cxnSp>
            <p:nvCxnSpPr>
              <p:cNvPr id="83" name="Straight Connector 82"/>
              <p:cNvCxnSpPr/>
              <p:nvPr/>
            </p:nvCxnSpPr>
            <p:spPr bwMode="auto">
              <a:xfrm flipV="1">
                <a:off x="2047478" y="943697"/>
                <a:ext cx="4242" cy="100485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4" name="Curved Left Arrow 83"/>
              <p:cNvSpPr/>
              <p:nvPr/>
            </p:nvSpPr>
            <p:spPr bwMode="auto">
              <a:xfrm rot="10800000">
                <a:off x="1667272" y="764704"/>
                <a:ext cx="609600" cy="323009"/>
              </a:xfrm>
              <a:prstGeom prst="curvedLeftArrow">
                <a:avLst>
                  <a:gd name="adj1" fmla="val 25168"/>
                  <a:gd name="adj2" fmla="val 50000"/>
                  <a:gd name="adj3" fmla="val 51041"/>
                </a:avLst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355104" y="3701132"/>
            <a:ext cx="3352800" cy="1888108"/>
            <a:chOff x="381000" y="4653136"/>
            <a:chExt cx="3352800" cy="1888108"/>
          </a:xfrm>
        </p:grpSpPr>
        <p:pic>
          <p:nvPicPr>
            <p:cNvPr id="43" name="Picture 9" descr="mod891to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1000" y="4725144"/>
              <a:ext cx="3352800" cy="1816100"/>
            </a:xfrm>
            <a:prstGeom prst="rect">
              <a:avLst/>
            </a:prstGeom>
            <a:noFill/>
          </p:spPr>
        </p:pic>
        <p:sp>
          <p:nvSpPr>
            <p:cNvPr id="44" name="Rectangle 14"/>
            <p:cNvSpPr>
              <a:spLocks noChangeArrowheads="1"/>
            </p:cNvSpPr>
            <p:nvPr/>
          </p:nvSpPr>
          <p:spPr bwMode="auto">
            <a:xfrm>
              <a:off x="1881763" y="4653136"/>
              <a:ext cx="182614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F</a:t>
              </a:r>
              <a:r>
                <a:rPr lang="en-US" dirty="0" smtClean="0"/>
                <a:t>ountain </a:t>
              </a:r>
              <a:r>
                <a:rPr lang="en-US" dirty="0"/>
                <a:t>model</a:t>
              </a:r>
            </a:p>
          </p:txBody>
        </p:sp>
      </p:grpSp>
      <p:sp>
        <p:nvSpPr>
          <p:cNvPr id="46" name="Rectangle 45"/>
          <p:cNvSpPr/>
          <p:nvPr/>
        </p:nvSpPr>
        <p:spPr>
          <a:xfrm>
            <a:off x="1979712" y="836712"/>
            <a:ext cx="2699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Clr>
                <a:srgbClr val="CF1322"/>
              </a:buClr>
              <a:buSzPct val="130000"/>
            </a:pPr>
            <a:r>
              <a:rPr lang="en-GB" dirty="0">
                <a:latin typeface="Optima"/>
                <a:cs typeface="Optima"/>
              </a:rPr>
              <a:t>1. kick velocities (</a:t>
            </a:r>
            <a:r>
              <a:rPr lang="en-GB" dirty="0" err="1">
                <a:solidFill>
                  <a:srgbClr val="FFFF00"/>
                </a:solidFill>
                <a:latin typeface="Optima"/>
                <a:cs typeface="Optima"/>
              </a:rPr>
              <a:t>v</a:t>
            </a:r>
            <a:r>
              <a:rPr lang="en-GB" baseline="-25000" dirty="0" err="1">
                <a:solidFill>
                  <a:srgbClr val="FFFF00"/>
                </a:solidFill>
                <a:latin typeface="Optima"/>
                <a:cs typeface="Optima"/>
              </a:rPr>
              <a:t>k</a:t>
            </a:r>
            <a:r>
              <a:rPr lang="en-GB" dirty="0" smtClean="0">
                <a:latin typeface="Optima"/>
                <a:cs typeface="Optima"/>
              </a:rPr>
              <a:t>)</a:t>
            </a:r>
            <a:endParaRPr lang="en-GB" dirty="0">
              <a:latin typeface="Optima"/>
              <a:cs typeface="Optima"/>
            </a:endParaRPr>
          </a:p>
          <a:p>
            <a:pPr marL="342900" indent="-342900" eaLnBrk="1" hangingPunct="1">
              <a:buClr>
                <a:srgbClr val="CF1322"/>
              </a:buClr>
              <a:buSzPct val="130000"/>
            </a:pPr>
            <a:r>
              <a:rPr lang="en-GB" dirty="0">
                <a:latin typeface="Optima"/>
                <a:cs typeface="Optima"/>
              </a:rPr>
              <a:t>2. Ionised fraction (</a:t>
            </a:r>
            <a:r>
              <a:rPr lang="en-GB" dirty="0" err="1">
                <a:solidFill>
                  <a:srgbClr val="FFFF00"/>
                </a:solidFill>
                <a:latin typeface="Optima"/>
                <a:cs typeface="Optima"/>
              </a:rPr>
              <a:t>f</a:t>
            </a:r>
            <a:r>
              <a:rPr lang="en-GB" baseline="-25000" dirty="0" err="1">
                <a:solidFill>
                  <a:srgbClr val="FFFF00"/>
                </a:solidFill>
                <a:latin typeface="Optima"/>
                <a:cs typeface="Optima"/>
              </a:rPr>
              <a:t>ion</a:t>
            </a:r>
            <a:r>
              <a:rPr lang="en-GB" dirty="0" smtClean="0">
                <a:latin typeface="Optima"/>
                <a:cs typeface="Optima"/>
              </a:rPr>
              <a:t>)</a:t>
            </a:r>
          </a:p>
          <a:p>
            <a:pPr marL="342900" indent="-342900" eaLnBrk="1" hangingPunct="1">
              <a:buClr>
                <a:srgbClr val="CF1322"/>
              </a:buClr>
              <a:buSzPct val="130000"/>
            </a:pPr>
            <a:r>
              <a:rPr lang="en-GB" dirty="0" smtClean="0">
                <a:latin typeface="Optima"/>
                <a:cs typeface="Optima"/>
              </a:rPr>
              <a:t>3. </a:t>
            </a:r>
            <a:r>
              <a:rPr lang="en-US" dirty="0" smtClean="0">
                <a:latin typeface="Optima"/>
                <a:cs typeface="Optima"/>
              </a:rPr>
              <a:t>A</a:t>
            </a:r>
            <a:r>
              <a:rPr lang="en-GB" dirty="0" err="1" smtClean="0">
                <a:latin typeface="Optima"/>
                <a:cs typeface="Optima"/>
              </a:rPr>
              <a:t>ccretion</a:t>
            </a:r>
            <a:r>
              <a:rPr lang="en-GB" dirty="0" smtClean="0">
                <a:latin typeface="Optima"/>
                <a:cs typeface="Optima"/>
              </a:rPr>
              <a:t> rate (</a:t>
            </a:r>
            <a:r>
              <a:rPr lang="en-GB" dirty="0" err="1" smtClean="0">
                <a:solidFill>
                  <a:srgbClr val="FFFF00"/>
                </a:solidFill>
                <a:latin typeface="Optima"/>
                <a:cs typeface="Optima"/>
              </a:rPr>
              <a:t>dM</a:t>
            </a:r>
            <a:r>
              <a:rPr lang="en-GB" dirty="0" smtClean="0">
                <a:solidFill>
                  <a:srgbClr val="FFFF00"/>
                </a:solidFill>
                <a:latin typeface="Optima"/>
                <a:cs typeface="Optima"/>
              </a:rPr>
              <a:t>/</a:t>
            </a:r>
            <a:r>
              <a:rPr lang="en-GB" dirty="0" err="1" smtClean="0">
                <a:solidFill>
                  <a:srgbClr val="FFFF00"/>
                </a:solidFill>
                <a:latin typeface="Optima"/>
                <a:cs typeface="Optima"/>
              </a:rPr>
              <a:t>dt</a:t>
            </a:r>
            <a:r>
              <a:rPr lang="en-GB" dirty="0" smtClean="0">
                <a:latin typeface="Optima"/>
                <a:cs typeface="Optima"/>
              </a:rPr>
              <a:t>)</a:t>
            </a:r>
            <a:endParaRPr lang="en-US" dirty="0"/>
          </a:p>
        </p:txBody>
      </p:sp>
      <p:sp>
        <p:nvSpPr>
          <p:cNvPr id="47" name="Rectangle 13"/>
          <p:cNvSpPr>
            <a:spLocks noChangeArrowheads="1"/>
          </p:cNvSpPr>
          <p:nvPr/>
        </p:nvSpPr>
        <p:spPr bwMode="auto">
          <a:xfrm>
            <a:off x="3779912" y="4293096"/>
            <a:ext cx="2304256" cy="1015663"/>
          </a:xfrm>
          <a:prstGeom prst="rect">
            <a:avLst/>
          </a:prstGeom>
          <a:solidFill>
            <a:srgbClr val="00007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FF79"/>
                </a:solidFill>
                <a:latin typeface="Optima"/>
                <a:cs typeface="Optima"/>
              </a:rPr>
              <a:t>Fountain triggers coronal accretion at a rate ~ SFR</a:t>
            </a:r>
            <a:endParaRPr lang="en-US" sz="2000" dirty="0">
              <a:solidFill>
                <a:srgbClr val="FFFF79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745145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HI High </a:t>
            </a:r>
            <a:r>
              <a:rPr lang="en-US" dirty="0"/>
              <a:t>Velocity </a:t>
            </a:r>
            <a:r>
              <a:rPr lang="en-US" dirty="0" smtClean="0"/>
              <a:t>Clouds</a:t>
            </a:r>
            <a:endParaRPr lang="en-US" dirty="0"/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3793859" y="4724400"/>
            <a:ext cx="37606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 i="1" dirty="0" err="1">
                <a:solidFill>
                  <a:srgbClr val="FFC800"/>
                </a:solidFill>
              </a:rPr>
              <a:t>Wakker</a:t>
            </a:r>
            <a:r>
              <a:rPr lang="en-US" sz="1600" i="1" dirty="0">
                <a:solidFill>
                  <a:srgbClr val="FFC800"/>
                </a:solidFill>
              </a:rPr>
              <a:t> et al. 2007, 2008; Tripp et al. 2003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91401" y="1752600"/>
            <a:ext cx="1728182" cy="2964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Typical </a:t>
            </a:r>
          </a:p>
          <a:p>
            <a:r>
              <a:rPr lang="en-US" sz="2000" dirty="0" smtClean="0"/>
              <a:t>Distances: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~10 </a:t>
            </a:r>
            <a:r>
              <a:rPr lang="en-US" sz="2000" dirty="0" err="1" smtClean="0">
                <a:solidFill>
                  <a:srgbClr val="FFFF00"/>
                </a:solidFill>
              </a:rPr>
              <a:t>kpc</a:t>
            </a:r>
            <a:endParaRPr lang="en-US" sz="2000" dirty="0" smtClean="0">
              <a:solidFill>
                <a:srgbClr val="FFFF00"/>
              </a:solidFill>
            </a:endParaRPr>
          </a:p>
          <a:p>
            <a:endParaRPr lang="en-US" sz="2000" dirty="0" smtClean="0"/>
          </a:p>
          <a:p>
            <a:r>
              <a:rPr lang="en-US" sz="2000" dirty="0" smtClean="0"/>
              <a:t>h~few-10 </a:t>
            </a:r>
            <a:r>
              <a:rPr lang="en-US" sz="2000" dirty="0" err="1" smtClean="0"/>
              <a:t>kpc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Z~</a:t>
            </a:r>
            <a:r>
              <a:rPr lang="en-US" sz="2000" dirty="0" smtClean="0">
                <a:solidFill>
                  <a:srgbClr val="FFFF00"/>
                </a:solidFill>
              </a:rPr>
              <a:t>0.1-0.4 Z</a:t>
            </a:r>
            <a:r>
              <a:rPr lang="en-US" sz="2000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</a:rPr>
              <a:t></a:t>
            </a:r>
          </a:p>
          <a:p>
            <a:endParaRPr lang="en-US" sz="2000" baseline="-25000" dirty="0" smtClean="0">
              <a:latin typeface="Wingdings"/>
              <a:ea typeface="Wingdings"/>
              <a:cs typeface="Wingdings"/>
            </a:endParaRPr>
          </a:p>
          <a:p>
            <a:r>
              <a:rPr lang="en-US" sz="2000" dirty="0" smtClean="0"/>
              <a:t>M&lt;10</a:t>
            </a:r>
            <a:r>
              <a:rPr lang="en-US" sz="2000" baseline="30000" dirty="0" smtClean="0"/>
              <a:t>7</a:t>
            </a:r>
            <a:r>
              <a:rPr lang="en-US" sz="2000" dirty="0" smtClean="0"/>
              <a:t> M</a:t>
            </a:r>
            <a:r>
              <a:rPr lang="en-US" sz="2000" baseline="-25000" dirty="0" smtClean="0">
                <a:latin typeface="Wingdings"/>
                <a:ea typeface="Wingdings"/>
                <a:cs typeface="Wingdings"/>
              </a:rPr>
              <a:t></a:t>
            </a:r>
          </a:p>
          <a:p>
            <a:endParaRPr lang="en-US" sz="2000" baseline="-25000" dirty="0" smtClean="0">
              <a:latin typeface="Wingdings"/>
              <a:ea typeface="Wingdings"/>
              <a:cs typeface="Wingdings"/>
            </a:endParaRPr>
          </a:p>
        </p:txBody>
      </p:sp>
      <p:pic>
        <p:nvPicPr>
          <p:cNvPr id="12" name="Picture 11" descr="HVC wakker.tiff"/>
          <p:cNvPicPr>
            <a:picLocks noChangeAspect="1"/>
          </p:cNvPicPr>
          <p:nvPr/>
        </p:nvPicPr>
        <p:blipFill>
          <a:blip r:embed="rId3">
            <a:lum bright="-15000" contrast="20000"/>
          </a:blip>
          <a:stretch>
            <a:fillRect/>
          </a:stretch>
        </p:blipFill>
        <p:spPr>
          <a:xfrm>
            <a:off x="228600" y="762008"/>
            <a:ext cx="5423520" cy="308462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29200" y="6153090"/>
            <a:ext cx="3348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8E753"/>
                </a:solidFill>
                <a:latin typeface="Optima"/>
                <a:cs typeface="Optima"/>
              </a:rPr>
              <a:t>Putman, Peek, </a:t>
            </a:r>
            <a:r>
              <a:rPr lang="en-US" sz="1600" i="1" dirty="0" err="1" smtClean="0">
                <a:solidFill>
                  <a:srgbClr val="F8E753"/>
                </a:solidFill>
                <a:latin typeface="Optima"/>
                <a:cs typeface="Optima"/>
              </a:rPr>
              <a:t>Joung</a:t>
            </a:r>
            <a:r>
              <a:rPr lang="en-US" sz="1600" i="1" dirty="0" smtClean="0">
                <a:solidFill>
                  <a:srgbClr val="F8E753"/>
                </a:solidFill>
                <a:latin typeface="Optima"/>
                <a:cs typeface="Optima"/>
              </a:rPr>
              <a:t> 2012, ARA&amp;A</a:t>
            </a:r>
            <a:endParaRPr lang="en-US" sz="1600" i="1" dirty="0">
              <a:solidFill>
                <a:srgbClr val="F8E753"/>
              </a:solidFill>
              <a:latin typeface="Optima"/>
              <a:cs typeface="Optima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533400" y="5147858"/>
            <a:ext cx="7271832" cy="766466"/>
            <a:chOff x="2776032" y="5181600"/>
            <a:chExt cx="7271832" cy="766463"/>
          </a:xfrm>
        </p:grpSpPr>
        <p:sp>
          <p:nvSpPr>
            <p:cNvPr id="22" name="TextBox 21"/>
            <p:cNvSpPr txBox="1"/>
            <p:nvPr/>
          </p:nvSpPr>
          <p:spPr>
            <a:xfrm>
              <a:off x="6281232" y="5596355"/>
              <a:ext cx="3766632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Includes He and factor 2 of </a:t>
              </a:r>
              <a:r>
                <a:rPr lang="en-US" sz="1600" dirty="0" err="1" smtClean="0"/>
                <a:t>ionised</a:t>
              </a:r>
              <a:r>
                <a:rPr lang="en-US" sz="1600" dirty="0" smtClean="0"/>
                <a:t> gas!</a:t>
              </a:r>
              <a:endParaRPr lang="en-US" sz="16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776032" y="5181600"/>
              <a:ext cx="4389543" cy="40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Accretion from High Velocity Clouds</a:t>
              </a:r>
              <a:endParaRPr lang="en-US" sz="2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00032" y="5486400"/>
              <a:ext cx="1879491" cy="461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</a:rPr>
                <a:t>~ 0.08 M</a:t>
              </a:r>
              <a:r>
                <a:rPr lang="en-US" sz="2400" baseline="-25000" dirty="0" smtClean="0">
                  <a:solidFill>
                    <a:srgbClr val="FFFF00"/>
                  </a:solidFill>
                  <a:latin typeface="Times" charset="0"/>
                  <a:sym typeface="Wingdings" charset="2"/>
                </a:rPr>
                <a:t></a:t>
              </a:r>
              <a:r>
                <a:rPr lang="en-US" sz="2400" dirty="0" smtClean="0">
                  <a:solidFill>
                    <a:srgbClr val="FFFF00"/>
                  </a:solidFill>
                  <a:latin typeface="Times" charset="0"/>
                  <a:sym typeface="Wingdings" charset="2"/>
                </a:rPr>
                <a:t>/yr</a:t>
              </a:r>
              <a:r>
                <a:rPr lang="en-US" sz="2400" dirty="0" smtClean="0">
                  <a:solidFill>
                    <a:srgbClr val="FFFF00"/>
                  </a:solidFill>
                </a:rPr>
                <a:t> 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25" name="Down Arrow 24"/>
            <p:cNvSpPr/>
            <p:nvPr/>
          </p:nvSpPr>
          <p:spPr bwMode="auto">
            <a:xfrm rot="16200000">
              <a:off x="3690432" y="5486400"/>
              <a:ext cx="304800" cy="457200"/>
            </a:xfrm>
            <a:prstGeom prst="downArrow">
              <a:avLst/>
            </a:prstGeom>
            <a:solidFill>
              <a:srgbClr val="FF090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-112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95400" y="6019800"/>
            <a:ext cx="2971800" cy="400110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HI </a:t>
            </a:r>
            <a:r>
              <a:rPr lang="en-US" sz="2000" dirty="0" err="1" smtClean="0">
                <a:solidFill>
                  <a:srgbClr val="FFFF00"/>
                </a:solidFill>
              </a:rPr>
              <a:t>HVCs</a:t>
            </a:r>
            <a:r>
              <a:rPr lang="en-US" sz="2000" dirty="0" smtClean="0">
                <a:solidFill>
                  <a:srgbClr val="FFFF00"/>
                </a:solidFill>
              </a:rPr>
              <a:t> cannot feed SF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229600" cy="2743200"/>
          </a:xfrm>
        </p:spPr>
        <p:txBody>
          <a:bodyPr/>
          <a:lstStyle/>
          <a:p>
            <a:r>
              <a:rPr lang="en-GB" sz="6600" dirty="0" smtClean="0"/>
              <a:t>Implications for galaxy evolution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2567187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4208" y="44624"/>
            <a:ext cx="2699792" cy="1368152"/>
          </a:xfrm>
        </p:spPr>
        <p:txBody>
          <a:bodyPr/>
          <a:lstStyle/>
          <a:p>
            <a:r>
              <a:rPr lang="en-US" dirty="0" smtClean="0"/>
              <a:t>Global fountain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5171" y="116632"/>
            <a:ext cx="6431046" cy="3825136"/>
            <a:chOff x="1203349" y="1083936"/>
            <a:chExt cx="8725608" cy="6514922"/>
          </a:xfrm>
        </p:grpSpPr>
        <p:pic>
          <p:nvPicPr>
            <p:cNvPr id="4" name="Picture 3" descr="n891.tiff"/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2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349" y="1083936"/>
              <a:ext cx="8725608" cy="5518939"/>
            </a:xfrm>
            <a:prstGeom prst="rect">
              <a:avLst/>
            </a:prstGeom>
          </p:spPr>
        </p:pic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1233650" y="6602875"/>
              <a:ext cx="5774214" cy="995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GB" sz="1600" i="1" dirty="0" smtClean="0">
                  <a:solidFill>
                    <a:srgbClr val="FFCC66"/>
                  </a:solidFill>
                  <a:latin typeface="Optima"/>
                  <a:cs typeface="Optima"/>
                </a:rPr>
                <a:t>Fraternali &amp; </a:t>
              </a:r>
              <a:r>
                <a:rPr lang="en-GB" sz="1600" i="1" dirty="0" err="1" smtClean="0">
                  <a:solidFill>
                    <a:srgbClr val="FFCC66"/>
                  </a:solidFill>
                  <a:latin typeface="Optima"/>
                  <a:cs typeface="Optima"/>
                </a:rPr>
                <a:t>Binney</a:t>
              </a:r>
              <a:r>
                <a:rPr lang="en-GB" sz="1600" i="1" dirty="0" smtClean="0">
                  <a:solidFill>
                    <a:srgbClr val="FFCC66"/>
                  </a:solidFill>
                  <a:latin typeface="Optima"/>
                  <a:cs typeface="Optima"/>
                </a:rPr>
                <a:t> 2008, MNRAS</a:t>
              </a:r>
            </a:p>
            <a:p>
              <a:pPr eaLnBrk="1" hangingPunct="1"/>
              <a:r>
                <a:rPr lang="en-GB" sz="1600" i="1" dirty="0" err="1" smtClean="0">
                  <a:solidFill>
                    <a:srgbClr val="FFCC66"/>
                  </a:solidFill>
                  <a:latin typeface="Optima"/>
                  <a:cs typeface="Optima"/>
                </a:rPr>
                <a:t>Marinacci</a:t>
              </a:r>
              <a:r>
                <a:rPr lang="en-GB" sz="1600" i="1" dirty="0" smtClean="0">
                  <a:solidFill>
                    <a:srgbClr val="FFCC66"/>
                  </a:solidFill>
                  <a:latin typeface="Optima"/>
                  <a:cs typeface="Optima"/>
                </a:rPr>
                <a:t>, Fraternali+ 2011, MNRAS</a:t>
              </a:r>
            </a:p>
          </p:txBody>
        </p:sp>
      </p:grpSp>
      <p:pic>
        <p:nvPicPr>
          <p:cNvPr id="6" name="Picture 5" descr="mfb12_sna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568" y="3412154"/>
            <a:ext cx="5505936" cy="3113190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23528" y="6186790"/>
            <a:ext cx="33843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600" i="1" dirty="0" err="1" smtClean="0">
                <a:solidFill>
                  <a:srgbClr val="FFCC66"/>
                </a:solidFill>
                <a:latin typeface="Optima"/>
                <a:cs typeface="Optima"/>
              </a:rPr>
              <a:t>Marasco</a:t>
            </a:r>
            <a:r>
              <a:rPr lang="en-GB" sz="1600" i="1" dirty="0" smtClean="0">
                <a:solidFill>
                  <a:srgbClr val="FFCC66"/>
                </a:solidFill>
                <a:latin typeface="Optima"/>
                <a:cs typeface="Optima"/>
              </a:rPr>
              <a:t>, </a:t>
            </a:r>
            <a:r>
              <a:rPr lang="en-GB" sz="1600" i="1" dirty="0" smtClean="0">
                <a:solidFill>
                  <a:srgbClr val="FFCC66"/>
                </a:solidFill>
                <a:latin typeface="Optima"/>
                <a:cs typeface="Optima"/>
              </a:rPr>
              <a:t>Fraternali+ 2012, MNRAS</a:t>
            </a:r>
            <a:endParaRPr lang="en-GB" sz="1600" i="1" dirty="0" smtClean="0">
              <a:solidFill>
                <a:srgbClr val="FFCC66"/>
              </a:solidFill>
              <a:latin typeface="Optima"/>
              <a:cs typeface="Optim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8046" y="2853814"/>
            <a:ext cx="3329968" cy="2536747"/>
            <a:chOff x="4908803" y="1259293"/>
            <a:chExt cx="4997992" cy="4747527"/>
          </a:xfrm>
        </p:grpSpPr>
        <p:pic>
          <p:nvPicPr>
            <p:cNvPr id="9" name="Picture 8" descr="residuals.jpe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39"/>
            <a:stretch/>
          </p:blipFill>
          <p:spPr>
            <a:xfrm>
              <a:off x="5940152" y="1547926"/>
              <a:ext cx="3058519" cy="429166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16200000">
              <a:off x="3171235" y="2996861"/>
              <a:ext cx="3983276" cy="5081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Optima"/>
                  <a:cs typeface="Optima"/>
                </a:rPr>
                <a:t>Accretion rate (M</a:t>
              </a:r>
              <a:r>
                <a:rPr lang="en-US" sz="1600" baseline="-25000" dirty="0" smtClean="0">
                  <a:latin typeface="Wingdings"/>
                  <a:ea typeface="Wingdings"/>
                  <a:cs typeface="Wingdings"/>
                  <a:sym typeface="Wingdings"/>
                </a:rPr>
                <a:t></a:t>
              </a:r>
              <a:r>
                <a:rPr lang="en-US" sz="1600" dirty="0" smtClean="0">
                  <a:latin typeface="Optima"/>
                  <a:ea typeface="Wingdings"/>
                  <a:cs typeface="Optima"/>
                  <a:sym typeface="Wingdings"/>
                </a:rPr>
                <a:t>/</a:t>
              </a:r>
              <a:r>
                <a:rPr lang="en-US" sz="1600" dirty="0" err="1" smtClean="0">
                  <a:latin typeface="Optima"/>
                  <a:ea typeface="Wingdings"/>
                  <a:cs typeface="Optima"/>
                  <a:sym typeface="Wingdings"/>
                </a:rPr>
                <a:t>yr</a:t>
              </a:r>
              <a:r>
                <a:rPr lang="en-US" sz="1600" dirty="0" smtClean="0">
                  <a:latin typeface="Optima"/>
                  <a:ea typeface="Wingdings"/>
                  <a:cs typeface="Optima"/>
                  <a:sym typeface="Wingdings"/>
                </a:rPr>
                <a:t>)</a:t>
              </a:r>
              <a:endParaRPr lang="en-US" sz="1600" dirty="0">
                <a:latin typeface="Optima"/>
                <a:cs typeface="Optim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36096" y="2391271"/>
              <a:ext cx="710241" cy="691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2.0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42772" y="1527174"/>
              <a:ext cx="710241" cy="691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2.5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36096" y="3284984"/>
              <a:ext cx="710241" cy="691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1.5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42772" y="4119463"/>
              <a:ext cx="710241" cy="691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1.0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38214" y="5373216"/>
              <a:ext cx="3768581" cy="633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Optima"/>
                  <a:cs typeface="Optima"/>
                </a:rPr>
                <a:t>Ionization fraction</a:t>
              </a:r>
              <a:endParaRPr lang="en-US" sz="1600" dirty="0">
                <a:latin typeface="Optima"/>
                <a:cs typeface="Optima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56281" y="5055567"/>
              <a:ext cx="3102428" cy="63360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Optima"/>
                  <a:cs typeface="Optima"/>
                </a:rPr>
                <a:t>0.1  0.3  0.5  0.7  0.9</a:t>
              </a:r>
              <a:endParaRPr lang="en-US" sz="1600" dirty="0">
                <a:latin typeface="Optima"/>
                <a:cs typeface="Optima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9512" y="5389447"/>
            <a:ext cx="3528392" cy="770605"/>
            <a:chOff x="228600" y="4156191"/>
            <a:chExt cx="4419600" cy="529790"/>
          </a:xfrm>
        </p:grpSpPr>
        <p:sp>
          <p:nvSpPr>
            <p:cNvPr id="18" name="Text Box 3"/>
            <p:cNvSpPr txBox="1">
              <a:spLocks noChangeArrowheads="1"/>
            </p:cNvSpPr>
            <p:nvPr/>
          </p:nvSpPr>
          <p:spPr bwMode="auto">
            <a:xfrm>
              <a:off x="228600" y="4212233"/>
              <a:ext cx="4419600" cy="232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GB" sz="1600" dirty="0"/>
                <a:t>Best-fit Accretion Rate ~  </a:t>
              </a:r>
              <a:r>
                <a:rPr lang="en-GB" sz="1600" dirty="0" smtClean="0"/>
                <a:t>2 </a:t>
              </a:r>
              <a:r>
                <a:rPr lang="en-GB" sz="1600" dirty="0"/>
                <a:t>M</a:t>
              </a:r>
              <a:r>
                <a:rPr lang="en-GB" sz="1600" baseline="-25000" dirty="0">
                  <a:sym typeface="Wingdings" pitchFamily="-112" charset="2"/>
                </a:rPr>
                <a:t></a:t>
              </a:r>
              <a:r>
                <a:rPr lang="en-GB" sz="1600" dirty="0"/>
                <a:t>yr</a:t>
              </a:r>
              <a:r>
                <a:rPr lang="en-GB" sz="1600" baseline="30000" dirty="0"/>
                <a:t>-1</a:t>
              </a:r>
            </a:p>
          </p:txBody>
        </p:sp>
        <p:sp>
          <p:nvSpPr>
            <p:cNvPr id="19" name="Text Box 25"/>
            <p:cNvSpPr txBox="1">
              <a:spLocks noChangeArrowheads="1"/>
            </p:cNvSpPr>
            <p:nvPr/>
          </p:nvSpPr>
          <p:spPr bwMode="auto">
            <a:xfrm>
              <a:off x="228600" y="4453225"/>
              <a:ext cx="4419600" cy="232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GB" sz="1600" dirty="0"/>
                <a:t>Compare to SFR ~ </a:t>
              </a:r>
              <a:r>
                <a:rPr lang="en-GB" sz="1600" dirty="0" smtClean="0"/>
                <a:t>1-3 </a:t>
              </a:r>
              <a:r>
                <a:rPr lang="en-GB" sz="1600" dirty="0"/>
                <a:t>M</a:t>
              </a:r>
              <a:r>
                <a:rPr lang="en-GB" sz="1600" baseline="-25000" dirty="0">
                  <a:sym typeface="Wingdings" pitchFamily="-112" charset="2"/>
                </a:rPr>
                <a:t></a:t>
              </a:r>
              <a:r>
                <a:rPr lang="en-GB" sz="1600" dirty="0"/>
                <a:t>yr</a:t>
              </a:r>
              <a:r>
                <a:rPr lang="en-GB" sz="1600" baseline="30000" dirty="0"/>
                <a:t>-1</a:t>
              </a: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auto">
            <a:xfrm>
              <a:off x="3114868" y="4156191"/>
              <a:ext cx="1125692" cy="335378"/>
            </a:xfrm>
            <a:prstGeom prst="ellipse">
              <a:avLst/>
            </a:prstGeom>
            <a:noFill/>
            <a:ln w="38100">
              <a:solidFill>
                <a:srgbClr val="BA0008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</p:grpSp>
    </p:spTree>
    <p:extLst>
      <p:ext uri="{BB962C8B-B14F-4D97-AF65-F5344CB8AC3E}">
        <p14:creationId xmlns:p14="http://schemas.microsoft.com/office/powerpoint/2010/main" val="254769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624"/>
            <a:ext cx="6334472" cy="720080"/>
          </a:xfrm>
        </p:spPr>
        <p:txBody>
          <a:bodyPr/>
          <a:lstStyle/>
          <a:p>
            <a:r>
              <a:rPr lang="en-US" dirty="0" err="1" smtClean="0"/>
              <a:t>Metallicity</a:t>
            </a:r>
            <a:endParaRPr lang="en-US" dirty="0"/>
          </a:p>
        </p:txBody>
      </p:sp>
      <p:pic>
        <p:nvPicPr>
          <p:cNvPr id="5" name="Content Placeholder 3" descr="Slide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5" r="33114" b="19623"/>
          <a:stretch/>
        </p:blipFill>
        <p:spPr>
          <a:xfrm>
            <a:off x="35496" y="836712"/>
            <a:ext cx="5504475" cy="4479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5517232"/>
            <a:ext cx="435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</a:t>
            </a:r>
            <a:r>
              <a:rPr lang="en-US" dirty="0" err="1" smtClean="0"/>
              <a:t>metallicity</a:t>
            </a:r>
            <a:r>
              <a:rPr lang="en-US" dirty="0" smtClean="0"/>
              <a:t> at the end: </a:t>
            </a:r>
            <a:r>
              <a:rPr lang="en-US" dirty="0" smtClean="0">
                <a:solidFill>
                  <a:srgbClr val="F8E753"/>
                </a:solidFill>
              </a:rPr>
              <a:t>0.27 Solar</a:t>
            </a:r>
            <a:endParaRPr lang="en-US" dirty="0">
              <a:solidFill>
                <a:srgbClr val="F8E75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5867980"/>
            <a:ext cx="402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Compared to complex C</a:t>
            </a:r>
            <a:r>
              <a:rPr lang="en-US" dirty="0" smtClean="0">
                <a:solidFill>
                  <a:srgbClr val="F8E753"/>
                </a:solidFill>
              </a:rPr>
              <a:t>: 0.1-0.3 Solar</a:t>
            </a:r>
            <a:endParaRPr lang="en-US" dirty="0">
              <a:solidFill>
                <a:srgbClr val="F8E753"/>
              </a:solidFill>
            </a:endParaRPr>
          </a:p>
        </p:txBody>
      </p:sp>
      <p:pic>
        <p:nvPicPr>
          <p:cNvPr id="4" name="Picture 3" descr="massGrowth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" t="7281" r="8965" b="12962"/>
          <a:stretch/>
        </p:blipFill>
        <p:spPr>
          <a:xfrm>
            <a:off x="5652120" y="260648"/>
            <a:ext cx="3352157" cy="31841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Zvs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006312"/>
            <a:ext cx="4553712" cy="3870960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940152" y="4725144"/>
            <a:ext cx="3048000" cy="1477328"/>
          </a:xfrm>
          <a:prstGeom prst="rect">
            <a:avLst/>
          </a:prstGeom>
          <a:solidFill>
            <a:srgbClr val="00007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79"/>
                </a:solidFill>
                <a:latin typeface="Optima"/>
                <a:ea typeface="ＭＳ Ｐゴシック" charset="-128"/>
                <a:cs typeface="Optima"/>
              </a:rPr>
              <a:t>Supernova-driven cooling reproduces:</a:t>
            </a:r>
          </a:p>
          <a:p>
            <a:r>
              <a:rPr lang="en-US" dirty="0" err="1" smtClean="0">
                <a:solidFill>
                  <a:srgbClr val="FFFF79"/>
                </a:solidFill>
                <a:latin typeface="Optima"/>
                <a:ea typeface="ＭＳ Ｐゴシック" charset="-128"/>
                <a:cs typeface="Optima"/>
              </a:rPr>
              <a:t>Extraplanar</a:t>
            </a:r>
            <a:r>
              <a:rPr lang="en-US" dirty="0" smtClean="0">
                <a:solidFill>
                  <a:srgbClr val="FFFF79"/>
                </a:solidFill>
                <a:latin typeface="Optima"/>
                <a:ea typeface="ＭＳ Ｐゴシック" charset="-128"/>
                <a:cs typeface="Optima"/>
              </a:rPr>
              <a:t> HI</a:t>
            </a:r>
          </a:p>
          <a:p>
            <a:r>
              <a:rPr lang="en-US" dirty="0" smtClean="0">
                <a:solidFill>
                  <a:srgbClr val="FFFF79"/>
                </a:solidFill>
                <a:latin typeface="Optima"/>
                <a:ea typeface="ＭＳ Ｐゴシック" charset="-128"/>
                <a:cs typeface="Optima"/>
              </a:rPr>
              <a:t>Absorption features</a:t>
            </a:r>
          </a:p>
          <a:p>
            <a:r>
              <a:rPr lang="en-US" dirty="0" smtClean="0">
                <a:solidFill>
                  <a:srgbClr val="FFFF79"/>
                </a:solidFill>
                <a:latin typeface="Optima"/>
                <a:ea typeface="ＭＳ Ｐゴシック" charset="-128"/>
                <a:cs typeface="Optima"/>
              </a:rPr>
              <a:t>And even HVCs</a:t>
            </a:r>
          </a:p>
        </p:txBody>
      </p:sp>
    </p:spTree>
    <p:extLst>
      <p:ext uri="{BB962C8B-B14F-4D97-AF65-F5344CB8AC3E}">
        <p14:creationId xmlns:p14="http://schemas.microsoft.com/office/powerpoint/2010/main" val="25427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49896"/>
            <a:ext cx="8229600" cy="2743200"/>
          </a:xfrm>
        </p:spPr>
        <p:txBody>
          <a:bodyPr/>
          <a:lstStyle/>
          <a:p>
            <a:r>
              <a:rPr lang="en-GB" sz="4400" dirty="0" smtClean="0">
                <a:solidFill>
                  <a:srgbClr val="FDEC3E"/>
                </a:solidFill>
              </a:rPr>
              <a:t>Global process:</a:t>
            </a:r>
            <a:br>
              <a:rPr lang="en-GB" sz="4400" dirty="0" smtClean="0">
                <a:solidFill>
                  <a:srgbClr val="FDEC3E"/>
                </a:solidFill>
              </a:rPr>
            </a:br>
            <a:r>
              <a:rPr lang="en-GB" sz="4400" dirty="0" smtClean="0"/>
              <a:t>Fountain-</a:t>
            </a:r>
            <a:r>
              <a:rPr lang="en-GB" sz="4400" dirty="0" smtClean="0"/>
              <a:t>driven gas </a:t>
            </a:r>
            <a:r>
              <a:rPr lang="en-GB" sz="4400" dirty="0" smtClean="0"/>
              <a:t>accretion</a:t>
            </a:r>
            <a:endParaRPr lang="en-GB" sz="3600" i="1" dirty="0"/>
          </a:p>
        </p:txBody>
      </p:sp>
    </p:spTree>
    <p:extLst>
      <p:ext uri="{BB962C8B-B14F-4D97-AF65-F5344CB8AC3E}">
        <p14:creationId xmlns:p14="http://schemas.microsoft.com/office/powerpoint/2010/main" val="3509325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6629400" cy="609600"/>
          </a:xfrm>
        </p:spPr>
        <p:txBody>
          <a:bodyPr/>
          <a:lstStyle/>
          <a:p>
            <a:r>
              <a:rPr lang="en-US" dirty="0" smtClean="0"/>
              <a:t>Galactic fountain model</a:t>
            </a:r>
            <a:endParaRPr lang="en-US" dirty="0"/>
          </a:p>
        </p:txBody>
      </p:sp>
      <p:sp>
        <p:nvSpPr>
          <p:cNvPr id="680963" name="Rectangle 3"/>
          <p:cNvSpPr>
            <a:spLocks noChangeArrowheads="1"/>
          </p:cNvSpPr>
          <p:nvPr/>
        </p:nvSpPr>
        <p:spPr bwMode="auto">
          <a:xfrm>
            <a:off x="228600" y="914400"/>
            <a:ext cx="7772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buClr>
                <a:srgbClr val="CF1322"/>
              </a:buClr>
              <a:buSzPct val="130000"/>
            </a:pPr>
            <a:r>
              <a:rPr lang="en-GB" dirty="0" smtClean="0">
                <a:latin typeface="Optima"/>
                <a:cs typeface="Optima"/>
              </a:rPr>
              <a:t>Building of several model cubes -&gt; minimization residuals with LAB</a:t>
            </a:r>
          </a:p>
          <a:p>
            <a:pPr eaLnBrk="1" hangingPunct="1">
              <a:buClr>
                <a:srgbClr val="CF1322"/>
              </a:buClr>
              <a:buSzPct val="130000"/>
            </a:pPr>
            <a:endParaRPr lang="en-GB" dirty="0" smtClean="0">
              <a:solidFill>
                <a:schemeClr val="bg1"/>
              </a:solidFill>
              <a:latin typeface="Optima"/>
              <a:cs typeface="Optima"/>
            </a:endParaRPr>
          </a:p>
          <a:p>
            <a:pPr eaLnBrk="1" hangingPunct="1">
              <a:buClr>
                <a:srgbClr val="CF1322"/>
              </a:buClr>
              <a:buSzPct val="130000"/>
            </a:pPr>
            <a:r>
              <a:rPr lang="en-GB" dirty="0" smtClean="0">
                <a:solidFill>
                  <a:schemeClr val="bg1"/>
                </a:solidFill>
                <a:latin typeface="Optima"/>
                <a:cs typeface="Optima"/>
              </a:rPr>
              <a:t>We fit: </a:t>
            </a:r>
          </a:p>
          <a:p>
            <a:pPr marL="342900" indent="-342900" eaLnBrk="1" hangingPunct="1">
              <a:buClr>
                <a:srgbClr val="CF1322"/>
              </a:buClr>
              <a:buSzPct val="130000"/>
            </a:pPr>
            <a:r>
              <a:rPr lang="en-GB" dirty="0" smtClean="0">
                <a:latin typeface="Optima"/>
                <a:cs typeface="Optima"/>
              </a:rPr>
              <a:t>1. kick velocities (</a:t>
            </a:r>
            <a:r>
              <a:rPr lang="en-GB" dirty="0" err="1" smtClean="0">
                <a:solidFill>
                  <a:srgbClr val="FFFF00"/>
                </a:solidFill>
                <a:latin typeface="Optima"/>
                <a:cs typeface="Optima"/>
              </a:rPr>
              <a:t>v</a:t>
            </a:r>
            <a:r>
              <a:rPr lang="en-GB" baseline="-25000" dirty="0" err="1" smtClean="0">
                <a:solidFill>
                  <a:srgbClr val="FFFF00"/>
                </a:solidFill>
                <a:latin typeface="Optima"/>
                <a:cs typeface="Optima"/>
              </a:rPr>
              <a:t>k</a:t>
            </a:r>
            <a:r>
              <a:rPr lang="en-GB" dirty="0" smtClean="0">
                <a:latin typeface="Optima"/>
                <a:cs typeface="Optima"/>
              </a:rPr>
              <a:t>)			</a:t>
            </a:r>
            <a:r>
              <a:rPr lang="en-GB" dirty="0" err="1" smtClean="0">
                <a:latin typeface="Optima"/>
                <a:cs typeface="Optima"/>
              </a:rPr>
              <a:t>scaleheight</a:t>
            </a:r>
            <a:endParaRPr lang="en-GB" dirty="0" smtClean="0">
              <a:latin typeface="Optima"/>
              <a:cs typeface="Optima"/>
            </a:endParaRPr>
          </a:p>
          <a:p>
            <a:pPr marL="342900" indent="-342900" eaLnBrk="1" hangingPunct="1">
              <a:buClr>
                <a:srgbClr val="CF1322"/>
              </a:buClr>
              <a:buSzPct val="130000"/>
            </a:pPr>
            <a:r>
              <a:rPr lang="en-GB" dirty="0" smtClean="0">
                <a:latin typeface="Optima"/>
                <a:cs typeface="Optima"/>
              </a:rPr>
              <a:t>2. Ionised fraction (</a:t>
            </a:r>
            <a:r>
              <a:rPr lang="en-GB" dirty="0" err="1" smtClean="0">
                <a:solidFill>
                  <a:srgbClr val="FFFF00"/>
                </a:solidFill>
                <a:latin typeface="Optima"/>
                <a:cs typeface="Optima"/>
              </a:rPr>
              <a:t>f</a:t>
            </a:r>
            <a:r>
              <a:rPr lang="en-GB" baseline="-25000" dirty="0" err="1" smtClean="0">
                <a:solidFill>
                  <a:srgbClr val="FFFF00"/>
                </a:solidFill>
                <a:latin typeface="Optima"/>
                <a:cs typeface="Optima"/>
              </a:rPr>
              <a:t>ion</a:t>
            </a:r>
            <a:r>
              <a:rPr lang="en-GB" dirty="0" smtClean="0">
                <a:latin typeface="Optima"/>
                <a:cs typeface="Optima"/>
              </a:rPr>
              <a:t>)		vertical motions </a:t>
            </a:r>
          </a:p>
        </p:txBody>
      </p:sp>
      <p:grpSp>
        <p:nvGrpSpPr>
          <p:cNvPr id="2" name="Group 117"/>
          <p:cNvGrpSpPr/>
          <p:nvPr/>
        </p:nvGrpSpPr>
        <p:grpSpPr>
          <a:xfrm>
            <a:off x="228603" y="3505200"/>
            <a:ext cx="4435838" cy="2880000"/>
            <a:chOff x="-679034" y="1152312"/>
            <a:chExt cx="9389188" cy="4747026"/>
          </a:xfrm>
        </p:grpSpPr>
        <p:pic>
          <p:nvPicPr>
            <p:cNvPr id="105" name="Segnaposto contenuto 14" descr="cartoon_ion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79034" y="1152312"/>
              <a:ext cx="9143999" cy="4747026"/>
            </a:xfrm>
            <a:prstGeom prst="rect">
              <a:avLst/>
            </a:prstGeom>
          </p:spPr>
        </p:pic>
        <p:grpSp>
          <p:nvGrpSpPr>
            <p:cNvPr id="3" name="Gruppo 19"/>
            <p:cNvGrpSpPr/>
            <p:nvPr/>
          </p:nvGrpSpPr>
          <p:grpSpPr>
            <a:xfrm>
              <a:off x="728233" y="2380385"/>
              <a:ext cx="6607700" cy="2802468"/>
              <a:chOff x="728233" y="2583585"/>
              <a:chExt cx="6607700" cy="2802468"/>
            </a:xfrm>
          </p:grpSpPr>
          <p:cxnSp>
            <p:nvCxnSpPr>
              <p:cNvPr id="107" name="Connettore 2 20"/>
              <p:cNvCxnSpPr/>
              <p:nvPr/>
            </p:nvCxnSpPr>
            <p:spPr>
              <a:xfrm rot="5400000" flipH="1" flipV="1">
                <a:off x="500427" y="5093952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ttore 2 24"/>
              <p:cNvCxnSpPr/>
              <p:nvPr/>
            </p:nvCxnSpPr>
            <p:spPr>
              <a:xfrm>
                <a:off x="1031445" y="4190401"/>
                <a:ext cx="301625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ttore 2 26"/>
              <p:cNvCxnSpPr/>
              <p:nvPr/>
            </p:nvCxnSpPr>
            <p:spPr>
              <a:xfrm rot="5400000">
                <a:off x="1324471" y="5101495"/>
                <a:ext cx="470694" cy="74613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ttore 2 27"/>
              <p:cNvCxnSpPr/>
              <p:nvPr/>
            </p:nvCxnSpPr>
            <p:spPr>
              <a:xfrm rot="5400000" flipH="1" flipV="1">
                <a:off x="2473160" y="5102419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ttore 2 28"/>
              <p:cNvCxnSpPr/>
              <p:nvPr/>
            </p:nvCxnSpPr>
            <p:spPr>
              <a:xfrm rot="5400000">
                <a:off x="3926122" y="5026091"/>
                <a:ext cx="411425" cy="132287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nettore 2 29"/>
              <p:cNvCxnSpPr/>
              <p:nvPr/>
            </p:nvCxnSpPr>
            <p:spPr>
              <a:xfrm>
                <a:off x="3275112" y="3335268"/>
                <a:ext cx="301625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ttore 2 30"/>
              <p:cNvCxnSpPr/>
              <p:nvPr/>
            </p:nvCxnSpPr>
            <p:spPr>
              <a:xfrm rot="5400000" flipH="1" flipV="1">
                <a:off x="5021629" y="5085487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ttore 2 31"/>
              <p:cNvCxnSpPr/>
              <p:nvPr/>
            </p:nvCxnSpPr>
            <p:spPr>
              <a:xfrm>
                <a:off x="5984445" y="2583585"/>
                <a:ext cx="377823" cy="8467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ttore 2 32"/>
              <p:cNvCxnSpPr/>
              <p:nvPr/>
            </p:nvCxnSpPr>
            <p:spPr>
              <a:xfrm rot="5400000">
                <a:off x="7064077" y="5114197"/>
                <a:ext cx="411425" cy="132287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" name="CasellaDiTesto 33"/>
            <p:cNvSpPr txBox="1"/>
            <p:nvPr/>
          </p:nvSpPr>
          <p:spPr>
            <a:xfrm rot="16603056">
              <a:off x="4796125" y="3689498"/>
              <a:ext cx="1620396" cy="846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 err="1" smtClean="0">
                  <a:solidFill>
                    <a:srgbClr val="FF6600"/>
                  </a:solidFill>
                  <a:latin typeface="Optima"/>
                  <a:cs typeface="Optima"/>
                </a:rPr>
                <a:t>Ionised</a:t>
              </a:r>
              <a:endParaRPr lang="it-IT" sz="2000" dirty="0">
                <a:solidFill>
                  <a:srgbClr val="FF6600"/>
                </a:solidFill>
                <a:latin typeface="Optima"/>
                <a:cs typeface="Optima"/>
              </a:endParaRPr>
            </a:p>
          </p:txBody>
        </p:sp>
        <p:sp>
          <p:nvSpPr>
            <p:cNvPr id="117" name="CasellaDiTesto 34"/>
            <p:cNvSpPr txBox="1"/>
            <p:nvPr/>
          </p:nvSpPr>
          <p:spPr>
            <a:xfrm rot="2181904">
              <a:off x="6576083" y="2262643"/>
              <a:ext cx="2134071" cy="659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 err="1" smtClean="0">
                  <a:solidFill>
                    <a:srgbClr val="00F9FF"/>
                  </a:solidFill>
                  <a:latin typeface="Optima"/>
                  <a:cs typeface="Optima"/>
                </a:rPr>
                <a:t>Neutral</a:t>
              </a:r>
              <a:endParaRPr lang="it-IT" sz="2000" dirty="0">
                <a:solidFill>
                  <a:srgbClr val="00F9FF"/>
                </a:solidFill>
                <a:latin typeface="Optima"/>
                <a:cs typeface="Optima"/>
              </a:endParaRPr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891000" y="3489607"/>
            <a:ext cx="1750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  <a:latin typeface="Optima"/>
                <a:cs typeface="Optima"/>
              </a:rPr>
              <a:t>Free parameters</a:t>
            </a:r>
          </a:p>
          <a:p>
            <a:r>
              <a:rPr lang="en-GB" dirty="0" err="1" smtClean="0">
                <a:solidFill>
                  <a:srgbClr val="FFFF00"/>
                </a:solidFill>
                <a:latin typeface="Optima"/>
                <a:cs typeface="Optima"/>
              </a:rPr>
              <a:t>v</a:t>
            </a:r>
            <a:r>
              <a:rPr lang="en-GB" baseline="-25000" dirty="0" err="1" smtClean="0">
                <a:solidFill>
                  <a:srgbClr val="FFFF00"/>
                </a:solidFill>
                <a:latin typeface="Optima"/>
                <a:cs typeface="Optima"/>
              </a:rPr>
              <a:t>k</a:t>
            </a:r>
            <a:r>
              <a:rPr lang="en-GB" dirty="0" smtClean="0">
                <a:solidFill>
                  <a:srgbClr val="FFFF00"/>
                </a:solidFill>
                <a:latin typeface="Optima"/>
                <a:cs typeface="Optima"/>
              </a:rPr>
              <a:t>, </a:t>
            </a:r>
            <a:r>
              <a:rPr lang="en-GB" dirty="0" err="1" smtClean="0">
                <a:solidFill>
                  <a:srgbClr val="FFFF00"/>
                </a:solidFill>
                <a:latin typeface="Optima"/>
                <a:cs typeface="Optima"/>
              </a:rPr>
              <a:t>f</a:t>
            </a:r>
            <a:r>
              <a:rPr lang="en-GB" baseline="-25000" dirty="0" err="1" smtClean="0">
                <a:solidFill>
                  <a:srgbClr val="FFFF00"/>
                </a:solidFill>
                <a:latin typeface="Optima"/>
                <a:cs typeface="Optima"/>
              </a:rPr>
              <a:t>ion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66809" y="3124200"/>
            <a:ext cx="1667377" cy="400110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  <a:latin typeface="Optima"/>
                <a:cs typeface="Optima"/>
              </a:rPr>
              <a:t>Pure fountain</a:t>
            </a:r>
            <a:endParaRPr lang="en-US" sz="2000" dirty="0">
              <a:solidFill>
                <a:schemeClr val="accent3"/>
              </a:solidFill>
              <a:latin typeface="Optima"/>
              <a:cs typeface="Optima"/>
            </a:endParaRPr>
          </a:p>
        </p:txBody>
      </p:sp>
      <p:grpSp>
        <p:nvGrpSpPr>
          <p:cNvPr id="4" name="Group 50"/>
          <p:cNvGrpSpPr/>
          <p:nvPr/>
        </p:nvGrpSpPr>
        <p:grpSpPr>
          <a:xfrm>
            <a:off x="4648200" y="3135870"/>
            <a:ext cx="4320000" cy="3264932"/>
            <a:chOff x="4648200" y="3135868"/>
            <a:chExt cx="4320000" cy="3264932"/>
          </a:xfrm>
        </p:grpSpPr>
        <p:pic>
          <p:nvPicPr>
            <p:cNvPr id="55" name="Segnaposto contenuto 14" descr="cartoon_acc.jp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8200" y="3520800"/>
              <a:ext cx="4320000" cy="2880000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5082000" y="3581400"/>
              <a:ext cx="1750624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FF00"/>
                  </a:solidFill>
                  <a:latin typeface="Optima"/>
                  <a:cs typeface="Optima"/>
                </a:rPr>
                <a:t>Free parameters</a:t>
              </a:r>
            </a:p>
            <a:p>
              <a:r>
                <a:rPr lang="en-GB" dirty="0" err="1" smtClean="0">
                  <a:solidFill>
                    <a:srgbClr val="FFFF00"/>
                  </a:solidFill>
                  <a:latin typeface="Optima"/>
                  <a:cs typeface="Optima"/>
                </a:rPr>
                <a:t>v</a:t>
              </a:r>
              <a:r>
                <a:rPr lang="en-GB" baseline="-25000" dirty="0" err="1" smtClean="0">
                  <a:solidFill>
                    <a:srgbClr val="FFFF00"/>
                  </a:solidFill>
                  <a:latin typeface="Optima"/>
                  <a:cs typeface="Optima"/>
                </a:rPr>
                <a:t>k</a:t>
              </a:r>
              <a:r>
                <a:rPr lang="en-GB" dirty="0" smtClean="0">
                  <a:solidFill>
                    <a:srgbClr val="FFFF00"/>
                  </a:solidFill>
                  <a:latin typeface="Optima"/>
                  <a:cs typeface="Optima"/>
                </a:rPr>
                <a:t>, </a:t>
              </a:r>
              <a:r>
                <a:rPr lang="en-GB" dirty="0" err="1" smtClean="0">
                  <a:solidFill>
                    <a:srgbClr val="FFFF00"/>
                  </a:solidFill>
                  <a:latin typeface="Optima"/>
                  <a:cs typeface="Optima"/>
                </a:rPr>
                <a:t>f</a:t>
              </a:r>
              <a:r>
                <a:rPr lang="en-GB" baseline="-25000" dirty="0" err="1" smtClean="0">
                  <a:solidFill>
                    <a:srgbClr val="FFFF00"/>
                  </a:solidFill>
                  <a:latin typeface="Optima"/>
                  <a:cs typeface="Optima"/>
                </a:rPr>
                <a:t>ion</a:t>
              </a:r>
              <a:r>
                <a:rPr lang="en-GB" dirty="0" smtClean="0">
                  <a:solidFill>
                    <a:srgbClr val="FFFF00"/>
                  </a:solidFill>
                  <a:latin typeface="Optima"/>
                  <a:cs typeface="Optima"/>
                </a:rPr>
                <a:t>, </a:t>
              </a:r>
              <a:r>
                <a:rPr lang="en-GB" dirty="0" err="1" smtClean="0">
                  <a:solidFill>
                    <a:srgbClr val="FFFF00"/>
                  </a:solidFill>
                  <a:latin typeface="Optima"/>
                  <a:ea typeface="Lucida Grande"/>
                  <a:cs typeface="Optima"/>
                </a:rPr>
                <a:t>α</a:t>
              </a:r>
              <a:endParaRPr lang="en-US" dirty="0">
                <a:latin typeface="Optima"/>
                <a:cs typeface="Optima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334000" y="3135868"/>
              <a:ext cx="3048000" cy="400110"/>
            </a:xfrm>
            <a:prstGeom prst="rect">
              <a:avLst/>
            </a:prstGeom>
            <a:solidFill>
              <a:srgbClr val="00009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Optima"/>
                  <a:cs typeface="Optima"/>
                </a:rPr>
                <a:t>Fountain + accretion</a:t>
              </a:r>
              <a:endParaRPr lang="en-US" sz="2000" dirty="0">
                <a:latin typeface="Optima"/>
                <a:cs typeface="Optima"/>
              </a:endParaRPr>
            </a:p>
          </p:txBody>
        </p:sp>
      </p:grpSp>
      <p:sp>
        <p:nvSpPr>
          <p:cNvPr id="53" name="Right Arrow 52"/>
          <p:cNvSpPr/>
          <p:nvPr/>
        </p:nvSpPr>
        <p:spPr bwMode="auto">
          <a:xfrm>
            <a:off x="3048000" y="1905000"/>
            <a:ext cx="457200" cy="152400"/>
          </a:xfrm>
          <a:prstGeom prst="rightArrow">
            <a:avLst/>
          </a:prstGeom>
          <a:solidFill>
            <a:srgbClr val="FFCC66"/>
          </a:solidFill>
          <a:ln w="9525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Optima"/>
              <a:cs typeface="Optima"/>
            </a:endParaRPr>
          </a:p>
        </p:txBody>
      </p:sp>
      <p:sp>
        <p:nvSpPr>
          <p:cNvPr id="54" name="Right Arrow 53"/>
          <p:cNvSpPr/>
          <p:nvPr/>
        </p:nvSpPr>
        <p:spPr bwMode="auto">
          <a:xfrm>
            <a:off x="3048000" y="2209800"/>
            <a:ext cx="457200" cy="152400"/>
          </a:xfrm>
          <a:prstGeom prst="rightArrow">
            <a:avLst/>
          </a:prstGeom>
          <a:solidFill>
            <a:srgbClr val="FFCC66"/>
          </a:solidFill>
          <a:ln w="9525" cap="flat" cmpd="sng" algn="ctr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Optima"/>
              <a:cs typeface="Optima"/>
            </a:endParaRPr>
          </a:p>
        </p:txBody>
      </p:sp>
      <p:grpSp>
        <p:nvGrpSpPr>
          <p:cNvPr id="5" name="Group 62"/>
          <p:cNvGrpSpPr/>
          <p:nvPr/>
        </p:nvGrpSpPr>
        <p:grpSpPr>
          <a:xfrm>
            <a:off x="228600" y="2362197"/>
            <a:ext cx="7010400" cy="369332"/>
            <a:chOff x="228600" y="2590800"/>
            <a:chExt cx="7010400" cy="369332"/>
          </a:xfrm>
        </p:grpSpPr>
        <p:grpSp>
          <p:nvGrpSpPr>
            <p:cNvPr id="6" name="Group 57"/>
            <p:cNvGrpSpPr/>
            <p:nvPr/>
          </p:nvGrpSpPr>
          <p:grpSpPr>
            <a:xfrm>
              <a:off x="228600" y="2590800"/>
              <a:ext cx="5638800" cy="369332"/>
              <a:chOff x="228600" y="2590800"/>
              <a:chExt cx="5638800" cy="369332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228600" y="2590800"/>
                <a:ext cx="5638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buClr>
                    <a:srgbClr val="CF1322"/>
                  </a:buClr>
                  <a:buSzPct val="130000"/>
                </a:pPr>
                <a:r>
                  <a:rPr lang="en-GB" dirty="0" smtClean="0">
                    <a:latin typeface="Optima"/>
                    <a:cs typeface="Optima"/>
                  </a:rPr>
                  <a:t>3. Accretion coefficient (</a:t>
                </a:r>
                <a:r>
                  <a:rPr lang="en-GB" dirty="0" err="1" smtClean="0">
                    <a:solidFill>
                      <a:srgbClr val="FFFF00"/>
                    </a:solidFill>
                    <a:latin typeface="Optima"/>
                    <a:ea typeface="Lucida Grande"/>
                    <a:cs typeface="Optima"/>
                  </a:rPr>
                  <a:t>α</a:t>
                </a:r>
                <a:r>
                  <a:rPr lang="en-GB" dirty="0" smtClean="0">
                    <a:latin typeface="Optima"/>
                    <a:cs typeface="Optima"/>
                  </a:rPr>
                  <a:t>)		radial motions</a:t>
                </a:r>
              </a:p>
            </p:txBody>
          </p:sp>
          <p:sp>
            <p:nvSpPr>
              <p:cNvPr id="57" name="Right Arrow 56"/>
              <p:cNvSpPr/>
              <p:nvPr/>
            </p:nvSpPr>
            <p:spPr bwMode="auto">
              <a:xfrm>
                <a:off x="3048000" y="2743200"/>
                <a:ext cx="457200" cy="152400"/>
              </a:xfrm>
              <a:prstGeom prst="rightArrow">
                <a:avLst/>
              </a:prstGeom>
              <a:solidFill>
                <a:srgbClr val="FFCC66"/>
              </a:solidFill>
              <a:ln w="9525" cap="flat" cmpd="sng" algn="ctr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</p:grpSp>
        <p:pic>
          <p:nvPicPr>
            <p:cNvPr id="62" name="Picture 6" descr="f_md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96000" y="2590800"/>
              <a:ext cx="1143000" cy="352425"/>
            </a:xfrm>
            <a:prstGeom prst="rect">
              <a:avLst/>
            </a:prstGeom>
            <a:noFill/>
          </p:spPr>
        </p:pic>
      </p:grpSp>
      <p:grpSp>
        <p:nvGrpSpPr>
          <p:cNvPr id="7" name="Group 89"/>
          <p:cNvGrpSpPr/>
          <p:nvPr/>
        </p:nvGrpSpPr>
        <p:grpSpPr>
          <a:xfrm>
            <a:off x="6858000" y="381000"/>
            <a:ext cx="2057400" cy="1828800"/>
            <a:chOff x="0" y="1143000"/>
            <a:chExt cx="5181600" cy="4114800"/>
          </a:xfrm>
        </p:grpSpPr>
        <p:sp>
          <p:nvSpPr>
            <p:cNvPr id="91" name="Donut 90"/>
            <p:cNvSpPr/>
            <p:nvPr/>
          </p:nvSpPr>
          <p:spPr bwMode="auto">
            <a:xfrm>
              <a:off x="0" y="1143000"/>
              <a:ext cx="5181600" cy="4114800"/>
            </a:xfrm>
            <a:prstGeom prst="donut">
              <a:avLst>
                <a:gd name="adj" fmla="val 50000"/>
              </a:avLst>
            </a:prstGeom>
            <a:gradFill flip="none" rotWithShape="1">
              <a:gsLst>
                <a:gs pos="0">
                  <a:srgbClr val="FF0023">
                    <a:alpha val="99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grpSp>
          <p:nvGrpSpPr>
            <p:cNvPr id="8" name="Group 32"/>
            <p:cNvGrpSpPr/>
            <p:nvPr/>
          </p:nvGrpSpPr>
          <p:grpSpPr>
            <a:xfrm rot="10800000">
              <a:off x="1447795" y="3124200"/>
              <a:ext cx="2308439" cy="936241"/>
              <a:chOff x="1530280" y="1896482"/>
              <a:chExt cx="1593920" cy="618118"/>
            </a:xfrm>
            <a:solidFill>
              <a:srgbClr val="1458F3"/>
            </a:solidFill>
          </p:grpSpPr>
          <p:sp>
            <p:nvSpPr>
              <p:cNvPr id="121" name="Curved Down Arrow 120"/>
              <p:cNvSpPr/>
              <p:nvPr/>
            </p:nvSpPr>
            <p:spPr bwMode="auto">
              <a:xfrm>
                <a:off x="2347686" y="1896482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22" name="Curved Down Arrow 121"/>
              <p:cNvSpPr/>
              <p:nvPr/>
            </p:nvSpPr>
            <p:spPr bwMode="auto">
              <a:xfrm>
                <a:off x="2590800" y="2057400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23" name="Curved Down Arrow 122"/>
              <p:cNvSpPr/>
              <p:nvPr/>
            </p:nvSpPr>
            <p:spPr bwMode="auto">
              <a:xfrm>
                <a:off x="2819400" y="2133600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24" name="Curved Down Arrow 123"/>
              <p:cNvSpPr/>
              <p:nvPr/>
            </p:nvSpPr>
            <p:spPr bwMode="auto">
              <a:xfrm>
                <a:off x="2514600" y="2286000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25" name="Curved Up Arrow 124"/>
              <p:cNvSpPr/>
              <p:nvPr/>
            </p:nvSpPr>
            <p:spPr bwMode="auto">
              <a:xfrm rot="10996469">
                <a:off x="1898318" y="1909918"/>
                <a:ext cx="304800" cy="215152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26" name="Curved Up Arrow 125"/>
              <p:cNvSpPr/>
              <p:nvPr/>
            </p:nvSpPr>
            <p:spPr bwMode="auto">
              <a:xfrm rot="10996469">
                <a:off x="1911280" y="2065918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27" name="Curved Up Arrow 126"/>
              <p:cNvSpPr/>
              <p:nvPr/>
            </p:nvSpPr>
            <p:spPr bwMode="auto">
              <a:xfrm rot="10996469">
                <a:off x="1987480" y="2277481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28" name="Curved Up Arrow 127"/>
              <p:cNvSpPr/>
              <p:nvPr/>
            </p:nvSpPr>
            <p:spPr bwMode="auto">
              <a:xfrm rot="10996469">
                <a:off x="1530280" y="2065919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</p:grpSp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43000" y="2613802"/>
              <a:ext cx="2971800" cy="1196197"/>
            </a:xfrm>
            <a:prstGeom prst="rect">
              <a:avLst/>
            </a:prstGeom>
          </p:spPr>
        </p:pic>
        <p:grpSp>
          <p:nvGrpSpPr>
            <p:cNvPr id="9" name="Group 55"/>
            <p:cNvGrpSpPr/>
            <p:nvPr/>
          </p:nvGrpSpPr>
          <p:grpSpPr>
            <a:xfrm>
              <a:off x="1601748" y="2590805"/>
              <a:ext cx="2116283" cy="892247"/>
              <a:chOff x="1617597" y="1846172"/>
              <a:chExt cx="1461242" cy="589071"/>
            </a:xfrm>
            <a:solidFill>
              <a:srgbClr val="1458F3"/>
            </a:solidFill>
          </p:grpSpPr>
          <p:sp>
            <p:nvSpPr>
              <p:cNvPr id="100" name="Curved Down Arrow 99"/>
              <p:cNvSpPr/>
              <p:nvPr/>
            </p:nvSpPr>
            <p:spPr bwMode="auto">
              <a:xfrm>
                <a:off x="2364011" y="1846172"/>
                <a:ext cx="304800" cy="287427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01" name="Curved Down Arrow 100"/>
              <p:cNvSpPr/>
              <p:nvPr/>
            </p:nvSpPr>
            <p:spPr bwMode="auto">
              <a:xfrm>
                <a:off x="2521853" y="1997093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02" name="Curved Down Arrow 101"/>
              <p:cNvSpPr/>
              <p:nvPr/>
            </p:nvSpPr>
            <p:spPr bwMode="auto">
              <a:xfrm>
                <a:off x="2774039" y="2047401"/>
                <a:ext cx="304800" cy="278908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03" name="Curved Down Arrow 102"/>
              <p:cNvSpPr/>
              <p:nvPr/>
            </p:nvSpPr>
            <p:spPr bwMode="auto">
              <a:xfrm rot="618444">
                <a:off x="2502927" y="2198329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04" name="Curved Up Arrow 103"/>
              <p:cNvSpPr/>
              <p:nvPr/>
            </p:nvSpPr>
            <p:spPr bwMode="auto">
              <a:xfrm rot="10996469">
                <a:off x="1898720" y="1896481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06" name="Curved Up Arrow 105"/>
              <p:cNvSpPr/>
              <p:nvPr/>
            </p:nvSpPr>
            <p:spPr bwMode="auto">
              <a:xfrm rot="10996469">
                <a:off x="1911280" y="2065918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18" name="Curved Up Arrow 117"/>
              <p:cNvSpPr/>
              <p:nvPr/>
            </p:nvSpPr>
            <p:spPr bwMode="auto">
              <a:xfrm rot="10419293">
                <a:off x="2038439" y="2149376"/>
                <a:ext cx="304800" cy="285867"/>
              </a:xfrm>
              <a:prstGeom prst="curvedUpArrow">
                <a:avLst>
                  <a:gd name="adj1" fmla="val 25000"/>
                  <a:gd name="adj2" fmla="val 50975"/>
                  <a:gd name="adj3" fmla="val 27532"/>
                </a:avLst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19" name="Curved Up Arrow 118"/>
              <p:cNvSpPr/>
              <p:nvPr/>
            </p:nvSpPr>
            <p:spPr bwMode="auto">
              <a:xfrm rot="10996469">
                <a:off x="1617597" y="1947303"/>
                <a:ext cx="304800" cy="336927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</p:grpSp>
        <p:cxnSp>
          <p:nvCxnSpPr>
            <p:cNvPr id="95" name="Straight Connector 94"/>
            <p:cNvCxnSpPr/>
            <p:nvPr/>
          </p:nvCxnSpPr>
          <p:spPr bwMode="auto">
            <a:xfrm rot="5400000" flipH="1" flipV="1">
              <a:off x="2209006" y="2667000"/>
              <a:ext cx="1067594" cy="7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 rot="5400000" flipH="1" flipV="1">
              <a:off x="2477294" y="3542506"/>
              <a:ext cx="533400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 bwMode="auto">
            <a:xfrm rot="5400000" flipH="1" flipV="1">
              <a:off x="2172494" y="4380706"/>
              <a:ext cx="1143000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8" name="Curved Left Arrow 97"/>
            <p:cNvSpPr/>
            <p:nvPr/>
          </p:nvSpPr>
          <p:spPr bwMode="auto">
            <a:xfrm rot="10800000">
              <a:off x="2362200" y="1981199"/>
              <a:ext cx="609600" cy="304799"/>
            </a:xfrm>
            <a:prstGeom prst="curvedLeftArrow">
              <a:avLst>
                <a:gd name="adj1" fmla="val 25168"/>
                <a:gd name="adj2" fmla="val 50000"/>
                <a:gd name="adj3" fmla="val 51041"/>
              </a:avLst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 bwMode="auto">
            <a:xfrm rot="5400000" flipH="1" flipV="1">
              <a:off x="2362200" y="1752600"/>
              <a:ext cx="762794" cy="7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4953000" y="4419600"/>
            <a:ext cx="2743200" cy="707886"/>
          </a:xfrm>
          <a:prstGeom prst="rect">
            <a:avLst/>
          </a:prstGeom>
          <a:solidFill>
            <a:srgbClr val="00008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FF79"/>
                </a:solidFill>
                <a:latin typeface="Optima"/>
                <a:ea typeface="Lucida Grande"/>
                <a:cs typeface="Optima"/>
              </a:rPr>
              <a:t>Fitting </a:t>
            </a:r>
            <a:r>
              <a:rPr lang="en-US" sz="2000" dirty="0" err="1" smtClean="0">
                <a:solidFill>
                  <a:srgbClr val="FFFF79"/>
                </a:solidFill>
                <a:latin typeface="Optima"/>
                <a:ea typeface="Lucida Grande"/>
                <a:cs typeface="Optima"/>
              </a:rPr>
              <a:t>α</a:t>
            </a:r>
            <a:r>
              <a:rPr lang="en-US" sz="2000" dirty="0" smtClean="0">
                <a:solidFill>
                  <a:srgbClr val="FFFF79"/>
                </a:solidFill>
                <a:latin typeface="Optima"/>
                <a:cs typeface="Optima"/>
              </a:rPr>
              <a:t> gives us the gas accretion rate</a:t>
            </a:r>
            <a:endParaRPr lang="en-US" sz="2000" dirty="0">
              <a:solidFill>
                <a:srgbClr val="FFFF79"/>
              </a:solidFill>
              <a:latin typeface="Optima"/>
              <a:cs typeface="Optim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27384"/>
            <a:ext cx="8784976" cy="762000"/>
          </a:xfrm>
        </p:spPr>
        <p:txBody>
          <a:bodyPr/>
          <a:lstStyle/>
          <a:p>
            <a:r>
              <a:rPr lang="en-US" dirty="0" smtClean="0"/>
              <a:t>The effect of thermal conduction</a:t>
            </a:r>
            <a:endParaRPr lang="en-US" dirty="0"/>
          </a:p>
        </p:txBody>
      </p:sp>
      <p:pic>
        <p:nvPicPr>
          <p:cNvPr id="8" name="noCond_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752750"/>
            <a:ext cx="7200000" cy="2676250"/>
          </a:xfrm>
          <a:prstGeom prst="rect">
            <a:avLst/>
          </a:prstGeom>
        </p:spPr>
      </p:pic>
      <p:pic>
        <p:nvPicPr>
          <p:cNvPr id="9" name="cond_t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8504" y="3568562"/>
            <a:ext cx="7200000" cy="26687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84456" y="836712"/>
            <a:ext cx="1652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Only cooling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2320" y="2195572"/>
            <a:ext cx="1326618" cy="369332"/>
          </a:xfrm>
          <a:prstGeom prst="rect">
            <a:avLst/>
          </a:prstGeom>
          <a:solidFill>
            <a:srgbClr val="06071B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baseline="-25000" dirty="0" err="1" smtClean="0"/>
              <a:t>cloud</a:t>
            </a:r>
            <a:r>
              <a:rPr lang="en-US" dirty="0" smtClean="0"/>
              <a:t>=1 Z</a:t>
            </a:r>
            <a:r>
              <a:rPr lang="en-US" baseline="-25000" dirty="0" smtClean="0">
                <a:latin typeface="Wingdings"/>
                <a:ea typeface="Wingdings"/>
                <a:cs typeface="Wingdings"/>
              </a:rPr>
              <a:t>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7459810" y="1772816"/>
            <a:ext cx="1576686" cy="369332"/>
          </a:xfrm>
          <a:prstGeom prst="rect">
            <a:avLst/>
          </a:prstGeom>
          <a:solidFill>
            <a:srgbClr val="FF0902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baseline="-25000" dirty="0" err="1" smtClean="0"/>
              <a:t>corona</a:t>
            </a:r>
            <a:r>
              <a:rPr lang="en-US" dirty="0" smtClean="0"/>
              <a:t>=0.1 Z</a:t>
            </a:r>
            <a:r>
              <a:rPr lang="en-US" baseline="-25000" dirty="0" smtClean="0">
                <a:latin typeface="Wingdings"/>
                <a:ea typeface="Wingdings"/>
                <a:cs typeface="Wingdings"/>
              </a:rPr>
              <a:t>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7410603" y="1340768"/>
            <a:ext cx="1697901" cy="369332"/>
          </a:xfrm>
          <a:prstGeom prst="rect">
            <a:avLst/>
          </a:prstGeom>
          <a:solidFill>
            <a:srgbClr val="FF0902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 smtClean="0"/>
              <a:t>corona</a:t>
            </a:r>
            <a:r>
              <a:rPr lang="en-US" dirty="0" smtClean="0"/>
              <a:t>=2x10</a:t>
            </a:r>
            <a:r>
              <a:rPr lang="en-US" baseline="30000" dirty="0" smtClean="0"/>
              <a:t>6</a:t>
            </a:r>
            <a:r>
              <a:rPr lang="en-US" dirty="0" smtClean="0"/>
              <a:t> K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107504" y="3645024"/>
            <a:ext cx="1763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Cooling &amp; thermal conduction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r="64451" b="-14792"/>
          <a:stretch/>
        </p:blipFill>
        <p:spPr>
          <a:xfrm>
            <a:off x="35496" y="4671884"/>
            <a:ext cx="1077962" cy="4133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33322" t="-20028" r="-2206" b="-7277"/>
          <a:stretch/>
        </p:blipFill>
        <p:spPr>
          <a:xfrm>
            <a:off x="35496" y="5081975"/>
            <a:ext cx="1789568" cy="39268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956410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/>
          </p:cNvSpPr>
          <p:nvPr/>
        </p:nvSpPr>
        <p:spPr bwMode="auto">
          <a:xfrm>
            <a:off x="44649" y="1"/>
            <a:ext cx="8876109" cy="692696"/>
          </a:xfrm>
          <a:prstGeom prst="rect">
            <a:avLst/>
          </a:prstGeom>
          <a:noFill/>
          <a:ln>
            <a:noFill/>
          </a:ln>
          <a:effectLst>
            <a:outerShdw blurRad="25400" dist="25399" dir="189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26788" tIns="26788" rIns="26788" bIns="26788" anchor="ctr"/>
          <a:lstStyle/>
          <a:p>
            <a:pPr algn="ctr"/>
            <a:r>
              <a:rPr lang="en-US" sz="4500" dirty="0" smtClean="0">
                <a:solidFill>
                  <a:srgbClr val="FFFFFF"/>
                </a:solidFill>
                <a:latin typeface="Optima" charset="0"/>
                <a:ea typeface="ＭＳ Ｐゴシック" charset="0"/>
                <a:cs typeface="Optima" charset="0"/>
                <a:sym typeface="Optima" charset="0"/>
              </a:rPr>
              <a:t>Galactic coronae</a:t>
            </a:r>
            <a:endParaRPr lang="en-US" sz="4500" dirty="0">
              <a:solidFill>
                <a:srgbClr val="FFFFFF"/>
              </a:solidFill>
              <a:latin typeface="Optima" charset="0"/>
              <a:ea typeface="ＭＳ Ｐゴシック" charset="0"/>
              <a:cs typeface="Optima" charset="0"/>
              <a:sym typeface="Optima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7504" y="3789040"/>
            <a:ext cx="9071935" cy="2808312"/>
            <a:chOff x="107504" y="3861048"/>
            <a:chExt cx="9071935" cy="2808312"/>
          </a:xfrm>
        </p:grpSpPr>
        <p:sp>
          <p:nvSpPr>
            <p:cNvPr id="23563" name="Rectangle 11"/>
            <p:cNvSpPr>
              <a:spLocks/>
            </p:cNvSpPr>
            <p:nvPr/>
          </p:nvSpPr>
          <p:spPr bwMode="auto">
            <a:xfrm>
              <a:off x="6371127" y="3861048"/>
              <a:ext cx="2808312" cy="13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r>
                <a:rPr lang="en-US" sz="1700" i="1" dirty="0">
                  <a:solidFill>
                    <a:srgbClr val="FFCC66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Anderson &amp; </a:t>
              </a:r>
              <a:r>
                <a:rPr lang="en-US" sz="1700" i="1" dirty="0" err="1">
                  <a:solidFill>
                    <a:srgbClr val="FFCC66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Bregman</a:t>
              </a:r>
              <a:r>
                <a:rPr lang="en-US" sz="1700" i="1" dirty="0">
                  <a:solidFill>
                    <a:srgbClr val="FFCC66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 </a:t>
              </a:r>
              <a:r>
                <a:rPr lang="en-US" sz="1700" i="1" dirty="0" smtClean="0">
                  <a:solidFill>
                    <a:srgbClr val="FFCC66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2012</a:t>
              </a:r>
            </a:p>
            <a:p>
              <a:r>
                <a:rPr lang="en-US" sz="1700" i="1" dirty="0" smtClean="0">
                  <a:solidFill>
                    <a:srgbClr val="FFCC66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Dai+ 2012, Anderson</a:t>
              </a:r>
              <a:r>
                <a:rPr lang="en-US" sz="1700" i="1" dirty="0">
                  <a:solidFill>
                    <a:srgbClr val="FFCC66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+ </a:t>
              </a:r>
              <a:r>
                <a:rPr lang="en-US" sz="1700" i="1" dirty="0" smtClean="0">
                  <a:solidFill>
                    <a:srgbClr val="FFCC66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2013</a:t>
              </a:r>
            </a:p>
            <a:p>
              <a:endParaRPr lang="en-US" sz="1700" dirty="0" smtClean="0">
                <a:solidFill>
                  <a:srgbClr val="FFFFFF"/>
                </a:solidFill>
                <a:latin typeface="Optima" charset="0"/>
                <a:ea typeface="ＭＳ Ｐゴシック" charset="0"/>
                <a:cs typeface="Optima" charset="0"/>
                <a:sym typeface="Optima" charset="0"/>
              </a:endParaRPr>
            </a:p>
            <a:p>
              <a:r>
                <a:rPr lang="en-US" sz="1700" dirty="0" smtClean="0">
                  <a:solidFill>
                    <a:srgbClr val="FFFFFF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MW</a:t>
              </a:r>
              <a:r>
                <a:rPr lang="en-US" sz="1700" dirty="0" smtClean="0">
                  <a:solidFill>
                    <a:schemeClr val="tx1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 </a:t>
              </a:r>
              <a:r>
                <a:rPr lang="en-US" sz="1700" i="1" dirty="0" smtClean="0">
                  <a:solidFill>
                    <a:srgbClr val="FFCC66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Miller &amp; </a:t>
              </a:r>
              <a:r>
                <a:rPr lang="en-US" sz="1700" i="1" dirty="0" err="1" smtClean="0">
                  <a:solidFill>
                    <a:srgbClr val="FFCC66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Bregman</a:t>
              </a:r>
              <a:r>
                <a:rPr lang="en-US" sz="1700" i="1" dirty="0" smtClean="0">
                  <a:solidFill>
                    <a:srgbClr val="FFCC66"/>
                  </a:solidFill>
                  <a:latin typeface="Optima" charset="0"/>
                  <a:ea typeface="ＭＳ Ｐゴシック" charset="0"/>
                  <a:cs typeface="Optima" charset="0"/>
                  <a:sym typeface="Optima" charset="0"/>
                </a:rPr>
                <a:t>+ 2013, 2015; Gatto+13</a:t>
              </a:r>
              <a:endParaRPr lang="en-US" sz="1700" i="1" dirty="0">
                <a:solidFill>
                  <a:srgbClr val="FFCC66"/>
                </a:solidFill>
                <a:latin typeface="Optima" charset="0"/>
                <a:ea typeface="ＭＳ Ｐゴシック" charset="0"/>
                <a:cs typeface="Optima" charset="0"/>
                <a:sym typeface="Optima" charset="0"/>
              </a:endParaRPr>
            </a:p>
          </p:txBody>
        </p:sp>
        <p:grpSp>
          <p:nvGrpSpPr>
            <p:cNvPr id="23573" name="Group 21"/>
            <p:cNvGrpSpPr>
              <a:grpSpLocks/>
            </p:cNvGrpSpPr>
            <p:nvPr/>
          </p:nvGrpSpPr>
          <p:grpSpPr bwMode="auto">
            <a:xfrm>
              <a:off x="265255" y="4077072"/>
              <a:ext cx="6177880" cy="2592288"/>
              <a:chOff x="0" y="0"/>
              <a:chExt cx="7340" cy="3680"/>
            </a:xfrm>
          </p:grpSpPr>
          <p:grpSp>
            <p:nvGrpSpPr>
              <p:cNvPr id="23569" name="Group 17"/>
              <p:cNvGrpSpPr>
                <a:grpSpLocks/>
              </p:cNvGrpSpPr>
              <p:nvPr/>
            </p:nvGrpSpPr>
            <p:grpSpPr bwMode="auto">
              <a:xfrm>
                <a:off x="0" y="0"/>
                <a:ext cx="7244" cy="3680"/>
                <a:chOff x="0" y="0"/>
                <a:chExt cx="7244" cy="3680"/>
              </a:xfrm>
            </p:grpSpPr>
            <p:pic>
              <p:nvPicPr>
                <p:cNvPr id="23567" name="Picture 15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6"/>
                  <a:ext cx="3596" cy="36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568" name="Picture 1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88" y="0"/>
                  <a:ext cx="3656" cy="36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3570" name="Rectangle 18"/>
              <p:cNvSpPr>
                <a:spLocks/>
              </p:cNvSpPr>
              <p:nvPr/>
            </p:nvSpPr>
            <p:spPr bwMode="auto">
              <a:xfrm>
                <a:off x="4212" y="3016"/>
                <a:ext cx="31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l"/>
                <a:r>
                  <a:rPr lang="en-US" sz="1700" i="1" dirty="0" err="1">
                    <a:solidFill>
                      <a:srgbClr val="0000FF"/>
                    </a:solidFill>
                    <a:latin typeface="Optima" charset="0"/>
                    <a:ea typeface="ＭＳ Ｐゴシック" charset="0"/>
                    <a:cs typeface="Optima" charset="0"/>
                    <a:sym typeface="Optima" charset="0"/>
                  </a:rPr>
                  <a:t>Bogdan</a:t>
                </a:r>
                <a:r>
                  <a:rPr lang="en-US" sz="1700" i="1" dirty="0">
                    <a:solidFill>
                      <a:srgbClr val="0000FF"/>
                    </a:solidFill>
                    <a:latin typeface="Optima" charset="0"/>
                    <a:ea typeface="ＭＳ Ｐゴシック" charset="0"/>
                    <a:cs typeface="Optima" charset="0"/>
                    <a:sym typeface="Optima" charset="0"/>
                  </a:rPr>
                  <a:t>+ 2012</a:t>
                </a:r>
              </a:p>
            </p:txBody>
          </p:sp>
          <p:sp>
            <p:nvSpPr>
              <p:cNvPr id="23571" name="Rectangle 19"/>
              <p:cNvSpPr>
                <a:spLocks/>
              </p:cNvSpPr>
              <p:nvPr/>
            </p:nvSpPr>
            <p:spPr bwMode="auto">
              <a:xfrm>
                <a:off x="6370" y="2871"/>
                <a:ext cx="694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700">
                    <a:solidFill>
                      <a:srgbClr val="191919"/>
                    </a:solidFill>
                    <a:latin typeface="Optima" charset="0"/>
                    <a:ea typeface="ＭＳ Ｐゴシック" charset="0"/>
                    <a:cs typeface="Optima" charset="0"/>
                    <a:sym typeface="Optima" charset="0"/>
                  </a:rPr>
                  <a:t>~60 kpc</a:t>
                </a:r>
              </a:p>
            </p:txBody>
          </p:sp>
          <p:sp>
            <p:nvSpPr>
              <p:cNvPr id="23572" name="Line 20"/>
              <p:cNvSpPr>
                <a:spLocks noChangeShapeType="1"/>
              </p:cNvSpPr>
              <p:nvPr/>
            </p:nvSpPr>
            <p:spPr bwMode="auto">
              <a:xfrm rot="10800000">
                <a:off x="6684" y="3113"/>
                <a:ext cx="1" cy="230"/>
              </a:xfrm>
              <a:prstGeom prst="line">
                <a:avLst/>
              </a:prstGeom>
              <a:noFill/>
              <a:ln w="25400" cap="flat">
                <a:solidFill>
                  <a:srgbClr val="191919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6371127" y="5242168"/>
              <a:ext cx="2771800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Optima"/>
                </a:rPr>
                <a:t>Mass corona</a:t>
              </a:r>
            </a:p>
            <a:p>
              <a:r>
                <a:rPr lang="en-US" sz="1600" dirty="0" smtClean="0">
                  <a:latin typeface="Optima"/>
                </a:rPr>
                <a:t>~ 10-50% missing baryons</a:t>
              </a:r>
            </a:p>
            <a:p>
              <a:endParaRPr lang="en-US" sz="1600" baseline="-25000" dirty="0" smtClean="0">
                <a:latin typeface="Optima"/>
              </a:endParaRPr>
            </a:p>
            <a:p>
              <a:r>
                <a:rPr lang="en-US" sz="1600" dirty="0" smtClean="0">
                  <a:latin typeface="Optima"/>
                </a:rPr>
                <a:t>Cooling rate ~ 0.1 Mo/</a:t>
              </a:r>
              <a:r>
                <a:rPr lang="en-US" sz="1600" dirty="0" err="1" smtClean="0">
                  <a:latin typeface="Optima"/>
                </a:rPr>
                <a:t>yr</a:t>
              </a:r>
              <a:endParaRPr lang="en-US" sz="1600" dirty="0" smtClean="0">
                <a:latin typeface="Optima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04" y="3861048"/>
              <a:ext cx="1218583" cy="100230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07504" y="764704"/>
            <a:ext cx="4320480" cy="3096344"/>
            <a:chOff x="1447802" y="3131640"/>
            <a:chExt cx="4784364" cy="3270934"/>
          </a:xfrm>
        </p:grpSpPr>
        <p:grpSp>
          <p:nvGrpSpPr>
            <p:cNvPr id="20" name="Group 56"/>
            <p:cNvGrpSpPr/>
            <p:nvPr/>
          </p:nvGrpSpPr>
          <p:grpSpPr>
            <a:xfrm>
              <a:off x="1447802" y="3131640"/>
              <a:ext cx="4784364" cy="3270934"/>
              <a:chOff x="4677020" y="1092182"/>
              <a:chExt cx="4194709" cy="3029876"/>
            </a:xfrm>
          </p:grpSpPr>
          <p:grpSp>
            <p:nvGrpSpPr>
              <p:cNvPr id="48" name="Group 14"/>
              <p:cNvGrpSpPr/>
              <p:nvPr/>
            </p:nvGrpSpPr>
            <p:grpSpPr>
              <a:xfrm>
                <a:off x="4677020" y="1226458"/>
                <a:ext cx="3658512" cy="2895600"/>
                <a:chOff x="-201687" y="839191"/>
                <a:chExt cx="4693940" cy="3158836"/>
              </a:xfrm>
            </p:grpSpPr>
            <p:sp>
              <p:nvSpPr>
                <p:cNvPr id="54" name="Rectangle 53"/>
                <p:cNvSpPr/>
                <p:nvPr/>
              </p:nvSpPr>
              <p:spPr bwMode="auto">
                <a:xfrm>
                  <a:off x="-201687" y="839191"/>
                  <a:ext cx="4693940" cy="3158836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63"/>
                  <a:endParaRPr lang="en-GB" dirty="0">
                    <a:latin typeface="Optima"/>
                    <a:cs typeface="Optima"/>
                  </a:endParaRPr>
                </a:p>
              </p:txBody>
            </p:sp>
            <p:pic>
              <p:nvPicPr>
                <p:cNvPr id="55" name="Picture 54" descr="M51.jpg"/>
                <p:cNvPicPr>
                  <a:picLocks/>
                </p:cNvPicPr>
                <p:nvPr/>
              </p:nvPicPr>
              <p:blipFill>
                <a:blip r:embed="rId5"/>
                <a:srcRect l="21260" t="35433" r="23622" b="16535"/>
                <a:stretch>
                  <a:fillRect/>
                </a:stretch>
              </p:blipFill>
              <p:spPr>
                <a:xfrm>
                  <a:off x="1371600" y="2124600"/>
                  <a:ext cx="1046994" cy="466200"/>
                </a:xfrm>
                <a:prstGeom prst="rect">
                  <a:avLst/>
                </a:prstGeom>
              </p:spPr>
            </p:pic>
            <p:sp>
              <p:nvSpPr>
                <p:cNvPr id="56" name="Donut 55"/>
                <p:cNvSpPr/>
                <p:nvPr/>
              </p:nvSpPr>
              <p:spPr bwMode="auto">
                <a:xfrm>
                  <a:off x="152400" y="1066800"/>
                  <a:ext cx="3352800" cy="2590800"/>
                </a:xfrm>
                <a:prstGeom prst="donu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63"/>
                  <a:endParaRPr lang="en-GB">
                    <a:latin typeface="Optima"/>
                    <a:cs typeface="Optima"/>
                  </a:endParaRPr>
                </a:p>
              </p:txBody>
            </p:sp>
            <p:sp>
              <p:nvSpPr>
                <p:cNvPr id="57" name="Explosion 2 56"/>
                <p:cNvSpPr/>
                <p:nvPr/>
              </p:nvSpPr>
              <p:spPr bwMode="auto">
                <a:xfrm>
                  <a:off x="1524000" y="2209800"/>
                  <a:ext cx="152400" cy="152400"/>
                </a:xfrm>
                <a:prstGeom prst="irregularSeal2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06071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63"/>
                  <a:endParaRPr lang="en-US" dirty="0">
                    <a:solidFill>
                      <a:srgbClr val="FFFF00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58" name="Explosion 2 57"/>
                <p:cNvSpPr/>
                <p:nvPr/>
              </p:nvSpPr>
              <p:spPr bwMode="auto">
                <a:xfrm>
                  <a:off x="1676400" y="2362200"/>
                  <a:ext cx="152400" cy="152400"/>
                </a:xfrm>
                <a:prstGeom prst="irregularSeal2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06071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63"/>
                  <a:endParaRPr lang="en-US" dirty="0">
                    <a:solidFill>
                      <a:srgbClr val="FFFF00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59" name="Explosion 2 58"/>
                <p:cNvSpPr/>
                <p:nvPr/>
              </p:nvSpPr>
              <p:spPr bwMode="auto">
                <a:xfrm>
                  <a:off x="1828800" y="2209800"/>
                  <a:ext cx="152400" cy="152400"/>
                </a:xfrm>
                <a:prstGeom prst="irregularSeal2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06071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63"/>
                  <a:endParaRPr lang="en-US" dirty="0">
                    <a:solidFill>
                      <a:srgbClr val="FFFF00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60" name="Explosion 2 59"/>
                <p:cNvSpPr/>
                <p:nvPr/>
              </p:nvSpPr>
              <p:spPr bwMode="auto">
                <a:xfrm>
                  <a:off x="1905000" y="2286000"/>
                  <a:ext cx="152400" cy="152400"/>
                </a:xfrm>
                <a:prstGeom prst="irregularSeal2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06071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63"/>
                  <a:endParaRPr lang="en-US" dirty="0">
                    <a:solidFill>
                      <a:srgbClr val="FFFF00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61" name="Explosion 2 60"/>
                <p:cNvSpPr/>
                <p:nvPr/>
              </p:nvSpPr>
              <p:spPr bwMode="auto">
                <a:xfrm>
                  <a:off x="2057400" y="2286000"/>
                  <a:ext cx="152400" cy="152400"/>
                </a:xfrm>
                <a:prstGeom prst="irregularSeal2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06071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63"/>
                  <a:endParaRPr lang="en-US" dirty="0">
                    <a:solidFill>
                      <a:srgbClr val="FFFF00"/>
                    </a:solidFill>
                    <a:latin typeface="Optima"/>
                    <a:cs typeface="Optima"/>
                  </a:endParaRPr>
                </a:p>
              </p:txBody>
            </p:sp>
          </p:grpSp>
          <p:sp>
            <p:nvSpPr>
              <p:cNvPr id="49" name="TextBox 48"/>
              <p:cNvSpPr txBox="1"/>
              <p:nvPr/>
            </p:nvSpPr>
            <p:spPr>
              <a:xfrm>
                <a:off x="7348210" y="1092182"/>
                <a:ext cx="1523519" cy="7076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A6E02"/>
                    </a:solidFill>
                    <a:latin typeface="Optima"/>
                    <a:cs typeface="Optima"/>
                  </a:rPr>
                  <a:t>Hot-mode accretion</a:t>
                </a:r>
              </a:p>
            </p:txBody>
          </p:sp>
          <p:sp>
            <p:nvSpPr>
              <p:cNvPr id="50" name="Left Arrow 49"/>
              <p:cNvSpPr/>
              <p:nvPr/>
            </p:nvSpPr>
            <p:spPr bwMode="auto">
              <a:xfrm rot="19844737">
                <a:off x="7242223" y="1873215"/>
                <a:ext cx="533400" cy="152400"/>
              </a:xfrm>
              <a:prstGeom prst="leftArrow">
                <a:avLst/>
              </a:prstGeom>
              <a:solidFill>
                <a:srgbClr val="FA6E02"/>
              </a:solidFill>
              <a:ln w="9525" cap="flat" cmpd="sng" algn="ctr">
                <a:solidFill>
                  <a:srgbClr val="FA6E0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263"/>
                <a:endParaRPr lang="en-US">
                  <a:latin typeface="Optima"/>
                  <a:cs typeface="Optima"/>
                </a:endParaRPr>
              </a:p>
            </p:txBody>
          </p:sp>
          <p:sp>
            <p:nvSpPr>
              <p:cNvPr id="51" name="Left Arrow 50"/>
              <p:cNvSpPr/>
              <p:nvPr/>
            </p:nvSpPr>
            <p:spPr bwMode="auto">
              <a:xfrm rot="18516810">
                <a:off x="6898721" y="1551346"/>
                <a:ext cx="533400" cy="152400"/>
              </a:xfrm>
              <a:prstGeom prst="leftArrow">
                <a:avLst/>
              </a:prstGeom>
              <a:solidFill>
                <a:srgbClr val="FA6E02"/>
              </a:solidFill>
              <a:ln w="9525" cap="flat" cmpd="sng" algn="ctr">
                <a:solidFill>
                  <a:srgbClr val="FA6E0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263"/>
                <a:endParaRPr lang="en-US">
                  <a:latin typeface="Optima"/>
                  <a:cs typeface="Optima"/>
                </a:endParaRPr>
              </a:p>
            </p:txBody>
          </p:sp>
          <p:sp>
            <p:nvSpPr>
              <p:cNvPr id="52" name="Left Arrow 51"/>
              <p:cNvSpPr/>
              <p:nvPr/>
            </p:nvSpPr>
            <p:spPr bwMode="auto">
              <a:xfrm rot="8506410">
                <a:off x="4810637" y="3196687"/>
                <a:ext cx="533400" cy="152400"/>
              </a:xfrm>
              <a:prstGeom prst="leftArrow">
                <a:avLst/>
              </a:prstGeom>
              <a:solidFill>
                <a:srgbClr val="FA6E02"/>
              </a:solidFill>
              <a:ln w="9525" cap="flat" cmpd="sng" algn="ctr">
                <a:solidFill>
                  <a:srgbClr val="FA6E0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263"/>
                <a:endParaRPr lang="en-US">
                  <a:latin typeface="Optima"/>
                  <a:cs typeface="Optima"/>
                </a:endParaRPr>
              </a:p>
            </p:txBody>
          </p:sp>
          <p:sp>
            <p:nvSpPr>
              <p:cNvPr id="53" name="Left Arrow 52"/>
              <p:cNvSpPr/>
              <p:nvPr/>
            </p:nvSpPr>
            <p:spPr bwMode="auto">
              <a:xfrm rot="7419076">
                <a:off x="5160880" y="3545766"/>
                <a:ext cx="533400" cy="152400"/>
              </a:xfrm>
              <a:prstGeom prst="leftArrow">
                <a:avLst/>
              </a:prstGeom>
              <a:solidFill>
                <a:srgbClr val="FA6E02"/>
              </a:solidFill>
              <a:ln w="9525" cap="flat" cmpd="sng" algn="ctr">
                <a:solidFill>
                  <a:srgbClr val="FA6E0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263"/>
                <a:endParaRPr lang="en-US">
                  <a:latin typeface="Optima"/>
                  <a:cs typeface="Optima"/>
                </a:endParaRPr>
              </a:p>
            </p:txBody>
          </p:sp>
        </p:grpSp>
        <p:pic>
          <p:nvPicPr>
            <p:cNvPr id="26" name="Picture 25" descr="M51.jpg"/>
            <p:cNvPicPr>
              <a:picLocks/>
            </p:cNvPicPr>
            <p:nvPr/>
          </p:nvPicPr>
          <p:blipFill>
            <a:blip r:embed="rId5"/>
            <a:srcRect l="21260" t="35433" r="23622" b="16535"/>
            <a:stretch>
              <a:fillRect/>
            </a:stretch>
          </p:blipFill>
          <p:spPr>
            <a:xfrm>
              <a:off x="2808417" y="4504828"/>
              <a:ext cx="899535" cy="485502"/>
            </a:xfrm>
            <a:prstGeom prst="rect">
              <a:avLst/>
            </a:prstGeom>
          </p:spPr>
        </p:pic>
        <p:sp>
          <p:nvSpPr>
            <p:cNvPr id="22" name="Right Arrow 21"/>
            <p:cNvSpPr/>
            <p:nvPr/>
          </p:nvSpPr>
          <p:spPr bwMode="auto">
            <a:xfrm rot="6661271">
              <a:off x="3408918" y="3995570"/>
              <a:ext cx="489340" cy="133534"/>
            </a:xfrm>
            <a:prstGeom prst="rightArrow">
              <a:avLst/>
            </a:prstGeom>
            <a:gradFill flip="none" rotWithShape="1">
              <a:gsLst>
                <a:gs pos="0">
                  <a:srgbClr val="FA6E02"/>
                </a:gs>
                <a:gs pos="100000">
                  <a:srgbClr val="800000"/>
                </a:gs>
              </a:gsLst>
              <a:lin ang="11640000" scaled="0"/>
              <a:tileRect/>
            </a:gradFill>
            <a:ln w="9525" cap="flat" cmpd="sng" algn="ctr">
              <a:solidFill>
                <a:schemeClr val="accent6">
                  <a:lumMod val="75000"/>
                  <a:alpha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63"/>
              <a:endParaRPr lang="en-GB">
                <a:solidFill>
                  <a:srgbClr val="FCD5B5"/>
                </a:solidFill>
                <a:latin typeface="Optima"/>
                <a:cs typeface="Optima"/>
              </a:endParaRPr>
            </a:p>
          </p:txBody>
        </p:sp>
        <p:sp>
          <p:nvSpPr>
            <p:cNvPr id="23" name="Right Arrow 22"/>
            <p:cNvSpPr/>
            <p:nvPr/>
          </p:nvSpPr>
          <p:spPr bwMode="auto">
            <a:xfrm rot="21310367">
              <a:off x="2062151" y="4795203"/>
              <a:ext cx="489340" cy="133534"/>
            </a:xfrm>
            <a:prstGeom prst="rightArrow">
              <a:avLst/>
            </a:prstGeom>
            <a:gradFill flip="none" rotWithShape="1">
              <a:gsLst>
                <a:gs pos="0">
                  <a:srgbClr val="FA6E02"/>
                </a:gs>
                <a:gs pos="100000">
                  <a:srgbClr val="800000"/>
                </a:gs>
              </a:gsLst>
              <a:lin ang="11640000" scaled="0"/>
              <a:tileRect/>
            </a:gradFill>
            <a:ln w="9525" cap="flat" cmpd="sng" algn="ctr">
              <a:solidFill>
                <a:schemeClr val="accent6">
                  <a:lumMod val="75000"/>
                  <a:alpha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63"/>
              <a:endParaRPr lang="en-GB">
                <a:solidFill>
                  <a:srgbClr val="FCD5B5"/>
                </a:solidFill>
                <a:latin typeface="Optima"/>
                <a:cs typeface="Optima"/>
              </a:endParaRPr>
            </a:p>
          </p:txBody>
        </p:sp>
        <p:sp>
          <p:nvSpPr>
            <p:cNvPr id="24" name="Right Arrow 23"/>
            <p:cNvSpPr/>
            <p:nvPr/>
          </p:nvSpPr>
          <p:spPr bwMode="auto">
            <a:xfrm rot="17685510">
              <a:off x="2624849" y="5432990"/>
              <a:ext cx="489340" cy="133534"/>
            </a:xfrm>
            <a:prstGeom prst="rightArrow">
              <a:avLst/>
            </a:prstGeom>
            <a:gradFill flip="none" rotWithShape="1">
              <a:gsLst>
                <a:gs pos="0">
                  <a:srgbClr val="FA6E02"/>
                </a:gs>
                <a:gs pos="100000">
                  <a:srgbClr val="800000"/>
                </a:gs>
              </a:gsLst>
              <a:lin ang="11640000" scaled="0"/>
              <a:tileRect/>
            </a:gradFill>
            <a:ln w="9525" cap="flat" cmpd="sng" algn="ctr">
              <a:solidFill>
                <a:schemeClr val="accent6">
                  <a:lumMod val="75000"/>
                  <a:alpha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63"/>
              <a:endParaRPr lang="en-GB">
                <a:solidFill>
                  <a:srgbClr val="FCD5B5"/>
                </a:solidFill>
                <a:latin typeface="Optima"/>
                <a:cs typeface="Optima"/>
              </a:endParaRPr>
            </a:p>
          </p:txBody>
        </p:sp>
        <p:sp>
          <p:nvSpPr>
            <p:cNvPr id="25" name="Right Arrow 24"/>
            <p:cNvSpPr/>
            <p:nvPr/>
          </p:nvSpPr>
          <p:spPr bwMode="auto">
            <a:xfrm rot="10547105">
              <a:off x="3913045" y="4662093"/>
              <a:ext cx="489340" cy="133534"/>
            </a:xfrm>
            <a:prstGeom prst="rightArrow">
              <a:avLst/>
            </a:prstGeom>
            <a:gradFill flip="none" rotWithShape="1">
              <a:gsLst>
                <a:gs pos="0">
                  <a:srgbClr val="FA6E02"/>
                </a:gs>
                <a:gs pos="100000">
                  <a:srgbClr val="800000"/>
                </a:gs>
              </a:gsLst>
              <a:lin ang="11640000" scaled="0"/>
              <a:tileRect/>
            </a:gradFill>
            <a:ln w="9525" cap="flat" cmpd="sng" algn="ctr">
              <a:solidFill>
                <a:schemeClr val="accent6">
                  <a:lumMod val="75000"/>
                  <a:alpha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263"/>
              <a:endParaRPr lang="en-GB">
                <a:solidFill>
                  <a:srgbClr val="FCD5B5"/>
                </a:solidFill>
                <a:latin typeface="Optima"/>
                <a:cs typeface="Optima"/>
              </a:endParaRPr>
            </a:p>
          </p:txBody>
        </p:sp>
      </p:grpSp>
      <p:pic>
        <p:nvPicPr>
          <p:cNvPr id="63" name="Picture 62" descr="hotcold.tiff"/>
          <p:cNvPicPr>
            <a:picLocks noChangeAspect="1"/>
          </p:cNvPicPr>
          <p:nvPr/>
        </p:nvPicPr>
        <p:blipFill rotWithShape="1">
          <a:blip r:embed="rId6"/>
          <a:srcRect l="44882" b="49374"/>
          <a:stretch/>
        </p:blipFill>
        <p:spPr>
          <a:xfrm>
            <a:off x="3995936" y="836712"/>
            <a:ext cx="3569730" cy="2952328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7596336" y="793735"/>
            <a:ext cx="15841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 smtClean="0">
                <a:solidFill>
                  <a:srgbClr val="F8E753"/>
                </a:solidFill>
              </a:rPr>
              <a:t>Keres</a:t>
            </a:r>
            <a:r>
              <a:rPr lang="en-US" i="1" dirty="0" smtClean="0">
                <a:solidFill>
                  <a:srgbClr val="F8E753"/>
                </a:solidFill>
              </a:rPr>
              <a:t>+ 2009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Hot-mode accretion.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Similar to classical theory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(e.g. </a:t>
            </a:r>
            <a:r>
              <a:rPr lang="en-US" i="1" dirty="0" smtClean="0">
                <a:solidFill>
                  <a:srgbClr val="FFCC66"/>
                </a:solidFill>
              </a:rPr>
              <a:t>White &amp; Rees 1978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z="4800" dirty="0" smtClean="0"/>
              <a:t>Disc-corona interplay</a:t>
            </a:r>
            <a:endParaRPr lang="en-US" sz="4800" dirty="0"/>
          </a:p>
        </p:txBody>
      </p:sp>
      <p:grpSp>
        <p:nvGrpSpPr>
          <p:cNvPr id="9" name="Group 8"/>
          <p:cNvGrpSpPr/>
          <p:nvPr/>
        </p:nvGrpSpPr>
        <p:grpSpPr>
          <a:xfrm>
            <a:off x="419618" y="1143000"/>
            <a:ext cx="5183686" cy="4114800"/>
            <a:chOff x="419618" y="1143000"/>
            <a:chExt cx="5183686" cy="4114800"/>
          </a:xfrm>
        </p:grpSpPr>
        <p:sp>
          <p:nvSpPr>
            <p:cNvPr id="115" name="Donut 114"/>
            <p:cNvSpPr/>
            <p:nvPr/>
          </p:nvSpPr>
          <p:spPr bwMode="auto">
            <a:xfrm>
              <a:off x="421704" y="1143000"/>
              <a:ext cx="5181600" cy="4114800"/>
            </a:xfrm>
            <a:prstGeom prst="donut">
              <a:avLst>
                <a:gd name="adj" fmla="val 50000"/>
              </a:avLst>
            </a:prstGeom>
            <a:gradFill flip="none" rotWithShape="1">
              <a:gsLst>
                <a:gs pos="0">
                  <a:srgbClr val="FF0023">
                    <a:alpha val="99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9228650">
              <a:off x="419618" y="1767219"/>
              <a:ext cx="21628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Optima"/>
                </a:rPr>
                <a:t>Low-Z hot corona</a:t>
              </a:r>
            </a:p>
          </p:txBody>
        </p:sp>
      </p:grpSp>
      <p:grpSp>
        <p:nvGrpSpPr>
          <p:cNvPr id="3" name="Group 32"/>
          <p:cNvGrpSpPr/>
          <p:nvPr/>
        </p:nvGrpSpPr>
        <p:grpSpPr>
          <a:xfrm rot="10800000">
            <a:off x="1869507" y="3124210"/>
            <a:ext cx="2308439" cy="936241"/>
            <a:chOff x="1530280" y="1896482"/>
            <a:chExt cx="1593920" cy="618118"/>
          </a:xfrm>
          <a:solidFill>
            <a:srgbClr val="1458F3"/>
          </a:solidFill>
        </p:grpSpPr>
        <p:sp>
          <p:nvSpPr>
            <p:cNvPr id="132" name="Curved Down Arrow 131"/>
            <p:cNvSpPr/>
            <p:nvPr/>
          </p:nvSpPr>
          <p:spPr bwMode="auto">
            <a:xfrm>
              <a:off x="2347686" y="1896482"/>
              <a:ext cx="304800" cy="228600"/>
            </a:xfrm>
            <a:prstGeom prst="curvedDown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133" name="Curved Down Arrow 132"/>
            <p:cNvSpPr/>
            <p:nvPr/>
          </p:nvSpPr>
          <p:spPr bwMode="auto">
            <a:xfrm>
              <a:off x="2590800" y="2057400"/>
              <a:ext cx="304800" cy="228600"/>
            </a:xfrm>
            <a:prstGeom prst="curvedDown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134" name="Curved Down Arrow 133"/>
            <p:cNvSpPr/>
            <p:nvPr/>
          </p:nvSpPr>
          <p:spPr bwMode="auto">
            <a:xfrm>
              <a:off x="2819400" y="2133600"/>
              <a:ext cx="304800" cy="228600"/>
            </a:xfrm>
            <a:prstGeom prst="curvedDown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135" name="Curved Down Arrow 134"/>
            <p:cNvSpPr/>
            <p:nvPr/>
          </p:nvSpPr>
          <p:spPr bwMode="auto">
            <a:xfrm>
              <a:off x="2514600" y="2286000"/>
              <a:ext cx="304800" cy="228600"/>
            </a:xfrm>
            <a:prstGeom prst="curvedDown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136" name="Curved Up Arrow 135"/>
            <p:cNvSpPr/>
            <p:nvPr/>
          </p:nvSpPr>
          <p:spPr bwMode="auto">
            <a:xfrm rot="10996469">
              <a:off x="1898318" y="1909918"/>
              <a:ext cx="304800" cy="215152"/>
            </a:xfrm>
            <a:prstGeom prst="curvedUp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137" name="Curved Up Arrow 136"/>
            <p:cNvSpPr/>
            <p:nvPr/>
          </p:nvSpPr>
          <p:spPr bwMode="auto">
            <a:xfrm rot="10996469">
              <a:off x="1911280" y="2065918"/>
              <a:ext cx="304800" cy="228600"/>
            </a:xfrm>
            <a:prstGeom prst="curvedUp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138" name="Curved Up Arrow 137"/>
            <p:cNvSpPr/>
            <p:nvPr/>
          </p:nvSpPr>
          <p:spPr bwMode="auto">
            <a:xfrm rot="10996469">
              <a:off x="1987480" y="2277481"/>
              <a:ext cx="304800" cy="228600"/>
            </a:xfrm>
            <a:prstGeom prst="curvedUp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139" name="Curved Up Arrow 138"/>
            <p:cNvSpPr/>
            <p:nvPr/>
          </p:nvSpPr>
          <p:spPr bwMode="auto">
            <a:xfrm rot="10996469">
              <a:off x="1530280" y="2065919"/>
              <a:ext cx="304800" cy="228600"/>
            </a:xfrm>
            <a:prstGeom prst="curvedUp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</p:grpSp>
      <p:grpSp>
        <p:nvGrpSpPr>
          <p:cNvPr id="4" name="Group 37"/>
          <p:cNvGrpSpPr/>
          <p:nvPr/>
        </p:nvGrpSpPr>
        <p:grpSpPr>
          <a:xfrm>
            <a:off x="1564704" y="1371600"/>
            <a:ext cx="2971800" cy="3581400"/>
            <a:chOff x="1143000" y="1371600"/>
            <a:chExt cx="2971800" cy="3581400"/>
          </a:xfrm>
        </p:grpSpPr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43000" y="2743200"/>
              <a:ext cx="2971800" cy="1043798"/>
            </a:xfrm>
            <a:prstGeom prst="rect">
              <a:avLst/>
            </a:prstGeom>
          </p:spPr>
        </p:pic>
        <p:cxnSp>
          <p:nvCxnSpPr>
            <p:cNvPr id="119" name="Straight Connector 118"/>
            <p:cNvCxnSpPr/>
            <p:nvPr/>
          </p:nvCxnSpPr>
          <p:spPr bwMode="auto">
            <a:xfrm rot="5400000" flipH="1" flipV="1">
              <a:off x="2209006" y="2667000"/>
              <a:ext cx="1067594" cy="7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 rot="5400000" flipH="1" flipV="1">
              <a:off x="2477294" y="3542506"/>
              <a:ext cx="533400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 bwMode="auto">
            <a:xfrm rot="5400000" flipH="1" flipV="1">
              <a:off x="2172494" y="4380706"/>
              <a:ext cx="1143000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2" name="Curved Left Arrow 121"/>
            <p:cNvSpPr/>
            <p:nvPr/>
          </p:nvSpPr>
          <p:spPr bwMode="auto">
            <a:xfrm rot="10800000">
              <a:off x="2362200" y="1981199"/>
              <a:ext cx="609600" cy="304799"/>
            </a:xfrm>
            <a:prstGeom prst="curvedLeftArrow">
              <a:avLst>
                <a:gd name="adj1" fmla="val 25168"/>
                <a:gd name="adj2" fmla="val 50000"/>
                <a:gd name="adj3" fmla="val 51041"/>
              </a:avLst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cxnSp>
          <p:nvCxnSpPr>
            <p:cNvPr id="123" name="Straight Connector 122"/>
            <p:cNvCxnSpPr/>
            <p:nvPr/>
          </p:nvCxnSpPr>
          <p:spPr bwMode="auto">
            <a:xfrm rot="5400000" flipH="1" flipV="1">
              <a:off x="2362200" y="1752600"/>
              <a:ext cx="762794" cy="7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" name="Group 55"/>
          <p:cNvGrpSpPr/>
          <p:nvPr/>
        </p:nvGrpSpPr>
        <p:grpSpPr>
          <a:xfrm>
            <a:off x="2023462" y="2590815"/>
            <a:ext cx="2116285" cy="892247"/>
            <a:chOff x="1617597" y="1846172"/>
            <a:chExt cx="1461242" cy="589071"/>
          </a:xfrm>
          <a:solidFill>
            <a:srgbClr val="1458F3"/>
          </a:solidFill>
        </p:grpSpPr>
        <p:sp>
          <p:nvSpPr>
            <p:cNvPr id="40" name="Curved Down Arrow 39"/>
            <p:cNvSpPr/>
            <p:nvPr/>
          </p:nvSpPr>
          <p:spPr bwMode="auto">
            <a:xfrm>
              <a:off x="2364011" y="1846172"/>
              <a:ext cx="304800" cy="287427"/>
            </a:xfrm>
            <a:prstGeom prst="curvedDown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41" name="Curved Down Arrow 40"/>
            <p:cNvSpPr/>
            <p:nvPr/>
          </p:nvSpPr>
          <p:spPr bwMode="auto">
            <a:xfrm>
              <a:off x="2521853" y="1997093"/>
              <a:ext cx="304800" cy="228600"/>
            </a:xfrm>
            <a:prstGeom prst="curvedDown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44" name="Curved Down Arrow 43"/>
            <p:cNvSpPr/>
            <p:nvPr/>
          </p:nvSpPr>
          <p:spPr bwMode="auto">
            <a:xfrm>
              <a:off x="2774039" y="2047401"/>
              <a:ext cx="304800" cy="278908"/>
            </a:xfrm>
            <a:prstGeom prst="curvedDown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45" name="Curved Down Arrow 44"/>
            <p:cNvSpPr/>
            <p:nvPr/>
          </p:nvSpPr>
          <p:spPr bwMode="auto">
            <a:xfrm rot="618444">
              <a:off x="2502927" y="2198329"/>
              <a:ext cx="304800" cy="228600"/>
            </a:xfrm>
            <a:prstGeom prst="curvedDown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46" name="Curved Up Arrow 45"/>
            <p:cNvSpPr/>
            <p:nvPr/>
          </p:nvSpPr>
          <p:spPr bwMode="auto">
            <a:xfrm rot="10996469">
              <a:off x="1898720" y="1896481"/>
              <a:ext cx="304800" cy="228600"/>
            </a:xfrm>
            <a:prstGeom prst="curvedUp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47" name="Curved Up Arrow 46"/>
            <p:cNvSpPr/>
            <p:nvPr/>
          </p:nvSpPr>
          <p:spPr bwMode="auto">
            <a:xfrm rot="10996469">
              <a:off x="1911280" y="2065918"/>
              <a:ext cx="304800" cy="228600"/>
            </a:xfrm>
            <a:prstGeom prst="curvedUp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48" name="Curved Up Arrow 47"/>
            <p:cNvSpPr/>
            <p:nvPr/>
          </p:nvSpPr>
          <p:spPr bwMode="auto">
            <a:xfrm rot="10419293">
              <a:off x="2038439" y="2149376"/>
              <a:ext cx="304800" cy="285867"/>
            </a:xfrm>
            <a:prstGeom prst="curvedUpArrow">
              <a:avLst>
                <a:gd name="adj1" fmla="val 25000"/>
                <a:gd name="adj2" fmla="val 50975"/>
                <a:gd name="adj3" fmla="val 27532"/>
              </a:avLst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49" name="Curved Up Arrow 48"/>
            <p:cNvSpPr/>
            <p:nvPr/>
          </p:nvSpPr>
          <p:spPr bwMode="auto">
            <a:xfrm rot="10996469">
              <a:off x="1617597" y="1947303"/>
              <a:ext cx="304800" cy="336927"/>
            </a:xfrm>
            <a:prstGeom prst="curvedUp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</p:grpSp>
      <p:grpSp>
        <p:nvGrpSpPr>
          <p:cNvPr id="5" name="Group 31"/>
          <p:cNvGrpSpPr/>
          <p:nvPr/>
        </p:nvGrpSpPr>
        <p:grpSpPr>
          <a:xfrm>
            <a:off x="4003104" y="1600200"/>
            <a:ext cx="4495800" cy="1219200"/>
            <a:chOff x="3581400" y="1600200"/>
            <a:chExt cx="4495800" cy="1219200"/>
          </a:xfrm>
        </p:grpSpPr>
        <p:sp>
          <p:nvSpPr>
            <p:cNvPr id="42" name="TextBox 41"/>
            <p:cNvSpPr txBox="1"/>
            <p:nvPr/>
          </p:nvSpPr>
          <p:spPr>
            <a:xfrm>
              <a:off x="5029200" y="1600200"/>
              <a:ext cx="3048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DEC3E"/>
                  </a:solidFill>
                  <a:latin typeface="Optima"/>
                  <a:cs typeface="Optima"/>
                </a:rPr>
                <a:t>Interface layer </a:t>
              </a:r>
              <a:r>
                <a:rPr lang="en-US" sz="2000" dirty="0" smtClean="0">
                  <a:latin typeface="Optima"/>
                  <a:cs typeface="Optima"/>
                </a:rPr>
                <a:t>where disc and coronal materials mix</a:t>
              </a:r>
              <a:endParaRPr lang="en-US" sz="2000" dirty="0">
                <a:latin typeface="Optima"/>
                <a:cs typeface="Optima"/>
              </a:endParaRPr>
            </a:p>
          </p:txBody>
        </p:sp>
        <p:cxnSp>
          <p:nvCxnSpPr>
            <p:cNvPr id="144" name="Straight Arrow Connector 143"/>
            <p:cNvCxnSpPr/>
            <p:nvPr/>
          </p:nvCxnSpPr>
          <p:spPr bwMode="auto">
            <a:xfrm rot="10800000" flipV="1">
              <a:off x="3581400" y="2133600"/>
              <a:ext cx="1447800" cy="6858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5" name="TextBox 34"/>
          <p:cNvSpPr txBox="1"/>
          <p:nvPr/>
        </p:nvSpPr>
        <p:spPr>
          <a:xfrm>
            <a:off x="251520" y="5445224"/>
            <a:ext cx="3243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FFCC66"/>
                </a:solidFill>
                <a:latin typeface="Optima"/>
                <a:cs typeface="Optima"/>
              </a:rPr>
              <a:t>Fraternali</a:t>
            </a:r>
            <a:r>
              <a:rPr lang="en-US" sz="1600" i="1" dirty="0" smtClean="0">
                <a:solidFill>
                  <a:srgbClr val="FFCC66"/>
                </a:solidFill>
                <a:latin typeface="Optima"/>
                <a:cs typeface="Optima"/>
              </a:rPr>
              <a:t> &amp; </a:t>
            </a:r>
            <a:r>
              <a:rPr lang="en-US" sz="1600" i="1" dirty="0" err="1" smtClean="0">
                <a:solidFill>
                  <a:srgbClr val="FFCC66"/>
                </a:solidFill>
                <a:latin typeface="Optima"/>
                <a:cs typeface="Optima"/>
              </a:rPr>
              <a:t>Binney</a:t>
            </a:r>
            <a:r>
              <a:rPr lang="en-US" sz="1600" i="1" dirty="0" smtClean="0">
                <a:solidFill>
                  <a:srgbClr val="FFCC66"/>
                </a:solidFill>
                <a:latin typeface="Optima"/>
                <a:cs typeface="Optima"/>
              </a:rPr>
              <a:t> 2008, MNRAS</a:t>
            </a:r>
            <a:endParaRPr lang="en-US" sz="1600" i="1" dirty="0">
              <a:solidFill>
                <a:srgbClr val="FFCC66"/>
              </a:solidFill>
              <a:latin typeface="Optima"/>
              <a:cs typeface="Optim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1520" y="5750030"/>
            <a:ext cx="3561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FFCC66"/>
                </a:solidFill>
                <a:latin typeface="Optima"/>
                <a:cs typeface="Optima"/>
              </a:rPr>
              <a:t>Marinacci</a:t>
            </a:r>
            <a:r>
              <a:rPr lang="en-US" sz="1600" i="1" dirty="0" smtClean="0">
                <a:solidFill>
                  <a:srgbClr val="FFCC66"/>
                </a:solidFill>
                <a:latin typeface="Optima"/>
                <a:cs typeface="Optima"/>
              </a:rPr>
              <a:t>, et al. 2010, 2011, MNRAS</a:t>
            </a:r>
            <a:endParaRPr lang="en-US" sz="1600" i="1" dirty="0">
              <a:solidFill>
                <a:srgbClr val="FFCC66"/>
              </a:solidFill>
              <a:latin typeface="Optima"/>
              <a:cs typeface="Optim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1520" y="6021077"/>
            <a:ext cx="4107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FFCC66"/>
                </a:solidFill>
                <a:latin typeface="Optima"/>
                <a:cs typeface="Optima"/>
              </a:rPr>
              <a:t>Marasco</a:t>
            </a:r>
            <a:r>
              <a:rPr lang="en-US" sz="1600" i="1" dirty="0" smtClean="0">
                <a:solidFill>
                  <a:srgbClr val="FFCC66"/>
                </a:solidFill>
                <a:latin typeface="Optima"/>
                <a:cs typeface="Optima"/>
              </a:rPr>
              <a:t>, </a:t>
            </a:r>
            <a:r>
              <a:rPr lang="en-US" sz="1600" i="1" dirty="0" err="1" smtClean="0">
                <a:solidFill>
                  <a:srgbClr val="FFCC66"/>
                </a:solidFill>
                <a:latin typeface="Optima"/>
                <a:cs typeface="Optima"/>
              </a:rPr>
              <a:t>Fraternali</a:t>
            </a:r>
            <a:r>
              <a:rPr lang="en-US" sz="1600" i="1" dirty="0" smtClean="0">
                <a:solidFill>
                  <a:srgbClr val="FFCC66"/>
                </a:solidFill>
                <a:latin typeface="Optima"/>
                <a:cs typeface="Optima"/>
              </a:rPr>
              <a:t> &amp; </a:t>
            </a:r>
            <a:r>
              <a:rPr lang="en-US" sz="1600" i="1" dirty="0" err="1" smtClean="0">
                <a:solidFill>
                  <a:srgbClr val="FFCC66"/>
                </a:solidFill>
                <a:latin typeface="Optima"/>
                <a:cs typeface="Optima"/>
              </a:rPr>
              <a:t>Binney</a:t>
            </a:r>
            <a:r>
              <a:rPr lang="en-US" sz="1600" i="1" dirty="0" smtClean="0">
                <a:solidFill>
                  <a:srgbClr val="FFCC66"/>
                </a:solidFill>
                <a:latin typeface="Optima"/>
                <a:cs typeface="Optima"/>
              </a:rPr>
              <a:t> 2012, MNRAS</a:t>
            </a:r>
            <a:endParaRPr lang="en-US" sz="1600" i="1" dirty="0">
              <a:solidFill>
                <a:srgbClr val="FFCC66"/>
              </a:solidFill>
              <a:latin typeface="Optima"/>
              <a:cs typeface="Optima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463557" y="2526432"/>
            <a:ext cx="4500931" cy="3926904"/>
            <a:chOff x="4463557" y="2526432"/>
            <a:chExt cx="4500931" cy="3926904"/>
          </a:xfrm>
        </p:grpSpPr>
        <p:sp>
          <p:nvSpPr>
            <p:cNvPr id="33" name="Down Arrow 32"/>
            <p:cNvSpPr/>
            <p:nvPr/>
          </p:nvSpPr>
          <p:spPr bwMode="auto">
            <a:xfrm>
              <a:off x="6661720" y="2526432"/>
              <a:ext cx="646584" cy="254496"/>
            </a:xfrm>
            <a:prstGeom prst="downArrow">
              <a:avLst/>
            </a:prstGeom>
            <a:solidFill>
              <a:srgbClr val="8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867661" y="2793702"/>
              <a:ext cx="28808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High </a:t>
              </a:r>
              <a:r>
                <a:rPr lang="en-US" dirty="0" err="1" smtClean="0"/>
                <a:t>metallicity</a:t>
              </a:r>
              <a:r>
                <a:rPr lang="en-US" dirty="0" smtClean="0"/>
                <a:t> </a:t>
              </a:r>
              <a:r>
                <a:rPr lang="en-US" i="1" dirty="0" smtClean="0"/>
                <a:t>“cold” </a:t>
              </a:r>
              <a:r>
                <a:rPr lang="en-US" dirty="0" smtClean="0"/>
                <a:t>gas (from the disc) mixes with low </a:t>
              </a:r>
              <a:r>
                <a:rPr lang="en-US" dirty="0" err="1" smtClean="0"/>
                <a:t>metallicity</a:t>
              </a:r>
              <a:r>
                <a:rPr lang="en-US" dirty="0" smtClean="0"/>
                <a:t> hot gas</a:t>
              </a:r>
              <a:endParaRPr lang="en-US" dirty="0"/>
            </a:p>
          </p:txBody>
        </p:sp>
        <p:pic>
          <p:nvPicPr>
            <p:cNvPr id="43" name="Immagine 2" descr="schemeAM.pdf"/>
            <p:cNvPicPr>
              <a:picLocks noChangeAspect="1"/>
            </p:cNvPicPr>
            <p:nvPr/>
          </p:nvPicPr>
          <p:blipFill rotWithShape="1">
            <a:blip r:embed="rId3"/>
            <a:srcRect l="211" t="9376" b="5042"/>
            <a:stretch/>
          </p:blipFill>
          <p:spPr>
            <a:xfrm>
              <a:off x="4463557" y="3861048"/>
              <a:ext cx="4500931" cy="25922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95300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5"/>
          <p:cNvGrpSpPr/>
          <p:nvPr/>
        </p:nvGrpSpPr>
        <p:grpSpPr>
          <a:xfrm>
            <a:off x="-252535" y="528201"/>
            <a:ext cx="5181600" cy="4412968"/>
            <a:chOff x="-685800" y="-126000"/>
            <a:chExt cx="6096600" cy="5198100"/>
          </a:xfrm>
        </p:grpSpPr>
        <p:sp>
          <p:nvSpPr>
            <p:cNvPr id="100" name="Pie 99"/>
            <p:cNvSpPr/>
            <p:nvPr/>
          </p:nvSpPr>
          <p:spPr>
            <a:xfrm>
              <a:off x="4114800" y="-126000"/>
              <a:ext cx="1296000" cy="1296000"/>
            </a:xfrm>
            <a:prstGeom prst="pie">
              <a:avLst>
                <a:gd name="adj1" fmla="val 5430969"/>
                <a:gd name="adj2" fmla="val 10754145"/>
              </a:avLst>
            </a:prstGeom>
            <a:gradFill flip="none" rotWithShape="1">
              <a:gsLst>
                <a:gs pos="0">
                  <a:srgbClr val="990600"/>
                </a:gs>
                <a:gs pos="73000">
                  <a:schemeClr val="accent6">
                    <a:lumMod val="60000"/>
                    <a:lumOff val="40000"/>
                  </a:schemeClr>
                </a:gs>
              </a:gsLst>
              <a:lin ang="1902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DEA8"/>
                </a:solidFill>
                <a:latin typeface="Optima"/>
                <a:cs typeface="Optima"/>
              </a:endParaRPr>
            </a:p>
          </p:txBody>
        </p:sp>
        <p:grpSp>
          <p:nvGrpSpPr>
            <p:cNvPr id="5" name="Group 364"/>
            <p:cNvGrpSpPr/>
            <p:nvPr/>
          </p:nvGrpSpPr>
          <p:grpSpPr>
            <a:xfrm>
              <a:off x="-685800" y="524400"/>
              <a:ext cx="5448600" cy="4547700"/>
              <a:chOff x="-419400" y="524400"/>
              <a:chExt cx="5448600" cy="4547700"/>
            </a:xfrm>
          </p:grpSpPr>
          <p:sp>
            <p:nvSpPr>
              <p:cNvPr id="102" name="Pie 101"/>
              <p:cNvSpPr/>
              <p:nvPr/>
            </p:nvSpPr>
            <p:spPr>
              <a:xfrm rot="10800000">
                <a:off x="-419400" y="3776100"/>
                <a:ext cx="1296000" cy="1296000"/>
              </a:xfrm>
              <a:prstGeom prst="pie">
                <a:avLst>
                  <a:gd name="adj1" fmla="val 5430969"/>
                  <a:gd name="adj2" fmla="val 10754145"/>
                </a:avLst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rgbClr val="990600"/>
                  </a:gs>
                </a:gsLst>
                <a:lin ang="81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DEA8"/>
                  </a:solidFill>
                  <a:latin typeface="Optima"/>
                  <a:cs typeface="Optima"/>
                </a:endParaRPr>
              </a:p>
            </p:txBody>
          </p:sp>
          <p:grpSp>
            <p:nvGrpSpPr>
              <p:cNvPr id="6" name="Group 363"/>
              <p:cNvGrpSpPr/>
              <p:nvPr/>
            </p:nvGrpSpPr>
            <p:grpSpPr>
              <a:xfrm>
                <a:off x="228600" y="524400"/>
                <a:ext cx="4800600" cy="3937731"/>
                <a:chOff x="228600" y="524400"/>
                <a:chExt cx="4800600" cy="3937731"/>
              </a:xfrm>
            </p:grpSpPr>
            <p:sp>
              <p:nvSpPr>
                <p:cNvPr id="55" name="Plaque 54"/>
                <p:cNvSpPr/>
                <p:nvPr/>
              </p:nvSpPr>
              <p:spPr>
                <a:xfrm>
                  <a:off x="3352800" y="524400"/>
                  <a:ext cx="1676400" cy="1604700"/>
                </a:xfrm>
                <a:prstGeom prst="plaque">
                  <a:avLst>
                    <a:gd name="adj" fmla="val 38852"/>
                  </a:avLst>
                </a:prstGeom>
                <a:gradFill flip="none" rotWithShape="1">
                  <a:gsLst>
                    <a:gs pos="52000">
                      <a:srgbClr val="990600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DEA8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59" name="Plaque 58"/>
                <p:cNvSpPr/>
                <p:nvPr/>
              </p:nvSpPr>
              <p:spPr>
                <a:xfrm>
                  <a:off x="228600" y="2819400"/>
                  <a:ext cx="1676400" cy="1604700"/>
                </a:xfrm>
                <a:prstGeom prst="plaque">
                  <a:avLst>
                    <a:gd name="adj" fmla="val 38852"/>
                  </a:avLst>
                </a:prstGeom>
                <a:gradFill flip="none" rotWithShape="1">
                  <a:gsLst>
                    <a:gs pos="61000">
                      <a:srgbClr val="990600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DEA8"/>
                    </a:solidFill>
                    <a:latin typeface="Optima"/>
                    <a:cs typeface="Optima"/>
                  </a:endParaRPr>
                </a:p>
              </p:txBody>
            </p:sp>
            <p:grpSp>
              <p:nvGrpSpPr>
                <p:cNvPr id="7" name="Group 79"/>
                <p:cNvGrpSpPr/>
                <p:nvPr/>
              </p:nvGrpSpPr>
              <p:grpSpPr>
                <a:xfrm>
                  <a:off x="763320" y="990600"/>
                  <a:ext cx="3768963" cy="2998918"/>
                  <a:chOff x="763320" y="990600"/>
                  <a:chExt cx="3768963" cy="2998918"/>
                </a:xfrm>
              </p:grpSpPr>
              <p:sp>
                <p:nvSpPr>
                  <p:cNvPr id="61" name="Oval 60"/>
                  <p:cNvSpPr/>
                  <p:nvPr/>
                </p:nvSpPr>
                <p:spPr>
                  <a:xfrm>
                    <a:off x="763320" y="990600"/>
                    <a:ext cx="3768963" cy="2998918"/>
                  </a:xfrm>
                  <a:prstGeom prst="ellipse">
                    <a:avLst/>
                  </a:prstGeom>
                  <a:gradFill flip="none" rotWithShape="1">
                    <a:gsLst>
                      <a:gs pos="8000">
                        <a:schemeClr val="tx1"/>
                      </a:gs>
                      <a:gs pos="63000">
                        <a:srgbClr val="9906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DEA8"/>
                      </a:solidFill>
                      <a:latin typeface="Optima"/>
                      <a:cs typeface="Optima"/>
                    </a:endParaRPr>
                  </a:p>
                </p:txBody>
              </p:sp>
              <p:pic>
                <p:nvPicPr>
                  <p:cNvPr id="62" name="Picture 61" descr="M51.jpg"/>
                  <p:cNvPicPr>
                    <a:picLocks/>
                  </p:cNvPicPr>
                  <p:nvPr/>
                </p:nvPicPr>
                <p:blipFill>
                  <a:blip r:embed="rId2"/>
                  <a:srcRect l="21260" t="35433" r="23622" b="16535"/>
                  <a:stretch>
                    <a:fillRect/>
                  </a:stretch>
                </p:blipFill>
                <p:spPr>
                  <a:xfrm>
                    <a:off x="2263102" y="2266834"/>
                    <a:ext cx="724422" cy="33641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9" name="TextBox 98"/>
                <p:cNvSpPr txBox="1"/>
                <p:nvPr/>
              </p:nvSpPr>
              <p:spPr>
                <a:xfrm rot="19896719">
                  <a:off x="389431" y="919811"/>
                  <a:ext cx="2088829" cy="4350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Optima"/>
                      <a:cs typeface="Optima"/>
                    </a:rPr>
                    <a:t>Galactic corona</a:t>
                  </a:r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228600" y="524400"/>
                  <a:ext cx="4800600" cy="3899700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DEA8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105" name="TextBox 104"/>
                <p:cNvSpPr txBox="1"/>
                <p:nvPr/>
              </p:nvSpPr>
              <p:spPr>
                <a:xfrm>
                  <a:off x="314470" y="3374527"/>
                  <a:ext cx="1386686" cy="10876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DEA8"/>
                      </a:solidFill>
                      <a:latin typeface="Optima"/>
                      <a:cs typeface="Optima"/>
                    </a:rPr>
                    <a:t>Hot-mode accretion</a:t>
                  </a:r>
                </a:p>
              </p:txBody>
            </p:sp>
            <p:sp>
              <p:nvSpPr>
                <p:cNvPr id="273" name="TextBox 272"/>
                <p:cNvSpPr txBox="1"/>
                <p:nvPr/>
              </p:nvSpPr>
              <p:spPr>
                <a:xfrm>
                  <a:off x="672118" y="533400"/>
                  <a:ext cx="957038" cy="36253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FFFFFF"/>
                      </a:solidFill>
                      <a:latin typeface="Optima"/>
                      <a:cs typeface="Optima"/>
                    </a:rPr>
                    <a:t>100 </a:t>
                  </a:r>
                  <a:r>
                    <a:rPr lang="en-US" sz="1400" dirty="0" err="1">
                      <a:solidFill>
                        <a:srgbClr val="FFFFFF"/>
                      </a:solidFill>
                      <a:latin typeface="Optima"/>
                      <a:cs typeface="Optima"/>
                    </a:rPr>
                    <a:t>kpc</a:t>
                  </a:r>
                  <a:endParaRPr lang="en-US" sz="1400" dirty="0">
                    <a:solidFill>
                      <a:srgbClr val="FFFFFF"/>
                    </a:solidFill>
                    <a:latin typeface="Optima"/>
                    <a:cs typeface="Optima"/>
                  </a:endParaRPr>
                </a:p>
              </p:txBody>
            </p:sp>
            <p:cxnSp>
              <p:nvCxnSpPr>
                <p:cNvPr id="275" name="Straight Arrow Connector 274"/>
                <p:cNvCxnSpPr/>
                <p:nvPr/>
              </p:nvCxnSpPr>
              <p:spPr>
                <a:xfrm>
                  <a:off x="841158" y="918965"/>
                  <a:ext cx="572920" cy="1588"/>
                </a:xfrm>
                <a:prstGeom prst="straightConnector1">
                  <a:avLst/>
                </a:prstGeom>
                <a:ln>
                  <a:solidFill>
                    <a:srgbClr val="FFFFFF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1" name="Right Arrow 90"/>
          <p:cNvSpPr/>
          <p:nvPr/>
        </p:nvSpPr>
        <p:spPr bwMode="auto">
          <a:xfrm rot="19960003">
            <a:off x="1361006" y="3642577"/>
            <a:ext cx="489340" cy="133534"/>
          </a:xfrm>
          <a:prstGeom prst="rightArrow">
            <a:avLst/>
          </a:prstGeom>
          <a:gradFill flip="none" rotWithShape="1">
            <a:gsLst>
              <a:gs pos="0">
                <a:srgbClr val="FA6E02"/>
              </a:gs>
              <a:gs pos="100000">
                <a:srgbClr val="800000"/>
              </a:gs>
            </a:gsLst>
            <a:lin ang="11640000" scaled="0"/>
            <a:tileRect/>
          </a:gradFill>
          <a:ln w="9525" cap="flat" cmpd="sng" algn="ctr">
            <a:solidFill>
              <a:schemeClr val="accent6">
                <a:lumMod val="75000"/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7" tIns="45713" rIns="91427" bIns="45713" numCol="1" rtlCol="0" anchor="t" anchorCtr="0" compatLnSpc="1">
            <a:prstTxWarp prst="textNoShape">
              <a:avLst/>
            </a:prstTxWarp>
          </a:bodyPr>
          <a:lstStyle/>
          <a:p>
            <a:pPr defTabSz="914263"/>
            <a:endParaRPr lang="en-GB">
              <a:solidFill>
                <a:srgbClr val="FFDEA8"/>
              </a:solidFill>
              <a:latin typeface="Optima"/>
              <a:cs typeface="Optima"/>
            </a:endParaRPr>
          </a:p>
        </p:txBody>
      </p:sp>
      <p:sp>
        <p:nvSpPr>
          <p:cNvPr id="98" name="Right Arrow 97"/>
          <p:cNvSpPr/>
          <p:nvPr/>
        </p:nvSpPr>
        <p:spPr bwMode="auto">
          <a:xfrm rot="18695060">
            <a:off x="934328" y="3150180"/>
            <a:ext cx="489340" cy="133534"/>
          </a:xfrm>
          <a:prstGeom prst="rightArrow">
            <a:avLst/>
          </a:prstGeom>
          <a:gradFill flip="none" rotWithShape="1">
            <a:gsLst>
              <a:gs pos="0">
                <a:srgbClr val="FA6E02"/>
              </a:gs>
              <a:gs pos="100000">
                <a:srgbClr val="800000"/>
              </a:gs>
            </a:gsLst>
            <a:lin ang="11640000" scaled="0"/>
            <a:tileRect/>
          </a:gradFill>
          <a:ln w="9525" cap="flat" cmpd="sng" algn="ctr">
            <a:solidFill>
              <a:schemeClr val="accent6">
                <a:lumMod val="75000"/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7" tIns="45713" rIns="91427" bIns="45713" numCol="1" rtlCol="0" anchor="t" anchorCtr="0" compatLnSpc="1">
            <a:prstTxWarp prst="textNoShape">
              <a:avLst/>
            </a:prstTxWarp>
          </a:bodyPr>
          <a:lstStyle/>
          <a:p>
            <a:pPr defTabSz="914263"/>
            <a:endParaRPr lang="en-GB">
              <a:solidFill>
                <a:srgbClr val="FFDEA8"/>
              </a:solidFill>
              <a:latin typeface="Optima"/>
              <a:cs typeface="Optima"/>
            </a:endParaRPr>
          </a:p>
        </p:txBody>
      </p:sp>
      <p:sp>
        <p:nvSpPr>
          <p:cNvPr id="103" name="Right Arrow 102"/>
          <p:cNvSpPr/>
          <p:nvPr/>
        </p:nvSpPr>
        <p:spPr bwMode="auto">
          <a:xfrm rot="9305058">
            <a:off x="2800821" y="1701916"/>
            <a:ext cx="489340" cy="133534"/>
          </a:xfrm>
          <a:prstGeom prst="rightArrow">
            <a:avLst/>
          </a:prstGeom>
          <a:gradFill flip="none" rotWithShape="1">
            <a:gsLst>
              <a:gs pos="0">
                <a:srgbClr val="FA6E02"/>
              </a:gs>
              <a:gs pos="100000">
                <a:srgbClr val="800000"/>
              </a:gs>
            </a:gsLst>
            <a:lin ang="11640000" scaled="0"/>
            <a:tileRect/>
          </a:gradFill>
          <a:ln w="9525" cap="flat" cmpd="sng" algn="ctr">
            <a:solidFill>
              <a:schemeClr val="accent6">
                <a:lumMod val="75000"/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7" tIns="45713" rIns="91427" bIns="45713" numCol="1" rtlCol="0" anchor="t" anchorCtr="0" compatLnSpc="1">
            <a:prstTxWarp prst="textNoShape">
              <a:avLst/>
            </a:prstTxWarp>
          </a:bodyPr>
          <a:lstStyle/>
          <a:p>
            <a:pPr defTabSz="914263"/>
            <a:endParaRPr lang="en-GB">
              <a:solidFill>
                <a:srgbClr val="FFDEA8"/>
              </a:solidFill>
              <a:latin typeface="Optima"/>
              <a:cs typeface="Optima"/>
            </a:endParaRPr>
          </a:p>
        </p:txBody>
      </p:sp>
      <p:sp>
        <p:nvSpPr>
          <p:cNvPr id="106" name="Right Arrow 105"/>
          <p:cNvSpPr/>
          <p:nvPr/>
        </p:nvSpPr>
        <p:spPr bwMode="auto">
          <a:xfrm rot="7689527">
            <a:off x="3401773" y="2361398"/>
            <a:ext cx="489340" cy="133534"/>
          </a:xfrm>
          <a:prstGeom prst="rightArrow">
            <a:avLst/>
          </a:prstGeom>
          <a:gradFill flip="none" rotWithShape="1">
            <a:gsLst>
              <a:gs pos="0">
                <a:srgbClr val="FA6E02"/>
              </a:gs>
              <a:gs pos="100000">
                <a:srgbClr val="800000"/>
              </a:gs>
            </a:gsLst>
            <a:lin ang="11640000" scaled="0"/>
            <a:tileRect/>
          </a:gradFill>
          <a:ln w="9525" cap="flat" cmpd="sng" algn="ctr">
            <a:solidFill>
              <a:schemeClr val="accent6">
                <a:lumMod val="75000"/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7" tIns="45713" rIns="91427" bIns="45713" numCol="1" rtlCol="0" anchor="t" anchorCtr="0" compatLnSpc="1">
            <a:prstTxWarp prst="textNoShape">
              <a:avLst/>
            </a:prstTxWarp>
          </a:bodyPr>
          <a:lstStyle/>
          <a:p>
            <a:pPr defTabSz="914263"/>
            <a:endParaRPr lang="en-GB">
              <a:solidFill>
                <a:srgbClr val="FFDEA8"/>
              </a:solidFill>
              <a:latin typeface="Optima"/>
              <a:cs typeface="Optima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919229" y="2498630"/>
            <a:ext cx="756553" cy="350295"/>
          </a:xfrm>
          <a:prstGeom prst="ellipse">
            <a:avLst/>
          </a:prstGeom>
          <a:solidFill>
            <a:srgbClr val="4770FF">
              <a:alpha val="34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US">
              <a:solidFill>
                <a:srgbClr val="FFDEA8"/>
              </a:solidFill>
              <a:latin typeface="Optima"/>
              <a:cs typeface="Optima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19229" y="692696"/>
            <a:ext cx="6903307" cy="2625647"/>
            <a:chOff x="1919229" y="692696"/>
            <a:chExt cx="6903307" cy="2625647"/>
          </a:xfrm>
        </p:grpSpPr>
        <p:cxnSp>
          <p:nvCxnSpPr>
            <p:cNvPr id="27" name="Straight Connector 26"/>
            <p:cNvCxnSpPr>
              <a:stCxn id="72" idx="2"/>
            </p:cNvCxnSpPr>
            <p:nvPr/>
          </p:nvCxnSpPr>
          <p:spPr>
            <a:xfrm>
              <a:off x="2297505" y="2926181"/>
              <a:ext cx="3075321" cy="110048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90"/>
            <p:cNvGrpSpPr/>
            <p:nvPr/>
          </p:nvGrpSpPr>
          <p:grpSpPr>
            <a:xfrm>
              <a:off x="5233864" y="707940"/>
              <a:ext cx="3588672" cy="2610403"/>
              <a:chOff x="5365679" y="524400"/>
              <a:chExt cx="3465467" cy="2439103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5418667" y="524400"/>
                <a:ext cx="3268133" cy="217421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58000">
                    <a:srgbClr val="990600"/>
                  </a:gs>
                </a:gsLst>
                <a:path path="circle">
                  <a:fillToRect l="50000" t="50000" r="50000" b="50000"/>
                </a:path>
                <a:tileRect/>
              </a:gradFill>
              <a:ln w="158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DEA8"/>
                  </a:solidFill>
                  <a:latin typeface="Optima"/>
                  <a:cs typeface="Optima"/>
                </a:endParaRPr>
              </a:p>
            </p:txBody>
          </p:sp>
          <p:grpSp>
            <p:nvGrpSpPr>
              <p:cNvPr id="30" name="Group 116"/>
              <p:cNvGrpSpPr/>
              <p:nvPr/>
            </p:nvGrpSpPr>
            <p:grpSpPr>
              <a:xfrm rot="10800000">
                <a:off x="6210300" y="762000"/>
                <a:ext cx="1638300" cy="1690046"/>
                <a:chOff x="6286500" y="824554"/>
                <a:chExt cx="1638300" cy="1690046"/>
              </a:xfrm>
            </p:grpSpPr>
            <p:sp>
              <p:nvSpPr>
                <p:cNvPr id="56" name="Circular Arrow 55"/>
                <p:cNvSpPr/>
                <p:nvPr/>
              </p:nvSpPr>
              <p:spPr>
                <a:xfrm>
                  <a:off x="7086600" y="824554"/>
                  <a:ext cx="685800" cy="1304546"/>
                </a:xfrm>
                <a:prstGeom prst="circularArrow">
                  <a:avLst>
                    <a:gd name="adj1" fmla="val 7538"/>
                    <a:gd name="adj2" fmla="val 1435531"/>
                    <a:gd name="adj3" fmla="val 18828445"/>
                    <a:gd name="adj4" fmla="val 10711040"/>
                    <a:gd name="adj5" fmla="val 10342"/>
                  </a:avLst>
                </a:prstGeom>
                <a:solidFill>
                  <a:srgbClr val="008000">
                    <a:alpha val="50000"/>
                  </a:srgbClr>
                </a:solidFill>
                <a:ln w="12700" cap="flat" cmpd="sng" algn="ctr">
                  <a:solidFill>
                    <a:srgbClr val="000000">
                      <a:alpha val="59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DEA8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57" name="Circular Arrow 56"/>
                <p:cNvSpPr/>
                <p:nvPr/>
              </p:nvSpPr>
              <p:spPr>
                <a:xfrm>
                  <a:off x="7239000" y="990600"/>
                  <a:ext cx="685800" cy="1304546"/>
                </a:xfrm>
                <a:prstGeom prst="circularArrow">
                  <a:avLst>
                    <a:gd name="adj1" fmla="val 7538"/>
                    <a:gd name="adj2" fmla="val 1435531"/>
                    <a:gd name="adj3" fmla="val 18828445"/>
                    <a:gd name="adj4" fmla="val 10711040"/>
                    <a:gd name="adj5" fmla="val 10342"/>
                  </a:avLst>
                </a:prstGeom>
                <a:solidFill>
                  <a:srgbClr val="008000">
                    <a:alpha val="50000"/>
                  </a:srgbClr>
                </a:solidFill>
                <a:ln w="12700" cap="flat" cmpd="sng" algn="ctr">
                  <a:solidFill>
                    <a:srgbClr val="000000">
                      <a:alpha val="59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DEA8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58" name="Circular Arrow 57"/>
                <p:cNvSpPr/>
                <p:nvPr/>
              </p:nvSpPr>
              <p:spPr>
                <a:xfrm>
                  <a:off x="7162800" y="1143000"/>
                  <a:ext cx="533400" cy="1304546"/>
                </a:xfrm>
                <a:prstGeom prst="circularArrow">
                  <a:avLst>
                    <a:gd name="adj1" fmla="val 7538"/>
                    <a:gd name="adj2" fmla="val 1435531"/>
                    <a:gd name="adj3" fmla="val 18828445"/>
                    <a:gd name="adj4" fmla="val 10711040"/>
                    <a:gd name="adj5" fmla="val 10342"/>
                  </a:avLst>
                </a:prstGeom>
                <a:solidFill>
                  <a:srgbClr val="008000">
                    <a:alpha val="50000"/>
                  </a:srgbClr>
                </a:solidFill>
                <a:ln w="12700" cap="flat" cmpd="sng" algn="ctr">
                  <a:solidFill>
                    <a:srgbClr val="000000">
                      <a:alpha val="59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DEA8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60" name="Circular Arrow 59"/>
                <p:cNvSpPr/>
                <p:nvPr/>
              </p:nvSpPr>
              <p:spPr>
                <a:xfrm flipH="1">
                  <a:off x="6286500" y="990600"/>
                  <a:ext cx="495300" cy="1371600"/>
                </a:xfrm>
                <a:prstGeom prst="circularArrow">
                  <a:avLst>
                    <a:gd name="adj1" fmla="val 7538"/>
                    <a:gd name="adj2" fmla="val 2513887"/>
                    <a:gd name="adj3" fmla="val 18828445"/>
                    <a:gd name="adj4" fmla="val 10711040"/>
                    <a:gd name="adj5" fmla="val 10342"/>
                  </a:avLst>
                </a:prstGeom>
                <a:solidFill>
                  <a:srgbClr val="008000">
                    <a:alpha val="50000"/>
                  </a:srgbClr>
                </a:solidFill>
                <a:ln w="12700" cap="flat" cmpd="sng" algn="ctr">
                  <a:solidFill>
                    <a:srgbClr val="000000">
                      <a:alpha val="59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DEA8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63" name="Circular Arrow 62"/>
                <p:cNvSpPr/>
                <p:nvPr/>
              </p:nvSpPr>
              <p:spPr>
                <a:xfrm flipH="1">
                  <a:off x="6553200" y="1143000"/>
                  <a:ext cx="381000" cy="1371600"/>
                </a:xfrm>
                <a:prstGeom prst="circularArrow">
                  <a:avLst>
                    <a:gd name="adj1" fmla="val 7538"/>
                    <a:gd name="adj2" fmla="val 2513887"/>
                    <a:gd name="adj3" fmla="val 18828445"/>
                    <a:gd name="adj4" fmla="val 10711040"/>
                    <a:gd name="adj5" fmla="val 10342"/>
                  </a:avLst>
                </a:prstGeom>
                <a:solidFill>
                  <a:srgbClr val="008000"/>
                </a:solidFill>
                <a:ln w="12700" cap="flat" cmpd="sng" algn="ctr">
                  <a:solidFill>
                    <a:srgbClr val="000000">
                      <a:alpha val="59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DEA8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64" name="Circular Arrow 63"/>
                <p:cNvSpPr/>
                <p:nvPr/>
              </p:nvSpPr>
              <p:spPr>
                <a:xfrm flipH="1">
                  <a:off x="6553200" y="838200"/>
                  <a:ext cx="457200" cy="1371600"/>
                </a:xfrm>
                <a:prstGeom prst="circularArrow">
                  <a:avLst>
                    <a:gd name="adj1" fmla="val 7538"/>
                    <a:gd name="adj2" fmla="val 2513887"/>
                    <a:gd name="adj3" fmla="val 18828445"/>
                    <a:gd name="adj4" fmla="val 10711040"/>
                    <a:gd name="adj5" fmla="val 10342"/>
                  </a:avLst>
                </a:prstGeom>
                <a:solidFill>
                  <a:srgbClr val="008000">
                    <a:alpha val="50000"/>
                  </a:srgbClr>
                </a:solidFill>
                <a:ln w="12700" cap="flat" cmpd="sng" algn="ctr">
                  <a:solidFill>
                    <a:srgbClr val="000000">
                      <a:alpha val="59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DEA8"/>
                    </a:solidFill>
                    <a:latin typeface="Optima"/>
                    <a:cs typeface="Optima"/>
                  </a:endParaRPr>
                </a:p>
              </p:txBody>
            </p:sp>
          </p:grpSp>
          <p:sp>
            <p:nvSpPr>
              <p:cNvPr id="31" name="Oval 30"/>
              <p:cNvSpPr/>
              <p:nvPr/>
            </p:nvSpPr>
            <p:spPr>
              <a:xfrm>
                <a:off x="5562600" y="1295400"/>
                <a:ext cx="3031067" cy="838200"/>
              </a:xfrm>
              <a:prstGeom prst="ellipse">
                <a:avLst/>
              </a:prstGeom>
              <a:gradFill flip="none" rotWithShape="1">
                <a:gsLst>
                  <a:gs pos="32000">
                    <a:schemeClr val="accent1">
                      <a:lumMod val="50000"/>
                      <a:alpha val="84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84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DEA8"/>
                  </a:solidFill>
                  <a:latin typeface="Optima"/>
                  <a:cs typeface="Optima"/>
                </a:endParaRPr>
              </a:p>
            </p:txBody>
          </p:sp>
          <p:grpSp>
            <p:nvGrpSpPr>
              <p:cNvPr id="32" name="Group 192"/>
              <p:cNvGrpSpPr/>
              <p:nvPr/>
            </p:nvGrpSpPr>
            <p:grpSpPr>
              <a:xfrm>
                <a:off x="6629401" y="1447800"/>
                <a:ext cx="778929" cy="457200"/>
                <a:chOff x="6629401" y="1447800"/>
                <a:chExt cx="778929" cy="457200"/>
              </a:xfrm>
            </p:grpSpPr>
            <p:grpSp>
              <p:nvGrpSpPr>
                <p:cNvPr id="48" name="Group 176"/>
                <p:cNvGrpSpPr/>
                <p:nvPr/>
              </p:nvGrpSpPr>
              <p:grpSpPr>
                <a:xfrm>
                  <a:off x="6629401" y="1447800"/>
                  <a:ext cx="778929" cy="457200"/>
                  <a:chOff x="1524003" y="2148840"/>
                  <a:chExt cx="609598" cy="365760"/>
                </a:xfrm>
              </p:grpSpPr>
              <p:sp>
                <p:nvSpPr>
                  <p:cNvPr id="50" name="Explosion 2 49"/>
                  <p:cNvSpPr/>
                  <p:nvPr/>
                </p:nvSpPr>
                <p:spPr bwMode="auto">
                  <a:xfrm>
                    <a:off x="1524003" y="2209800"/>
                    <a:ext cx="152400" cy="152400"/>
                  </a:xfrm>
                  <a:prstGeom prst="irregularSeal2">
                    <a:avLst/>
                  </a:prstGeom>
                  <a:solidFill>
                    <a:srgbClr val="FFFF00"/>
                  </a:solidFill>
                  <a:ln w="9525" cap="flat" cmpd="sng" algn="ctr">
                    <a:solidFill>
                      <a:srgbClr val="06071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63"/>
                    <a:endParaRPr lang="en-US" dirty="0">
                      <a:solidFill>
                        <a:srgbClr val="FFDEA8"/>
                      </a:solidFill>
                      <a:latin typeface="Optima"/>
                      <a:cs typeface="Optima"/>
                    </a:endParaRPr>
                  </a:p>
                </p:txBody>
              </p:sp>
              <p:sp>
                <p:nvSpPr>
                  <p:cNvPr id="51" name="Explosion 2 50"/>
                  <p:cNvSpPr/>
                  <p:nvPr/>
                </p:nvSpPr>
                <p:spPr bwMode="auto">
                  <a:xfrm>
                    <a:off x="1676404" y="2362200"/>
                    <a:ext cx="152400" cy="152400"/>
                  </a:xfrm>
                  <a:prstGeom prst="irregularSeal2">
                    <a:avLst/>
                  </a:prstGeom>
                  <a:solidFill>
                    <a:srgbClr val="FFFF00"/>
                  </a:solidFill>
                  <a:ln w="9525" cap="flat" cmpd="sng" algn="ctr">
                    <a:solidFill>
                      <a:srgbClr val="06071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63"/>
                    <a:endParaRPr lang="en-US" dirty="0">
                      <a:solidFill>
                        <a:srgbClr val="FFDEA8"/>
                      </a:solidFill>
                      <a:latin typeface="Optima"/>
                      <a:cs typeface="Optima"/>
                    </a:endParaRPr>
                  </a:p>
                </p:txBody>
              </p:sp>
              <p:sp>
                <p:nvSpPr>
                  <p:cNvPr id="52" name="Explosion 2 51"/>
                  <p:cNvSpPr/>
                  <p:nvPr/>
                </p:nvSpPr>
                <p:spPr bwMode="auto">
                  <a:xfrm>
                    <a:off x="1729414" y="2170440"/>
                    <a:ext cx="152400" cy="152400"/>
                  </a:xfrm>
                  <a:prstGeom prst="irregularSeal2">
                    <a:avLst/>
                  </a:prstGeom>
                  <a:solidFill>
                    <a:srgbClr val="FFFF00"/>
                  </a:solidFill>
                  <a:ln w="9525" cap="flat" cmpd="sng" algn="ctr">
                    <a:solidFill>
                      <a:srgbClr val="06071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63"/>
                    <a:endParaRPr lang="en-US" dirty="0">
                      <a:solidFill>
                        <a:srgbClr val="FFDEA8"/>
                      </a:solidFill>
                      <a:latin typeface="Optima"/>
                      <a:cs typeface="Optima"/>
                    </a:endParaRPr>
                  </a:p>
                </p:txBody>
              </p:sp>
              <p:sp>
                <p:nvSpPr>
                  <p:cNvPr id="53" name="Explosion 2 52"/>
                  <p:cNvSpPr/>
                  <p:nvPr/>
                </p:nvSpPr>
                <p:spPr bwMode="auto">
                  <a:xfrm>
                    <a:off x="1865246" y="2148840"/>
                    <a:ext cx="152400" cy="152400"/>
                  </a:xfrm>
                  <a:prstGeom prst="irregularSeal2">
                    <a:avLst/>
                  </a:prstGeom>
                  <a:solidFill>
                    <a:srgbClr val="FFFF00"/>
                  </a:solidFill>
                  <a:ln w="9525" cap="flat" cmpd="sng" algn="ctr">
                    <a:solidFill>
                      <a:srgbClr val="06071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63"/>
                    <a:endParaRPr lang="en-US" dirty="0">
                      <a:solidFill>
                        <a:srgbClr val="FFDEA8"/>
                      </a:solidFill>
                      <a:latin typeface="Optima"/>
                      <a:cs typeface="Optima"/>
                    </a:endParaRPr>
                  </a:p>
                </p:txBody>
              </p:sp>
              <p:sp>
                <p:nvSpPr>
                  <p:cNvPr id="54" name="Explosion 2 53"/>
                  <p:cNvSpPr/>
                  <p:nvPr/>
                </p:nvSpPr>
                <p:spPr bwMode="auto">
                  <a:xfrm>
                    <a:off x="1981201" y="2225040"/>
                    <a:ext cx="152400" cy="152400"/>
                  </a:xfrm>
                  <a:prstGeom prst="irregularSeal2">
                    <a:avLst/>
                  </a:prstGeom>
                  <a:solidFill>
                    <a:srgbClr val="FFFF00"/>
                  </a:solidFill>
                  <a:ln w="9525" cap="flat" cmpd="sng" algn="ctr">
                    <a:solidFill>
                      <a:srgbClr val="06071B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914263"/>
                    <a:endParaRPr lang="en-US" dirty="0">
                      <a:solidFill>
                        <a:srgbClr val="FFDEA8"/>
                      </a:solidFill>
                      <a:latin typeface="Optima"/>
                      <a:cs typeface="Optima"/>
                    </a:endParaRPr>
                  </a:p>
                </p:txBody>
              </p:sp>
            </p:grpSp>
            <p:sp>
              <p:nvSpPr>
                <p:cNvPr id="49" name="Explosion 2 48"/>
                <p:cNvSpPr/>
                <p:nvPr/>
              </p:nvSpPr>
              <p:spPr bwMode="auto">
                <a:xfrm>
                  <a:off x="7103533" y="1710000"/>
                  <a:ext cx="194733" cy="190500"/>
                </a:xfrm>
                <a:prstGeom prst="irregularSeal2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06071B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63"/>
                  <a:endParaRPr lang="en-US" dirty="0">
                    <a:solidFill>
                      <a:srgbClr val="FFDEA8"/>
                    </a:solidFill>
                    <a:latin typeface="Optima"/>
                    <a:cs typeface="Optima"/>
                  </a:endParaRPr>
                </a:p>
              </p:txBody>
            </p:sp>
          </p:grpSp>
          <p:grpSp>
            <p:nvGrpSpPr>
              <p:cNvPr id="33" name="Group 202"/>
              <p:cNvGrpSpPr/>
              <p:nvPr/>
            </p:nvGrpSpPr>
            <p:grpSpPr>
              <a:xfrm>
                <a:off x="6286500" y="824554"/>
                <a:ext cx="1638300" cy="1690046"/>
                <a:chOff x="6286500" y="824554"/>
                <a:chExt cx="1638300" cy="1690046"/>
              </a:xfrm>
            </p:grpSpPr>
            <p:sp>
              <p:nvSpPr>
                <p:cNvPr id="42" name="Circular Arrow 41"/>
                <p:cNvSpPr/>
                <p:nvPr/>
              </p:nvSpPr>
              <p:spPr>
                <a:xfrm>
                  <a:off x="7086600" y="824554"/>
                  <a:ext cx="685800" cy="1304546"/>
                </a:xfrm>
                <a:prstGeom prst="circularArrow">
                  <a:avLst>
                    <a:gd name="adj1" fmla="val 7538"/>
                    <a:gd name="adj2" fmla="val 1435531"/>
                    <a:gd name="adj3" fmla="val 18828445"/>
                    <a:gd name="adj4" fmla="val 10711040"/>
                    <a:gd name="adj5" fmla="val 10342"/>
                  </a:avLst>
                </a:prstGeom>
                <a:solidFill>
                  <a:srgbClr val="008000">
                    <a:alpha val="50000"/>
                  </a:srgbClr>
                </a:solidFill>
                <a:ln w="12700" cap="flat" cmpd="sng" algn="ctr">
                  <a:solidFill>
                    <a:srgbClr val="000000">
                      <a:alpha val="59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DEA8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43" name="Circular Arrow 42"/>
                <p:cNvSpPr/>
                <p:nvPr/>
              </p:nvSpPr>
              <p:spPr>
                <a:xfrm>
                  <a:off x="7239000" y="990600"/>
                  <a:ext cx="685800" cy="1304546"/>
                </a:xfrm>
                <a:prstGeom prst="circularArrow">
                  <a:avLst>
                    <a:gd name="adj1" fmla="val 7538"/>
                    <a:gd name="adj2" fmla="val 1435531"/>
                    <a:gd name="adj3" fmla="val 18828445"/>
                    <a:gd name="adj4" fmla="val 10711040"/>
                    <a:gd name="adj5" fmla="val 10342"/>
                  </a:avLst>
                </a:prstGeom>
                <a:solidFill>
                  <a:srgbClr val="008000">
                    <a:alpha val="50000"/>
                  </a:srgbClr>
                </a:solidFill>
                <a:ln w="12700" cap="flat" cmpd="sng" algn="ctr">
                  <a:solidFill>
                    <a:srgbClr val="000000">
                      <a:alpha val="59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DEA8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44" name="Circular Arrow 43"/>
                <p:cNvSpPr/>
                <p:nvPr/>
              </p:nvSpPr>
              <p:spPr>
                <a:xfrm>
                  <a:off x="7162800" y="1143000"/>
                  <a:ext cx="533400" cy="1304546"/>
                </a:xfrm>
                <a:prstGeom prst="circularArrow">
                  <a:avLst>
                    <a:gd name="adj1" fmla="val 7538"/>
                    <a:gd name="adj2" fmla="val 1435531"/>
                    <a:gd name="adj3" fmla="val 18828445"/>
                    <a:gd name="adj4" fmla="val 10711040"/>
                    <a:gd name="adj5" fmla="val 10342"/>
                  </a:avLst>
                </a:prstGeom>
                <a:solidFill>
                  <a:srgbClr val="008000">
                    <a:alpha val="50000"/>
                  </a:srgbClr>
                </a:solidFill>
                <a:ln w="12700" cap="flat" cmpd="sng" algn="ctr">
                  <a:solidFill>
                    <a:srgbClr val="000000">
                      <a:alpha val="59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DEA8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45" name="Circular Arrow 44"/>
                <p:cNvSpPr/>
                <p:nvPr/>
              </p:nvSpPr>
              <p:spPr>
                <a:xfrm flipH="1">
                  <a:off x="6286500" y="990600"/>
                  <a:ext cx="495300" cy="1371600"/>
                </a:xfrm>
                <a:prstGeom prst="circularArrow">
                  <a:avLst>
                    <a:gd name="adj1" fmla="val 7538"/>
                    <a:gd name="adj2" fmla="val 2513887"/>
                    <a:gd name="adj3" fmla="val 18828445"/>
                    <a:gd name="adj4" fmla="val 10711040"/>
                    <a:gd name="adj5" fmla="val 10342"/>
                  </a:avLst>
                </a:prstGeom>
                <a:solidFill>
                  <a:srgbClr val="008000">
                    <a:alpha val="50000"/>
                  </a:srgbClr>
                </a:solidFill>
                <a:ln w="12700" cap="flat" cmpd="sng" algn="ctr">
                  <a:solidFill>
                    <a:srgbClr val="000000">
                      <a:alpha val="59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DEA8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46" name="Circular Arrow 45"/>
                <p:cNvSpPr/>
                <p:nvPr/>
              </p:nvSpPr>
              <p:spPr>
                <a:xfrm flipH="1">
                  <a:off x="6553200" y="1143000"/>
                  <a:ext cx="381000" cy="1371600"/>
                </a:xfrm>
                <a:prstGeom prst="circularArrow">
                  <a:avLst>
                    <a:gd name="adj1" fmla="val 7538"/>
                    <a:gd name="adj2" fmla="val 2513887"/>
                    <a:gd name="adj3" fmla="val 18828445"/>
                    <a:gd name="adj4" fmla="val 10711040"/>
                    <a:gd name="adj5" fmla="val 10342"/>
                  </a:avLst>
                </a:prstGeom>
                <a:solidFill>
                  <a:srgbClr val="008000"/>
                </a:solidFill>
                <a:ln w="12700" cap="flat" cmpd="sng" algn="ctr">
                  <a:solidFill>
                    <a:srgbClr val="000000">
                      <a:alpha val="59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DEA8"/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47" name="Circular Arrow 46"/>
                <p:cNvSpPr/>
                <p:nvPr/>
              </p:nvSpPr>
              <p:spPr>
                <a:xfrm flipH="1">
                  <a:off x="6553200" y="838200"/>
                  <a:ext cx="457200" cy="1371600"/>
                </a:xfrm>
                <a:prstGeom prst="circularArrow">
                  <a:avLst>
                    <a:gd name="adj1" fmla="val 7538"/>
                    <a:gd name="adj2" fmla="val 2513887"/>
                    <a:gd name="adj3" fmla="val 18828445"/>
                    <a:gd name="adj4" fmla="val 10711040"/>
                    <a:gd name="adj5" fmla="val 10342"/>
                  </a:avLst>
                </a:prstGeom>
                <a:solidFill>
                  <a:srgbClr val="008000">
                    <a:alpha val="50000"/>
                  </a:srgbClr>
                </a:solidFill>
                <a:ln w="12700" cap="flat" cmpd="sng" algn="ctr">
                  <a:solidFill>
                    <a:srgbClr val="000000">
                      <a:alpha val="59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DEA8"/>
                    </a:solidFill>
                    <a:latin typeface="Optima"/>
                    <a:cs typeface="Optima"/>
                  </a:endParaRPr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>
                <a:off x="5513865" y="557086"/>
                <a:ext cx="689082" cy="287580"/>
              </a:xfrm>
              <a:prstGeom prst="rect">
                <a:avLst/>
              </a:prstGeom>
              <a:solidFill>
                <a:srgbClr val="F79C8E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  <a:latin typeface="Optima"/>
                    <a:cs typeface="Optima"/>
                  </a:rPr>
                  <a:t>10 </a:t>
                </a:r>
                <a:r>
                  <a:rPr lang="en-US" sz="1400" dirty="0" err="1">
                    <a:solidFill>
                      <a:schemeClr val="tx1"/>
                    </a:solidFill>
                    <a:latin typeface="Optima"/>
                    <a:cs typeface="Optima"/>
                  </a:rPr>
                  <a:t>kpc</a:t>
                </a:r>
                <a:endParaRPr lang="en-US" sz="1400" dirty="0">
                  <a:solidFill>
                    <a:schemeClr val="tx1"/>
                  </a:solidFill>
                  <a:latin typeface="Optima"/>
                  <a:cs typeface="Optima"/>
                </a:endParaRPr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>
                <a:off x="5602026" y="942651"/>
                <a:ext cx="57292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ttore 1 75"/>
              <p:cNvCxnSpPr/>
              <p:nvPr/>
            </p:nvCxnSpPr>
            <p:spPr>
              <a:xfrm rot="5400000">
                <a:off x="6126313" y="1836588"/>
                <a:ext cx="762004" cy="441629"/>
              </a:xfrm>
              <a:prstGeom prst="line">
                <a:avLst/>
              </a:prstGeom>
              <a:ln w="25400" cap="flat" cmpd="sng" algn="ctr">
                <a:solidFill>
                  <a:srgbClr val="000000"/>
                </a:solidFill>
                <a:prstDash val="solid"/>
                <a:round/>
                <a:headEnd type="triangle" w="lg" len="lg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CasellaDiTesto 64"/>
              <p:cNvSpPr txBox="1"/>
              <p:nvPr/>
            </p:nvSpPr>
            <p:spPr>
              <a:xfrm>
                <a:off x="6689612" y="533400"/>
                <a:ext cx="1778423" cy="80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err="1">
                    <a:latin typeface="Optima"/>
                    <a:cs typeface="Optima"/>
                  </a:rPr>
                  <a:t>Galactic</a:t>
                </a:r>
                <a:r>
                  <a:rPr lang="it-IT" dirty="0">
                    <a:latin typeface="Optima"/>
                    <a:cs typeface="Optima"/>
                  </a:rPr>
                  <a:t> </a:t>
                </a:r>
                <a:r>
                  <a:rPr lang="it-IT" dirty="0" err="1">
                    <a:latin typeface="Optima"/>
                    <a:cs typeface="Optima"/>
                  </a:rPr>
                  <a:t>fountain</a:t>
                </a:r>
                <a:endParaRPr lang="it-IT" dirty="0">
                  <a:latin typeface="Optima"/>
                  <a:cs typeface="Optima"/>
                </a:endParaRPr>
              </a:p>
              <a:p>
                <a:pPr algn="ctr"/>
                <a:endParaRPr lang="it-IT" sz="1400" dirty="0">
                  <a:latin typeface="Optima"/>
                  <a:cs typeface="Optima"/>
                </a:endParaRPr>
              </a:p>
            </p:txBody>
          </p:sp>
          <p:sp>
            <p:nvSpPr>
              <p:cNvPr id="40" name="CasellaDiTesto 64"/>
              <p:cNvSpPr txBox="1"/>
              <p:nvPr/>
            </p:nvSpPr>
            <p:spPr>
              <a:xfrm>
                <a:off x="5365679" y="2362200"/>
                <a:ext cx="3465467" cy="601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err="1">
                    <a:solidFill>
                      <a:srgbClr val="FFFF66"/>
                    </a:solidFill>
                    <a:latin typeface="Optima"/>
                    <a:cs typeface="Optima"/>
                  </a:rPr>
                  <a:t>Supernovae</a:t>
                </a:r>
                <a:r>
                  <a:rPr lang="it-IT" dirty="0">
                    <a:solidFill>
                      <a:srgbClr val="FFFF66"/>
                    </a:solidFill>
                    <a:latin typeface="Optima"/>
                    <a:cs typeface="Optima"/>
                  </a:rPr>
                  <a:t> </a:t>
                </a:r>
                <a:r>
                  <a:rPr lang="it-IT" dirty="0" err="1">
                    <a:solidFill>
                      <a:srgbClr val="FFDEA8"/>
                    </a:solidFill>
                    <a:latin typeface="Optima"/>
                    <a:cs typeface="Optima"/>
                  </a:rPr>
                  <a:t>eject</a:t>
                </a:r>
                <a:r>
                  <a:rPr lang="it-IT" dirty="0">
                    <a:solidFill>
                      <a:srgbClr val="FFDEA8"/>
                    </a:solidFill>
                    <a:latin typeface="Optima"/>
                    <a:cs typeface="Optima"/>
                  </a:rPr>
                  <a:t> </a:t>
                </a:r>
                <a:r>
                  <a:rPr lang="it-IT" dirty="0">
                    <a:solidFill>
                      <a:srgbClr val="FFDEA8"/>
                    </a:solidFill>
                    <a:latin typeface="Optima"/>
                    <a:cs typeface="Optima"/>
                  </a:rPr>
                  <a:t>gas from the disc</a:t>
                </a:r>
              </a:p>
              <a:p>
                <a:pPr algn="ctr"/>
                <a:endParaRPr lang="it-IT" dirty="0">
                  <a:solidFill>
                    <a:srgbClr val="FFDEA8"/>
                  </a:solidFill>
                  <a:latin typeface="Optima"/>
                  <a:cs typeface="Optima"/>
                </a:endParaRPr>
              </a:p>
            </p:txBody>
          </p:sp>
          <p:cxnSp>
            <p:nvCxnSpPr>
              <p:cNvPr id="41" name="Connettore 1 75"/>
              <p:cNvCxnSpPr/>
              <p:nvPr/>
            </p:nvCxnSpPr>
            <p:spPr>
              <a:xfrm rot="5400000">
                <a:off x="6411768" y="2026032"/>
                <a:ext cx="497409" cy="327328"/>
              </a:xfrm>
              <a:prstGeom prst="line">
                <a:avLst/>
              </a:prstGeom>
              <a:ln w="25400" cap="flat" cmpd="sng" algn="ctr">
                <a:solidFill>
                  <a:srgbClr val="000000"/>
                </a:solidFill>
                <a:prstDash val="solid"/>
                <a:round/>
                <a:headEnd type="triangle" w="lg" len="lg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/>
            <p:cNvCxnSpPr/>
            <p:nvPr/>
          </p:nvCxnSpPr>
          <p:spPr>
            <a:xfrm flipV="1">
              <a:off x="1951166" y="692696"/>
              <a:ext cx="3340914" cy="174950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/>
            <p:cNvSpPr/>
            <p:nvPr/>
          </p:nvSpPr>
          <p:spPr>
            <a:xfrm>
              <a:off x="1919229" y="2446505"/>
              <a:ext cx="756553" cy="479676"/>
            </a:xfrm>
            <a:prstGeom prst="rect">
              <a:avLst/>
            </a:prstGeom>
            <a:noFill/>
            <a:ln w="15875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rtlCol="0" anchor="ctr"/>
            <a:lstStyle/>
            <a:p>
              <a:pPr algn="ctr"/>
              <a:endParaRPr lang="en-US">
                <a:solidFill>
                  <a:srgbClr val="FFDEA8"/>
                </a:solidFill>
                <a:latin typeface="Optima"/>
                <a:cs typeface="Optima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9" y="-27384"/>
            <a:ext cx="8496944" cy="762000"/>
          </a:xfrm>
        </p:spPr>
        <p:txBody>
          <a:bodyPr/>
          <a:lstStyle/>
          <a:p>
            <a:r>
              <a:rPr lang="en-US" dirty="0" smtClean="0"/>
              <a:t>Supernova</a:t>
            </a:r>
            <a:r>
              <a:rPr lang="en-US" dirty="0"/>
              <a:t>-driven accretion</a:t>
            </a:r>
          </a:p>
        </p:txBody>
      </p:sp>
      <p:sp>
        <p:nvSpPr>
          <p:cNvPr id="65" name="TextBox 64"/>
          <p:cNvSpPr txBox="1"/>
          <p:nvPr/>
        </p:nvSpPr>
        <p:spPr>
          <a:xfrm rot="21071922">
            <a:off x="2082772" y="3169027"/>
            <a:ext cx="1564879" cy="643533"/>
          </a:xfrm>
          <a:prstGeom prst="rect">
            <a:avLst/>
          </a:prstGeom>
          <a:noFill/>
        </p:spPr>
        <p:txBody>
          <a:bodyPr wrap="square" lIns="80248" tIns="40124" rIns="80248" bIns="40124" rtlCol="0">
            <a:spAutoFit/>
          </a:bodyPr>
          <a:lstStyle/>
          <a:p>
            <a:r>
              <a:rPr lang="en-US" dirty="0">
                <a:solidFill>
                  <a:srgbClr val="FFDEA8"/>
                </a:solidFill>
                <a:latin typeface="Optima"/>
                <a:cs typeface="Optima"/>
              </a:rPr>
              <a:t>Very long cooling time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11560" y="1295852"/>
            <a:ext cx="8460000" cy="5205471"/>
            <a:chOff x="611560" y="1295852"/>
            <a:chExt cx="8460000" cy="5205471"/>
          </a:xfrm>
        </p:grpSpPr>
        <p:sp>
          <p:nvSpPr>
            <p:cNvPr id="8" name="TextBox 7"/>
            <p:cNvSpPr txBox="1"/>
            <p:nvPr/>
          </p:nvSpPr>
          <p:spPr>
            <a:xfrm>
              <a:off x="1363226" y="5094580"/>
              <a:ext cx="2143292" cy="358031"/>
            </a:xfrm>
            <a:prstGeom prst="rect">
              <a:avLst/>
            </a:prstGeom>
            <a:noFill/>
          </p:spPr>
          <p:txBody>
            <a:bodyPr wrap="none" lIns="80248" tIns="40124" rIns="80248" bIns="40124" rtlCol="0">
              <a:spAutoFit/>
            </a:bodyPr>
            <a:lstStyle/>
            <a:p>
              <a:r>
                <a:rPr lang="en-US" dirty="0">
                  <a:solidFill>
                    <a:srgbClr val="FFFF66"/>
                  </a:solidFill>
                  <a:latin typeface="Optima"/>
                  <a:cs typeface="Optima"/>
                </a:rPr>
                <a:t>SN-driven accretion</a:t>
              </a:r>
              <a:endParaRPr lang="en-US" dirty="0">
                <a:solidFill>
                  <a:srgbClr val="FFFF66"/>
                </a:solidFill>
                <a:latin typeface="Optima"/>
                <a:cs typeface="Optima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11560" y="1295852"/>
              <a:ext cx="8460000" cy="5205471"/>
              <a:chOff x="611560" y="1295852"/>
              <a:chExt cx="8460000" cy="5205471"/>
            </a:xfrm>
          </p:grpSpPr>
          <p:sp>
            <p:nvSpPr>
              <p:cNvPr id="93" name="TextBox 92"/>
              <p:cNvSpPr txBox="1"/>
              <p:nvPr/>
            </p:nvSpPr>
            <p:spPr>
              <a:xfrm>
                <a:off x="752678" y="6064815"/>
                <a:ext cx="3002225" cy="384707"/>
              </a:xfrm>
              <a:prstGeom prst="rect">
                <a:avLst/>
              </a:prstGeom>
              <a:solidFill>
                <a:srgbClr val="FFDEA8"/>
              </a:solidFill>
              <a:ln>
                <a:noFill/>
              </a:ln>
            </p:spPr>
            <p:txBody>
              <a:bodyPr wrap="none" lIns="91427" tIns="45713" rIns="91427" bIns="45713" rtlCol="0">
                <a:spAutoFit/>
              </a:bodyPr>
              <a:lstStyle/>
              <a:p>
                <a:r>
                  <a:rPr lang="en-US" sz="1900" i="1" dirty="0">
                    <a:solidFill>
                      <a:schemeClr val="tx1"/>
                    </a:solidFill>
                    <a:latin typeface="Optima"/>
                    <a:cs typeface="Optima"/>
                  </a:rPr>
                  <a:t>Fraternali et al. </a:t>
                </a:r>
                <a:r>
                  <a:rPr lang="en-US" sz="1900" i="1" dirty="0">
                    <a:solidFill>
                      <a:schemeClr val="tx1"/>
                    </a:solidFill>
                    <a:latin typeface="Optima"/>
                    <a:cs typeface="Optima"/>
                  </a:rPr>
                  <a:t>2013, </a:t>
                </a:r>
                <a:r>
                  <a:rPr lang="en-US" sz="1900" i="1" dirty="0" err="1">
                    <a:solidFill>
                      <a:schemeClr val="tx1"/>
                    </a:solidFill>
                    <a:latin typeface="Optima"/>
                    <a:cs typeface="Optima"/>
                  </a:rPr>
                  <a:t>ApJL</a:t>
                </a:r>
                <a:endParaRPr lang="en-US" sz="1900" i="1" dirty="0">
                  <a:solidFill>
                    <a:schemeClr val="tx1"/>
                  </a:solidFill>
                  <a:latin typeface="Optima"/>
                  <a:cs typeface="Optima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611560" y="1295852"/>
                <a:ext cx="8460000" cy="5205471"/>
                <a:chOff x="611560" y="1295852"/>
                <a:chExt cx="8460000" cy="5205471"/>
              </a:xfrm>
            </p:grpSpPr>
            <p:sp>
              <p:nvSpPr>
                <p:cNvPr id="89" name="Rectangle 88"/>
                <p:cNvSpPr/>
                <p:nvPr/>
              </p:nvSpPr>
              <p:spPr>
                <a:xfrm>
                  <a:off x="6986839" y="1295852"/>
                  <a:ext cx="558134" cy="438150"/>
                </a:xfrm>
                <a:prstGeom prst="rect">
                  <a:avLst/>
                </a:prstGeom>
                <a:noFill/>
                <a:ln w="15875" cap="flat" cmpd="sng" algn="ctr">
                  <a:solidFill>
                    <a:srgbClr val="CCFFC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27" tIns="45713" rIns="91427" bIns="45713" rtlCol="0" anchor="ctr"/>
                <a:lstStyle/>
                <a:p>
                  <a:pPr algn="ctr"/>
                  <a:endParaRPr lang="en-US">
                    <a:solidFill>
                      <a:srgbClr val="FFDEA8"/>
                    </a:solidFill>
                    <a:latin typeface="Optima"/>
                    <a:cs typeface="Optima"/>
                  </a:endParaRPr>
                </a:p>
              </p:txBody>
            </p:sp>
            <p:grpSp>
              <p:nvGrpSpPr>
                <p:cNvPr id="90" name="Group 89"/>
                <p:cNvGrpSpPr/>
                <p:nvPr/>
              </p:nvGrpSpPr>
              <p:grpSpPr>
                <a:xfrm>
                  <a:off x="611560" y="1295854"/>
                  <a:ext cx="8460000" cy="5205469"/>
                  <a:chOff x="611560" y="1295854"/>
                  <a:chExt cx="8460000" cy="5205469"/>
                </a:xfrm>
              </p:grpSpPr>
              <p:cxnSp>
                <p:nvCxnSpPr>
                  <p:cNvPr id="94" name="Straight Connector 93"/>
                  <p:cNvCxnSpPr/>
                  <p:nvPr/>
                </p:nvCxnSpPr>
                <p:spPr>
                  <a:xfrm flipV="1">
                    <a:off x="3779912" y="1295854"/>
                    <a:ext cx="3206926" cy="2128790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/>
                  <p:cNvCxnSpPr/>
                  <p:nvPr/>
                </p:nvCxnSpPr>
                <p:spPr>
                  <a:xfrm flipH="1" flipV="1">
                    <a:off x="7544974" y="1295854"/>
                    <a:ext cx="915458" cy="2128790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96" name="Group 83"/>
                  <p:cNvGrpSpPr/>
                  <p:nvPr/>
                </p:nvGrpSpPr>
                <p:grpSpPr>
                  <a:xfrm>
                    <a:off x="611560" y="3379672"/>
                    <a:ext cx="8460000" cy="3121651"/>
                    <a:chOff x="1219200" y="2888883"/>
                    <a:chExt cx="8507461" cy="3414096"/>
                  </a:xfrm>
                </p:grpSpPr>
                <p:sp>
                  <p:nvSpPr>
                    <p:cNvPr id="107" name="Rectangle 106"/>
                    <p:cNvSpPr/>
                    <p:nvPr/>
                  </p:nvSpPr>
                  <p:spPr>
                    <a:xfrm>
                      <a:off x="4407704" y="2888883"/>
                      <a:ext cx="4736296" cy="3283317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61000">
                          <a:srgbClr val="990600"/>
                        </a:gs>
                      </a:gsLst>
                      <a:lin ang="16800000" scaled="0"/>
                    </a:gra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FDEA8"/>
                        </a:solidFill>
                        <a:latin typeface="Optima"/>
                        <a:cs typeface="Optima"/>
                      </a:endParaRPr>
                    </a:p>
                  </p:txBody>
                </p:sp>
                <p:sp>
                  <p:nvSpPr>
                    <p:cNvPr id="108" name="Chord 107"/>
                    <p:cNvSpPr/>
                    <p:nvPr/>
                  </p:nvSpPr>
                  <p:spPr>
                    <a:xfrm rot="10800000">
                      <a:off x="1219200" y="5638831"/>
                      <a:ext cx="8507461" cy="529207"/>
                    </a:xfrm>
                    <a:prstGeom prst="chord">
                      <a:avLst>
                        <a:gd name="adj1" fmla="val 741977"/>
                        <a:gd name="adj2" fmla="val 20859584"/>
                      </a:avLst>
                    </a:prstGeom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73000">
                          <a:schemeClr val="accent1">
                            <a:lumMod val="50000"/>
                          </a:schemeClr>
                        </a:gs>
                      </a:gsLst>
                      <a:lin ang="0" scaled="1"/>
                      <a:tileRect/>
                    </a:gradFill>
                    <a:ln w="158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FDEA8"/>
                        </a:solidFill>
                        <a:latin typeface="Optima"/>
                        <a:cs typeface="Optima"/>
                      </a:endParaRPr>
                    </a:p>
                  </p:txBody>
                </p:sp>
                <p:sp>
                  <p:nvSpPr>
                    <p:cNvPr id="109" name="CasellaDiTesto 64"/>
                    <p:cNvSpPr txBox="1"/>
                    <p:nvPr/>
                  </p:nvSpPr>
                  <p:spPr>
                    <a:xfrm>
                      <a:off x="6440810" y="3521650"/>
                      <a:ext cx="2130491" cy="656389"/>
                    </a:xfrm>
                    <a:prstGeom prst="rect">
                      <a:avLst/>
                    </a:prstGeom>
                    <a:gradFill flip="none" rotWithShape="1">
                      <a:gsLst>
                        <a:gs pos="18000">
                          <a:schemeClr val="accent1">
                            <a:lumMod val="60000"/>
                            <a:lumOff val="40000"/>
                            <a:alpha val="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alpha val="48000"/>
                          </a:schemeClr>
                        </a:gs>
                      </a:gsLst>
                      <a:lin ang="0" scaled="1"/>
                      <a:tileRect/>
                    </a:gradFill>
                  </p:spPr>
                  <p:txBody>
                    <a:bodyPr wrap="square" tIns="0" rtlCol="0">
                      <a:spAutoFit/>
                    </a:bodyPr>
                    <a:lstStyle/>
                    <a:p>
                      <a:pPr algn="ctr"/>
                      <a:r>
                        <a:rPr lang="it-IT" dirty="0" err="1">
                          <a:solidFill>
                            <a:srgbClr val="86BCFF"/>
                          </a:solidFill>
                          <a:latin typeface="Optima"/>
                          <a:cs typeface="Optima"/>
                        </a:rPr>
                        <a:t>Condensation</a:t>
                      </a:r>
                      <a:r>
                        <a:rPr lang="it-IT" dirty="0">
                          <a:solidFill>
                            <a:srgbClr val="86BCFF"/>
                          </a:solidFill>
                          <a:latin typeface="Optima"/>
                          <a:cs typeface="Optima"/>
                        </a:rPr>
                        <a:t> </a:t>
                      </a:r>
                      <a:r>
                        <a:rPr lang="it-IT" dirty="0" err="1">
                          <a:solidFill>
                            <a:srgbClr val="86BCFF"/>
                          </a:solidFill>
                          <a:latin typeface="Optima"/>
                          <a:cs typeface="Optima"/>
                        </a:rPr>
                        <a:t>knots</a:t>
                      </a:r>
                      <a:endParaRPr lang="it-IT" dirty="0">
                        <a:solidFill>
                          <a:srgbClr val="86BCFF"/>
                        </a:solidFill>
                        <a:latin typeface="Optima"/>
                        <a:cs typeface="Optima"/>
                      </a:endParaRPr>
                    </a:p>
                  </p:txBody>
                </p:sp>
                <p:sp>
                  <p:nvSpPr>
                    <p:cNvPr id="110" name="Freeform 109"/>
                    <p:cNvSpPr/>
                    <p:nvPr/>
                  </p:nvSpPr>
                  <p:spPr>
                    <a:xfrm rot="21267084">
                      <a:off x="5620894" y="4177996"/>
                      <a:ext cx="955118" cy="647513"/>
                    </a:xfrm>
                    <a:custGeom>
                      <a:avLst/>
                      <a:gdLst>
                        <a:gd name="connsiteX0" fmla="*/ 1016980 w 1395775"/>
                        <a:gd name="connsiteY0" fmla="*/ 100259 h 1172237"/>
                        <a:gd name="connsiteX1" fmla="*/ 1061544 w 1395775"/>
                        <a:gd name="connsiteY1" fmla="*/ 144819 h 1172237"/>
                        <a:gd name="connsiteX2" fmla="*/ 1195237 w 1395775"/>
                        <a:gd name="connsiteY2" fmla="*/ 245078 h 1172237"/>
                        <a:gd name="connsiteX3" fmla="*/ 1273224 w 1395775"/>
                        <a:gd name="connsiteY3" fmla="*/ 334197 h 1172237"/>
                        <a:gd name="connsiteX4" fmla="*/ 1295506 w 1395775"/>
                        <a:gd name="connsiteY4" fmla="*/ 401037 h 1172237"/>
                        <a:gd name="connsiteX5" fmla="*/ 1306647 w 1395775"/>
                        <a:gd name="connsiteY5" fmla="*/ 445596 h 1172237"/>
                        <a:gd name="connsiteX6" fmla="*/ 1351211 w 1395775"/>
                        <a:gd name="connsiteY6" fmla="*/ 512436 h 1172237"/>
                        <a:gd name="connsiteX7" fmla="*/ 1384634 w 1395775"/>
                        <a:gd name="connsiteY7" fmla="*/ 534715 h 1172237"/>
                        <a:gd name="connsiteX8" fmla="*/ 1395775 w 1395775"/>
                        <a:gd name="connsiteY8" fmla="*/ 568135 h 1172237"/>
                        <a:gd name="connsiteX9" fmla="*/ 1172955 w 1395775"/>
                        <a:gd name="connsiteY9" fmla="*/ 612695 h 1172237"/>
                        <a:gd name="connsiteX10" fmla="*/ 961275 w 1395775"/>
                        <a:gd name="connsiteY10" fmla="*/ 634974 h 1172237"/>
                        <a:gd name="connsiteX11" fmla="*/ 894429 w 1395775"/>
                        <a:gd name="connsiteY11" fmla="*/ 657254 h 1172237"/>
                        <a:gd name="connsiteX12" fmla="*/ 872147 w 1395775"/>
                        <a:gd name="connsiteY12" fmla="*/ 724094 h 1172237"/>
                        <a:gd name="connsiteX13" fmla="*/ 838724 w 1395775"/>
                        <a:gd name="connsiteY13" fmla="*/ 746373 h 1172237"/>
                        <a:gd name="connsiteX14" fmla="*/ 627044 w 1395775"/>
                        <a:gd name="connsiteY14" fmla="*/ 768653 h 1172237"/>
                        <a:gd name="connsiteX15" fmla="*/ 471070 w 1395775"/>
                        <a:gd name="connsiteY15" fmla="*/ 824353 h 1172237"/>
                        <a:gd name="connsiteX16" fmla="*/ 448788 w 1395775"/>
                        <a:gd name="connsiteY16" fmla="*/ 868912 h 1172237"/>
                        <a:gd name="connsiteX17" fmla="*/ 437647 w 1395775"/>
                        <a:gd name="connsiteY17" fmla="*/ 924612 h 1172237"/>
                        <a:gd name="connsiteX18" fmla="*/ 404224 w 1395775"/>
                        <a:gd name="connsiteY18" fmla="*/ 935752 h 1172237"/>
                        <a:gd name="connsiteX19" fmla="*/ 315095 w 1395775"/>
                        <a:gd name="connsiteY19" fmla="*/ 946892 h 1172237"/>
                        <a:gd name="connsiteX20" fmla="*/ 292813 w 1395775"/>
                        <a:gd name="connsiteY20" fmla="*/ 1058291 h 1172237"/>
                        <a:gd name="connsiteX21" fmla="*/ 270531 w 1395775"/>
                        <a:gd name="connsiteY21" fmla="*/ 1102850 h 1172237"/>
                        <a:gd name="connsiteX22" fmla="*/ 225967 w 1395775"/>
                        <a:gd name="connsiteY22" fmla="*/ 1113990 h 1172237"/>
                        <a:gd name="connsiteX23" fmla="*/ 47711 w 1395775"/>
                        <a:gd name="connsiteY23" fmla="*/ 1136270 h 1172237"/>
                        <a:gd name="connsiteX24" fmla="*/ 25429 w 1395775"/>
                        <a:gd name="connsiteY24" fmla="*/ 1169690 h 1172237"/>
                        <a:gd name="connsiteX25" fmla="*/ 3146 w 1395775"/>
                        <a:gd name="connsiteY25" fmla="*/ 1147410 h 1172237"/>
                        <a:gd name="connsiteX26" fmla="*/ 14288 w 1395775"/>
                        <a:gd name="connsiteY26" fmla="*/ 1024871 h 1172237"/>
                        <a:gd name="connsiteX27" fmla="*/ 36570 w 1395775"/>
                        <a:gd name="connsiteY27" fmla="*/ 958031 h 1172237"/>
                        <a:gd name="connsiteX28" fmla="*/ 47711 w 1395775"/>
                        <a:gd name="connsiteY28" fmla="*/ 846632 h 1172237"/>
                        <a:gd name="connsiteX29" fmla="*/ 69993 w 1395775"/>
                        <a:gd name="connsiteY29" fmla="*/ 813213 h 1172237"/>
                        <a:gd name="connsiteX30" fmla="*/ 81134 w 1395775"/>
                        <a:gd name="connsiteY30" fmla="*/ 690674 h 1172237"/>
                        <a:gd name="connsiteX31" fmla="*/ 125698 w 1395775"/>
                        <a:gd name="connsiteY31" fmla="*/ 668394 h 1172237"/>
                        <a:gd name="connsiteX32" fmla="*/ 181403 w 1395775"/>
                        <a:gd name="connsiteY32" fmla="*/ 657254 h 1172237"/>
                        <a:gd name="connsiteX33" fmla="*/ 225967 w 1395775"/>
                        <a:gd name="connsiteY33" fmla="*/ 646114 h 1172237"/>
                        <a:gd name="connsiteX34" fmla="*/ 237108 w 1395775"/>
                        <a:gd name="connsiteY34" fmla="*/ 612695 h 1172237"/>
                        <a:gd name="connsiteX35" fmla="*/ 248249 w 1395775"/>
                        <a:gd name="connsiteY35" fmla="*/ 545855 h 1172237"/>
                        <a:gd name="connsiteX36" fmla="*/ 326236 w 1395775"/>
                        <a:gd name="connsiteY36" fmla="*/ 512436 h 1172237"/>
                        <a:gd name="connsiteX37" fmla="*/ 370800 w 1395775"/>
                        <a:gd name="connsiteY37" fmla="*/ 490156 h 1172237"/>
                        <a:gd name="connsiteX38" fmla="*/ 393083 w 1395775"/>
                        <a:gd name="connsiteY38" fmla="*/ 367617 h 1172237"/>
                        <a:gd name="connsiteX39" fmla="*/ 426506 w 1395775"/>
                        <a:gd name="connsiteY39" fmla="*/ 334197 h 1172237"/>
                        <a:gd name="connsiteX40" fmla="*/ 459929 w 1395775"/>
                        <a:gd name="connsiteY40" fmla="*/ 289638 h 1172237"/>
                        <a:gd name="connsiteX41" fmla="*/ 471070 w 1395775"/>
                        <a:gd name="connsiteY41" fmla="*/ 256218 h 1172237"/>
                        <a:gd name="connsiteX42" fmla="*/ 493352 w 1395775"/>
                        <a:gd name="connsiteY42" fmla="*/ 222798 h 1172237"/>
                        <a:gd name="connsiteX43" fmla="*/ 504493 w 1395775"/>
                        <a:gd name="connsiteY43" fmla="*/ 178239 h 1172237"/>
                        <a:gd name="connsiteX44" fmla="*/ 526775 w 1395775"/>
                        <a:gd name="connsiteY44" fmla="*/ 144819 h 1172237"/>
                        <a:gd name="connsiteX45" fmla="*/ 537916 w 1395775"/>
                        <a:gd name="connsiteY45" fmla="*/ 111399 h 1172237"/>
                        <a:gd name="connsiteX46" fmla="*/ 604762 w 1395775"/>
                        <a:gd name="connsiteY46" fmla="*/ 55700 h 1172237"/>
                        <a:gd name="connsiteX47" fmla="*/ 638185 w 1395775"/>
                        <a:gd name="connsiteY47" fmla="*/ 44560 h 1172237"/>
                        <a:gd name="connsiteX48" fmla="*/ 671608 w 1395775"/>
                        <a:gd name="connsiteY48" fmla="*/ 22280 h 1172237"/>
                        <a:gd name="connsiteX49" fmla="*/ 760736 w 1395775"/>
                        <a:gd name="connsiteY49" fmla="*/ 0 h 1172237"/>
                        <a:gd name="connsiteX50" fmla="*/ 816442 w 1395775"/>
                        <a:gd name="connsiteY50" fmla="*/ 11140 h 1172237"/>
                        <a:gd name="connsiteX51" fmla="*/ 849865 w 1395775"/>
                        <a:gd name="connsiteY51" fmla="*/ 22280 h 1172237"/>
                        <a:gd name="connsiteX52" fmla="*/ 861006 w 1395775"/>
                        <a:gd name="connsiteY52" fmla="*/ 55700 h 1172237"/>
                        <a:gd name="connsiteX53" fmla="*/ 894429 w 1395775"/>
                        <a:gd name="connsiteY53" fmla="*/ 77979 h 1172237"/>
                        <a:gd name="connsiteX54" fmla="*/ 1016980 w 1395775"/>
                        <a:gd name="connsiteY54" fmla="*/ 100259 h 11722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</a:cxnLst>
                      <a:rect l="l" t="t" r="r" b="b"/>
                      <a:pathLst>
                        <a:path w="1395775" h="1172237">
                          <a:moveTo>
                            <a:pt x="1016980" y="100259"/>
                          </a:moveTo>
                          <a:cubicBezTo>
                            <a:pt x="1044833" y="111399"/>
                            <a:pt x="1045507" y="131251"/>
                            <a:pt x="1061544" y="144819"/>
                          </a:cubicBezTo>
                          <a:cubicBezTo>
                            <a:pt x="1130153" y="202867"/>
                            <a:pt x="1139938" y="208215"/>
                            <a:pt x="1195237" y="245078"/>
                          </a:cubicBezTo>
                          <a:cubicBezTo>
                            <a:pt x="1247229" y="323057"/>
                            <a:pt x="1217520" y="297064"/>
                            <a:pt x="1273224" y="334197"/>
                          </a:cubicBezTo>
                          <a:cubicBezTo>
                            <a:pt x="1280651" y="356477"/>
                            <a:pt x="1289809" y="378253"/>
                            <a:pt x="1295506" y="401037"/>
                          </a:cubicBezTo>
                          <a:cubicBezTo>
                            <a:pt x="1299220" y="415890"/>
                            <a:pt x="1299800" y="431902"/>
                            <a:pt x="1306647" y="445596"/>
                          </a:cubicBezTo>
                          <a:cubicBezTo>
                            <a:pt x="1318623" y="469546"/>
                            <a:pt x="1328929" y="497584"/>
                            <a:pt x="1351211" y="512436"/>
                          </a:cubicBezTo>
                          <a:lnTo>
                            <a:pt x="1384634" y="534715"/>
                          </a:lnTo>
                          <a:cubicBezTo>
                            <a:pt x="1388348" y="545855"/>
                            <a:pt x="1395775" y="556392"/>
                            <a:pt x="1395775" y="568135"/>
                          </a:cubicBezTo>
                          <a:cubicBezTo>
                            <a:pt x="1395775" y="666824"/>
                            <a:pt x="1194867" y="611542"/>
                            <a:pt x="1172955" y="612695"/>
                          </a:cubicBezTo>
                          <a:cubicBezTo>
                            <a:pt x="1068994" y="647341"/>
                            <a:pt x="1222508" y="599355"/>
                            <a:pt x="961275" y="634974"/>
                          </a:cubicBezTo>
                          <a:cubicBezTo>
                            <a:pt x="938003" y="638147"/>
                            <a:pt x="894429" y="657254"/>
                            <a:pt x="894429" y="657254"/>
                          </a:cubicBezTo>
                          <a:cubicBezTo>
                            <a:pt x="887002" y="679534"/>
                            <a:pt x="891689" y="711068"/>
                            <a:pt x="872147" y="724094"/>
                          </a:cubicBezTo>
                          <a:cubicBezTo>
                            <a:pt x="861006" y="731520"/>
                            <a:pt x="851426" y="742139"/>
                            <a:pt x="838724" y="746373"/>
                          </a:cubicBezTo>
                          <a:cubicBezTo>
                            <a:pt x="798610" y="759743"/>
                            <a:pt x="634723" y="768062"/>
                            <a:pt x="627044" y="768653"/>
                          </a:cubicBezTo>
                          <a:cubicBezTo>
                            <a:pt x="436772" y="797923"/>
                            <a:pt x="505792" y="743343"/>
                            <a:pt x="471070" y="824353"/>
                          </a:cubicBezTo>
                          <a:cubicBezTo>
                            <a:pt x="464528" y="839617"/>
                            <a:pt x="456215" y="854059"/>
                            <a:pt x="448788" y="868912"/>
                          </a:cubicBezTo>
                          <a:cubicBezTo>
                            <a:pt x="445074" y="887479"/>
                            <a:pt x="448151" y="908858"/>
                            <a:pt x="437647" y="924612"/>
                          </a:cubicBezTo>
                          <a:cubicBezTo>
                            <a:pt x="431132" y="934383"/>
                            <a:pt x="415778" y="933651"/>
                            <a:pt x="404224" y="935752"/>
                          </a:cubicBezTo>
                          <a:cubicBezTo>
                            <a:pt x="374766" y="941107"/>
                            <a:pt x="344805" y="943179"/>
                            <a:pt x="315095" y="946892"/>
                          </a:cubicBezTo>
                          <a:cubicBezTo>
                            <a:pt x="311244" y="969993"/>
                            <a:pt x="302785" y="1031703"/>
                            <a:pt x="292813" y="1058291"/>
                          </a:cubicBezTo>
                          <a:cubicBezTo>
                            <a:pt x="286982" y="1073840"/>
                            <a:pt x="283289" y="1092219"/>
                            <a:pt x="270531" y="1102850"/>
                          </a:cubicBezTo>
                          <a:cubicBezTo>
                            <a:pt x="258768" y="1112652"/>
                            <a:pt x="241109" y="1111719"/>
                            <a:pt x="225967" y="1113990"/>
                          </a:cubicBezTo>
                          <a:cubicBezTo>
                            <a:pt x="166748" y="1122872"/>
                            <a:pt x="47711" y="1136270"/>
                            <a:pt x="47711" y="1136270"/>
                          </a:cubicBezTo>
                          <a:cubicBezTo>
                            <a:pt x="40284" y="1147410"/>
                            <a:pt x="38418" y="1166443"/>
                            <a:pt x="25429" y="1169690"/>
                          </a:cubicBezTo>
                          <a:cubicBezTo>
                            <a:pt x="15239" y="1172237"/>
                            <a:pt x="3952" y="1157883"/>
                            <a:pt x="3146" y="1147410"/>
                          </a:cubicBezTo>
                          <a:cubicBezTo>
                            <a:pt x="0" y="1106516"/>
                            <a:pt x="7159" y="1065262"/>
                            <a:pt x="14288" y="1024871"/>
                          </a:cubicBezTo>
                          <a:cubicBezTo>
                            <a:pt x="18370" y="1001743"/>
                            <a:pt x="36570" y="958031"/>
                            <a:pt x="36570" y="958031"/>
                          </a:cubicBezTo>
                          <a:cubicBezTo>
                            <a:pt x="40284" y="920898"/>
                            <a:pt x="39319" y="882994"/>
                            <a:pt x="47711" y="846632"/>
                          </a:cubicBezTo>
                          <a:cubicBezTo>
                            <a:pt x="50722" y="833586"/>
                            <a:pt x="67187" y="826304"/>
                            <a:pt x="69993" y="813213"/>
                          </a:cubicBezTo>
                          <a:cubicBezTo>
                            <a:pt x="78588" y="773109"/>
                            <a:pt x="66409" y="728955"/>
                            <a:pt x="81134" y="690674"/>
                          </a:cubicBezTo>
                          <a:cubicBezTo>
                            <a:pt x="87096" y="675173"/>
                            <a:pt x="109942" y="673645"/>
                            <a:pt x="125698" y="668394"/>
                          </a:cubicBezTo>
                          <a:cubicBezTo>
                            <a:pt x="143662" y="662406"/>
                            <a:pt x="162918" y="661361"/>
                            <a:pt x="181403" y="657254"/>
                          </a:cubicBezTo>
                          <a:cubicBezTo>
                            <a:pt x="196350" y="653933"/>
                            <a:pt x="211112" y="649827"/>
                            <a:pt x="225967" y="646114"/>
                          </a:cubicBezTo>
                          <a:cubicBezTo>
                            <a:pt x="229681" y="634974"/>
                            <a:pt x="234560" y="624158"/>
                            <a:pt x="237108" y="612695"/>
                          </a:cubicBezTo>
                          <a:cubicBezTo>
                            <a:pt x="242008" y="590646"/>
                            <a:pt x="238147" y="566057"/>
                            <a:pt x="248249" y="545855"/>
                          </a:cubicBezTo>
                          <a:cubicBezTo>
                            <a:pt x="259241" y="523873"/>
                            <a:pt x="308903" y="516768"/>
                            <a:pt x="326236" y="512436"/>
                          </a:cubicBezTo>
                          <a:cubicBezTo>
                            <a:pt x="341091" y="505009"/>
                            <a:pt x="363372" y="505010"/>
                            <a:pt x="370800" y="490156"/>
                          </a:cubicBezTo>
                          <a:cubicBezTo>
                            <a:pt x="376956" y="477845"/>
                            <a:pt x="374999" y="394740"/>
                            <a:pt x="393083" y="367617"/>
                          </a:cubicBezTo>
                          <a:cubicBezTo>
                            <a:pt x="401823" y="354508"/>
                            <a:pt x="416252" y="346159"/>
                            <a:pt x="426506" y="334197"/>
                          </a:cubicBezTo>
                          <a:cubicBezTo>
                            <a:pt x="438590" y="320100"/>
                            <a:pt x="448788" y="304491"/>
                            <a:pt x="459929" y="289638"/>
                          </a:cubicBezTo>
                          <a:cubicBezTo>
                            <a:pt x="463643" y="278498"/>
                            <a:pt x="465818" y="266721"/>
                            <a:pt x="471070" y="256218"/>
                          </a:cubicBezTo>
                          <a:cubicBezTo>
                            <a:pt x="477058" y="244243"/>
                            <a:pt x="488077" y="235104"/>
                            <a:pt x="493352" y="222798"/>
                          </a:cubicBezTo>
                          <a:cubicBezTo>
                            <a:pt x="499384" y="208726"/>
                            <a:pt x="498461" y="192311"/>
                            <a:pt x="504493" y="178239"/>
                          </a:cubicBezTo>
                          <a:cubicBezTo>
                            <a:pt x="509768" y="165933"/>
                            <a:pt x="520787" y="156794"/>
                            <a:pt x="526775" y="144819"/>
                          </a:cubicBezTo>
                          <a:cubicBezTo>
                            <a:pt x="532027" y="134316"/>
                            <a:pt x="531402" y="121169"/>
                            <a:pt x="537916" y="111399"/>
                          </a:cubicBezTo>
                          <a:cubicBezTo>
                            <a:pt x="550237" y="92919"/>
                            <a:pt x="584209" y="65975"/>
                            <a:pt x="604762" y="55700"/>
                          </a:cubicBezTo>
                          <a:cubicBezTo>
                            <a:pt x="615266" y="50449"/>
                            <a:pt x="627681" y="49811"/>
                            <a:pt x="638185" y="44560"/>
                          </a:cubicBezTo>
                          <a:cubicBezTo>
                            <a:pt x="650161" y="38572"/>
                            <a:pt x="659025" y="26855"/>
                            <a:pt x="671608" y="22280"/>
                          </a:cubicBezTo>
                          <a:cubicBezTo>
                            <a:pt x="700388" y="11815"/>
                            <a:pt x="760736" y="0"/>
                            <a:pt x="760736" y="0"/>
                          </a:cubicBezTo>
                          <a:cubicBezTo>
                            <a:pt x="779305" y="3713"/>
                            <a:pt x="798071" y="6548"/>
                            <a:pt x="816442" y="11140"/>
                          </a:cubicBezTo>
                          <a:cubicBezTo>
                            <a:pt x="827835" y="13988"/>
                            <a:pt x="841561" y="13976"/>
                            <a:pt x="849865" y="22280"/>
                          </a:cubicBezTo>
                          <a:cubicBezTo>
                            <a:pt x="858169" y="30583"/>
                            <a:pt x="853670" y="46531"/>
                            <a:pt x="861006" y="55700"/>
                          </a:cubicBezTo>
                          <a:cubicBezTo>
                            <a:pt x="869371" y="66155"/>
                            <a:pt x="882122" y="72705"/>
                            <a:pt x="894429" y="77979"/>
                          </a:cubicBezTo>
                          <a:cubicBezTo>
                            <a:pt x="928832" y="92721"/>
                            <a:pt x="989128" y="89119"/>
                            <a:pt x="1016980" y="100259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1000">
                          <a:schemeClr val="bg1">
                            <a:alpha val="0"/>
                          </a:schemeClr>
                        </a:gs>
                        <a:gs pos="53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18900000" scaled="0"/>
                      <a:tileRect/>
                    </a:gra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FDEA8"/>
                        </a:solidFill>
                        <a:latin typeface="Optima"/>
                        <a:cs typeface="Optima"/>
                      </a:endParaRPr>
                    </a:p>
                  </p:txBody>
                </p:sp>
                <p:sp>
                  <p:nvSpPr>
                    <p:cNvPr id="111" name="CasellaDiTesto 69"/>
                    <p:cNvSpPr txBox="1"/>
                    <p:nvPr/>
                  </p:nvSpPr>
                  <p:spPr>
                    <a:xfrm>
                      <a:off x="7438953" y="5663420"/>
                      <a:ext cx="1127671" cy="63955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it-IT" dirty="0" err="1">
                          <a:solidFill>
                            <a:srgbClr val="000000"/>
                          </a:solidFill>
                          <a:latin typeface="Optima"/>
                          <a:cs typeface="Optima"/>
                        </a:rPr>
                        <a:t>Cold</a:t>
                      </a:r>
                      <a:r>
                        <a:rPr lang="it-IT" dirty="0">
                          <a:solidFill>
                            <a:srgbClr val="000000"/>
                          </a:solidFill>
                          <a:latin typeface="Optima"/>
                          <a:cs typeface="Optima"/>
                        </a:rPr>
                        <a:t> disc</a:t>
                      </a:r>
                    </a:p>
                    <a:p>
                      <a:pPr algn="ctr"/>
                      <a:endParaRPr lang="it-IT" sz="1400" dirty="0">
                        <a:solidFill>
                          <a:srgbClr val="000000"/>
                        </a:solidFill>
                        <a:latin typeface="Optima"/>
                        <a:cs typeface="Optima"/>
                      </a:endParaRPr>
                    </a:p>
                  </p:txBody>
                </p:sp>
                <p:sp>
                  <p:nvSpPr>
                    <p:cNvPr id="112" name="TextBox 111"/>
                    <p:cNvSpPr txBox="1"/>
                    <p:nvPr/>
                  </p:nvSpPr>
                  <p:spPr>
                    <a:xfrm>
                      <a:off x="4407704" y="3229210"/>
                      <a:ext cx="1785315" cy="7038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rgbClr val="FFFFFF"/>
                          </a:solidFill>
                          <a:latin typeface="Optima"/>
                          <a:cs typeface="Optima"/>
                        </a:rPr>
                        <a:t>Mixing: disc &amp; coronal </a:t>
                      </a:r>
                      <a:r>
                        <a:rPr lang="en-US" dirty="0">
                          <a:solidFill>
                            <a:srgbClr val="FFFFFF"/>
                          </a:solidFill>
                          <a:latin typeface="Optima"/>
                          <a:cs typeface="Optima"/>
                        </a:rPr>
                        <a:t>gas</a:t>
                      </a:r>
                    </a:p>
                  </p:txBody>
                </p:sp>
                <p:sp>
                  <p:nvSpPr>
                    <p:cNvPr id="113" name="CasellaDiTesto 69"/>
                    <p:cNvSpPr txBox="1"/>
                    <p:nvPr/>
                  </p:nvSpPr>
                  <p:spPr>
                    <a:xfrm>
                      <a:off x="4458488" y="3897809"/>
                      <a:ext cx="1458244" cy="656389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100000">
                          <a:srgbClr val="FFFFFF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</p:spPr>
                  <p:txBody>
                    <a:bodyPr wrap="square" tIns="0" rtlCol="0">
                      <a:spAutoFit/>
                    </a:bodyPr>
                    <a:lstStyle/>
                    <a:p>
                      <a:r>
                        <a:rPr lang="it-IT" i="1" dirty="0">
                          <a:solidFill>
                            <a:srgbClr val="000000"/>
                          </a:solidFill>
                          <a:latin typeface="Optima"/>
                          <a:cs typeface="Optima"/>
                        </a:rPr>
                        <a:t>Short </a:t>
                      </a:r>
                      <a:r>
                        <a:rPr lang="it-IT" i="1" dirty="0" err="1">
                          <a:solidFill>
                            <a:srgbClr val="000000"/>
                          </a:solidFill>
                          <a:latin typeface="Optima"/>
                          <a:cs typeface="Optima"/>
                        </a:rPr>
                        <a:t>cooling</a:t>
                      </a:r>
                      <a:r>
                        <a:rPr lang="it-IT" i="1" dirty="0">
                          <a:solidFill>
                            <a:srgbClr val="000000"/>
                          </a:solidFill>
                          <a:latin typeface="Optima"/>
                          <a:cs typeface="Optima"/>
                        </a:rPr>
                        <a:t> </a:t>
                      </a:r>
                      <a:r>
                        <a:rPr lang="it-IT" i="1" dirty="0" smtClean="0">
                          <a:solidFill>
                            <a:srgbClr val="000000"/>
                          </a:solidFill>
                          <a:latin typeface="Optima"/>
                          <a:cs typeface="Optima"/>
                        </a:rPr>
                        <a:t>time</a:t>
                      </a:r>
                      <a:endParaRPr lang="it-IT" i="1" dirty="0">
                        <a:solidFill>
                          <a:srgbClr val="000000"/>
                        </a:solidFill>
                        <a:latin typeface="Optima"/>
                        <a:cs typeface="Optima"/>
                      </a:endParaRPr>
                    </a:p>
                  </p:txBody>
                </p:sp>
                <p:sp>
                  <p:nvSpPr>
                    <p:cNvPr id="114" name="Rectangle 113"/>
                    <p:cNvSpPr/>
                    <p:nvPr/>
                  </p:nvSpPr>
                  <p:spPr>
                    <a:xfrm>
                      <a:off x="4407704" y="2903483"/>
                      <a:ext cx="4736296" cy="3264558"/>
                    </a:xfrm>
                    <a:prstGeom prst="rect">
                      <a:avLst/>
                    </a:pr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rgbClr val="FFDEA8"/>
                        </a:solidFill>
                        <a:latin typeface="Optima"/>
                        <a:cs typeface="Optima"/>
                      </a:endParaRPr>
                    </a:p>
                  </p:txBody>
                </p:sp>
                <p:sp>
                  <p:nvSpPr>
                    <p:cNvPr id="115" name="TextBox 114"/>
                    <p:cNvSpPr txBox="1"/>
                    <p:nvPr/>
                  </p:nvSpPr>
                  <p:spPr>
                    <a:xfrm>
                      <a:off x="8297682" y="2948884"/>
                      <a:ext cx="617201" cy="336610"/>
                    </a:xfrm>
                    <a:prstGeom prst="rect">
                      <a:avLst/>
                    </a:prstGeom>
                    <a:solidFill>
                      <a:srgbClr val="F79C8E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solidFill>
                            <a:srgbClr val="000000"/>
                          </a:solidFill>
                          <a:latin typeface="Optima"/>
                          <a:cs typeface="Optima"/>
                        </a:rPr>
                        <a:t>1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Optima"/>
                          <a:cs typeface="Optima"/>
                        </a:rPr>
                        <a:t>kpc</a:t>
                      </a:r>
                      <a:endParaRPr lang="en-US" sz="1400" dirty="0">
                        <a:solidFill>
                          <a:srgbClr val="000000"/>
                        </a:solidFill>
                        <a:latin typeface="Optima"/>
                        <a:cs typeface="Optima"/>
                      </a:endParaRPr>
                    </a:p>
                  </p:txBody>
                </p:sp>
                <p:cxnSp>
                  <p:nvCxnSpPr>
                    <p:cNvPr id="116" name="Straight Arrow Connector 115"/>
                    <p:cNvCxnSpPr/>
                    <p:nvPr/>
                  </p:nvCxnSpPr>
                  <p:spPr>
                    <a:xfrm>
                      <a:off x="8305800" y="3329883"/>
                      <a:ext cx="572920" cy="1588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headEnd type="arrow"/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7" name="Figura a mano libera 32"/>
                    <p:cNvSpPr/>
                    <p:nvPr/>
                  </p:nvSpPr>
                  <p:spPr>
                    <a:xfrm>
                      <a:off x="5463888" y="4248427"/>
                      <a:ext cx="2326973" cy="1623312"/>
                    </a:xfrm>
                    <a:custGeom>
                      <a:avLst/>
                      <a:gdLst>
                        <a:gd name="connsiteX0" fmla="*/ 6350 w 3388783"/>
                        <a:gd name="connsiteY0" fmla="*/ 2694517 h 2719917"/>
                        <a:gd name="connsiteX1" fmla="*/ 19050 w 3388783"/>
                        <a:gd name="connsiteY1" fmla="*/ 2237317 h 2719917"/>
                        <a:gd name="connsiteX2" fmla="*/ 120650 w 3388783"/>
                        <a:gd name="connsiteY2" fmla="*/ 1640417 h 2719917"/>
                        <a:gd name="connsiteX3" fmla="*/ 234950 w 3388783"/>
                        <a:gd name="connsiteY3" fmla="*/ 1234017 h 2719917"/>
                        <a:gd name="connsiteX4" fmla="*/ 476250 w 3388783"/>
                        <a:gd name="connsiteY4" fmla="*/ 764117 h 2719917"/>
                        <a:gd name="connsiteX5" fmla="*/ 933450 w 3388783"/>
                        <a:gd name="connsiteY5" fmla="*/ 332317 h 2719917"/>
                        <a:gd name="connsiteX6" fmla="*/ 1314450 w 3388783"/>
                        <a:gd name="connsiteY6" fmla="*/ 129117 h 2719917"/>
                        <a:gd name="connsiteX7" fmla="*/ 1873250 w 3388783"/>
                        <a:gd name="connsiteY7" fmla="*/ 14817 h 2719917"/>
                        <a:gd name="connsiteX8" fmla="*/ 2279650 w 3388783"/>
                        <a:gd name="connsiteY8" fmla="*/ 40217 h 2719917"/>
                        <a:gd name="connsiteX9" fmla="*/ 2622550 w 3388783"/>
                        <a:gd name="connsiteY9" fmla="*/ 103717 h 2719917"/>
                        <a:gd name="connsiteX10" fmla="*/ 2901950 w 3388783"/>
                        <a:gd name="connsiteY10" fmla="*/ 268817 h 2719917"/>
                        <a:gd name="connsiteX11" fmla="*/ 3130550 w 3388783"/>
                        <a:gd name="connsiteY11" fmla="*/ 484717 h 2719917"/>
                        <a:gd name="connsiteX12" fmla="*/ 3295650 w 3388783"/>
                        <a:gd name="connsiteY12" fmla="*/ 776817 h 2719917"/>
                        <a:gd name="connsiteX13" fmla="*/ 3384550 w 3388783"/>
                        <a:gd name="connsiteY13" fmla="*/ 1170517 h 2719917"/>
                        <a:gd name="connsiteX14" fmla="*/ 3321050 w 3388783"/>
                        <a:gd name="connsiteY14" fmla="*/ 1500717 h 2719917"/>
                        <a:gd name="connsiteX15" fmla="*/ 3155950 w 3388783"/>
                        <a:gd name="connsiteY15" fmla="*/ 1792817 h 2719917"/>
                        <a:gd name="connsiteX16" fmla="*/ 2863850 w 3388783"/>
                        <a:gd name="connsiteY16" fmla="*/ 2084917 h 2719917"/>
                        <a:gd name="connsiteX17" fmla="*/ 2432050 w 3388783"/>
                        <a:gd name="connsiteY17" fmla="*/ 2364317 h 2719917"/>
                        <a:gd name="connsiteX18" fmla="*/ 1797050 w 3388783"/>
                        <a:gd name="connsiteY18" fmla="*/ 2605617 h 2719917"/>
                        <a:gd name="connsiteX19" fmla="*/ 1454150 w 3388783"/>
                        <a:gd name="connsiteY19" fmla="*/ 2719917 h 2719917"/>
                        <a:gd name="connsiteX20" fmla="*/ 1454150 w 3388783"/>
                        <a:gd name="connsiteY20" fmla="*/ 2719917 h 27199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388783" h="2719917">
                          <a:moveTo>
                            <a:pt x="6350" y="2694517"/>
                          </a:moveTo>
                          <a:cubicBezTo>
                            <a:pt x="3175" y="2553758"/>
                            <a:pt x="0" y="2413000"/>
                            <a:pt x="19050" y="2237317"/>
                          </a:cubicBezTo>
                          <a:cubicBezTo>
                            <a:pt x="38100" y="2061634"/>
                            <a:pt x="84667" y="1807634"/>
                            <a:pt x="120650" y="1640417"/>
                          </a:cubicBezTo>
                          <a:cubicBezTo>
                            <a:pt x="156633" y="1473200"/>
                            <a:pt x="175683" y="1380067"/>
                            <a:pt x="234950" y="1234017"/>
                          </a:cubicBezTo>
                          <a:cubicBezTo>
                            <a:pt x="294217" y="1087967"/>
                            <a:pt x="359833" y="914400"/>
                            <a:pt x="476250" y="764117"/>
                          </a:cubicBezTo>
                          <a:cubicBezTo>
                            <a:pt x="592667" y="613834"/>
                            <a:pt x="793750" y="438150"/>
                            <a:pt x="933450" y="332317"/>
                          </a:cubicBezTo>
                          <a:cubicBezTo>
                            <a:pt x="1073150" y="226484"/>
                            <a:pt x="1157817" y="182034"/>
                            <a:pt x="1314450" y="129117"/>
                          </a:cubicBezTo>
                          <a:cubicBezTo>
                            <a:pt x="1471083" y="76200"/>
                            <a:pt x="1712383" y="29634"/>
                            <a:pt x="1873250" y="14817"/>
                          </a:cubicBezTo>
                          <a:cubicBezTo>
                            <a:pt x="2034117" y="0"/>
                            <a:pt x="2154767" y="25400"/>
                            <a:pt x="2279650" y="40217"/>
                          </a:cubicBezTo>
                          <a:cubicBezTo>
                            <a:pt x="2404533" y="55034"/>
                            <a:pt x="2518833" y="65617"/>
                            <a:pt x="2622550" y="103717"/>
                          </a:cubicBezTo>
                          <a:cubicBezTo>
                            <a:pt x="2726267" y="141817"/>
                            <a:pt x="2817283" y="205317"/>
                            <a:pt x="2901950" y="268817"/>
                          </a:cubicBezTo>
                          <a:cubicBezTo>
                            <a:pt x="2986617" y="332317"/>
                            <a:pt x="3064933" y="400050"/>
                            <a:pt x="3130550" y="484717"/>
                          </a:cubicBezTo>
                          <a:cubicBezTo>
                            <a:pt x="3196167" y="569384"/>
                            <a:pt x="3253317" y="662517"/>
                            <a:pt x="3295650" y="776817"/>
                          </a:cubicBezTo>
                          <a:cubicBezTo>
                            <a:pt x="3337983" y="891117"/>
                            <a:pt x="3380317" y="1049867"/>
                            <a:pt x="3384550" y="1170517"/>
                          </a:cubicBezTo>
                          <a:cubicBezTo>
                            <a:pt x="3388783" y="1291167"/>
                            <a:pt x="3359150" y="1397000"/>
                            <a:pt x="3321050" y="1500717"/>
                          </a:cubicBezTo>
                          <a:cubicBezTo>
                            <a:pt x="3282950" y="1604434"/>
                            <a:pt x="3232150" y="1695450"/>
                            <a:pt x="3155950" y="1792817"/>
                          </a:cubicBezTo>
                          <a:cubicBezTo>
                            <a:pt x="3079750" y="1890184"/>
                            <a:pt x="2984500" y="1989667"/>
                            <a:pt x="2863850" y="2084917"/>
                          </a:cubicBezTo>
                          <a:cubicBezTo>
                            <a:pt x="2743200" y="2180167"/>
                            <a:pt x="2609850" y="2277534"/>
                            <a:pt x="2432050" y="2364317"/>
                          </a:cubicBezTo>
                          <a:cubicBezTo>
                            <a:pt x="2254250" y="2451100"/>
                            <a:pt x="1960033" y="2546350"/>
                            <a:pt x="1797050" y="2605617"/>
                          </a:cubicBezTo>
                          <a:cubicBezTo>
                            <a:pt x="1634067" y="2664884"/>
                            <a:pt x="1454150" y="2719917"/>
                            <a:pt x="1454150" y="2719917"/>
                          </a:cubicBezTo>
                          <a:lnTo>
                            <a:pt x="1454150" y="2719917"/>
                          </a:lnTo>
                        </a:path>
                      </a:pathLst>
                    </a:custGeom>
                    <a:ln w="38100">
                      <a:solidFill>
                        <a:schemeClr val="tx1"/>
                      </a:solidFill>
                      <a:prstDash val="dash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>
                        <a:solidFill>
                          <a:srgbClr val="FFDEA8"/>
                        </a:solidFill>
                        <a:latin typeface="Optima"/>
                        <a:cs typeface="Optima"/>
                      </a:endParaRPr>
                    </a:p>
                  </p:txBody>
                </p:sp>
                <p:cxnSp>
                  <p:nvCxnSpPr>
                    <p:cNvPr id="118" name="Connettore 1 75"/>
                    <p:cNvCxnSpPr/>
                    <p:nvPr/>
                  </p:nvCxnSpPr>
                  <p:spPr>
                    <a:xfrm rot="10800000">
                      <a:off x="5760962" y="3755747"/>
                      <a:ext cx="462686" cy="359055"/>
                    </a:xfrm>
                    <a:prstGeom prst="line">
                      <a:avLst/>
                    </a:prstGeom>
                    <a:ln w="317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triangle" w="lg" len="lg"/>
                      <a:tailEnd type="none" w="med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120" name="Picture 119" descr="cloudAlphaF.png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5796805" y="3874617"/>
                      <a:ext cx="1306529" cy="791949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21" name="Connettore 1 60"/>
                    <p:cNvCxnSpPr/>
                    <p:nvPr/>
                  </p:nvCxnSpPr>
                  <p:spPr>
                    <a:xfrm flipV="1">
                      <a:off x="6579584" y="3858764"/>
                      <a:ext cx="354616" cy="256036"/>
                    </a:xfrm>
                    <a:prstGeom prst="line">
                      <a:avLst/>
                    </a:prstGeom>
                    <a:ln w="222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triangle" w="lg" len="lg"/>
                      <a:tailEnd type="none" w="med" len="med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2" name="Explosion 2 121"/>
                    <p:cNvSpPr/>
                    <p:nvPr/>
                  </p:nvSpPr>
                  <p:spPr bwMode="auto">
                    <a:xfrm>
                      <a:off x="5139911" y="5520233"/>
                      <a:ext cx="691390" cy="573494"/>
                    </a:xfrm>
                    <a:prstGeom prst="irregularSeal2">
                      <a:avLst/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rgbClr val="0607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4263"/>
                      <a:endParaRPr lang="en-US" sz="1200" dirty="0">
                        <a:solidFill>
                          <a:srgbClr val="FFDEA8"/>
                        </a:solidFill>
                        <a:latin typeface="Optima"/>
                        <a:cs typeface="Optima"/>
                      </a:endParaRPr>
                    </a:p>
                  </p:txBody>
                </p:sp>
                <p:sp>
                  <p:nvSpPr>
                    <p:cNvPr id="123" name="TextBox 122"/>
                    <p:cNvSpPr txBox="1"/>
                    <p:nvPr/>
                  </p:nvSpPr>
                  <p:spPr>
                    <a:xfrm>
                      <a:off x="5201858" y="5582589"/>
                      <a:ext cx="574754" cy="70688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 err="1">
                          <a:solidFill>
                            <a:srgbClr val="000000"/>
                          </a:solidFill>
                          <a:latin typeface="Optima"/>
                          <a:cs typeface="Optima"/>
                        </a:rPr>
                        <a:t>SNe</a:t>
                      </a:r>
                      <a:endParaRPr lang="en-US" dirty="0">
                        <a:solidFill>
                          <a:srgbClr val="000000"/>
                        </a:solidFill>
                        <a:latin typeface="Optima"/>
                        <a:cs typeface="Optima"/>
                      </a:endParaRPr>
                    </a:p>
                  </p:txBody>
                </p:sp>
              </p:grpSp>
              <p:sp>
                <p:nvSpPr>
                  <p:cNvPr id="97" name="Left Arrow 96"/>
                  <p:cNvSpPr/>
                  <p:nvPr/>
                </p:nvSpPr>
                <p:spPr>
                  <a:xfrm rot="19274726">
                    <a:off x="6840052" y="5233029"/>
                    <a:ext cx="1332593" cy="333040"/>
                  </a:xfrm>
                  <a:prstGeom prst="leftArrow">
                    <a:avLst>
                      <a:gd name="adj1" fmla="val 47520"/>
                      <a:gd name="adj2" fmla="val 52499"/>
                    </a:avLst>
                  </a:prstGeom>
                  <a:gradFill>
                    <a:gsLst>
                      <a:gs pos="0">
                        <a:schemeClr val="accent1">
                          <a:tint val="100000"/>
                          <a:shade val="100000"/>
                          <a:satMod val="130000"/>
                          <a:alpha val="0"/>
                        </a:schemeClr>
                      </a:gs>
                      <a:gs pos="74000">
                        <a:schemeClr val="tx2">
                          <a:lumMod val="60000"/>
                          <a:lumOff val="40000"/>
                        </a:schemeClr>
                      </a:gs>
                    </a:gsLst>
                    <a:lin ang="11400000" scaled="0"/>
                  </a:gradFill>
                  <a:ln>
                    <a:gradFill flip="none" rotWithShape="1">
                      <a:gsLst>
                        <a:gs pos="0">
                          <a:schemeClr val="tx2">
                            <a:lumMod val="75000"/>
                          </a:schemeClr>
                        </a:gs>
                        <a:gs pos="100000">
                          <a:srgbClr val="FFFFFF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07983" tIns="0" rIns="0" bIns="35995" rtlCol="0" anchor="ctr"/>
                  <a:lstStyle/>
                  <a:p>
                    <a:pPr algn="ctr"/>
                    <a:r>
                      <a:rPr lang="en-US" dirty="0">
                        <a:solidFill>
                          <a:srgbClr val="FFDEA8"/>
                        </a:solidFill>
                        <a:latin typeface="Optima"/>
                        <a:cs typeface="Optima"/>
                      </a:rPr>
                      <a:t>Accretion</a:t>
                    </a:r>
                  </a:p>
                </p:txBody>
              </p:sp>
              <p:sp>
                <p:nvSpPr>
                  <p:cNvPr id="101" name="Isosceles Triangle 100"/>
                  <p:cNvSpPr/>
                  <p:nvPr/>
                </p:nvSpPr>
                <p:spPr bwMode="auto">
                  <a:xfrm rot="14794742">
                    <a:off x="5752990" y="5927950"/>
                    <a:ext cx="291466" cy="356089"/>
                  </a:xfrm>
                  <a:prstGeom prst="triangle">
                    <a:avLst/>
                  </a:prstGeom>
                  <a:solidFill>
                    <a:srgbClr val="0000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80248" tIns="40124" rIns="80248" bIns="40124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802477"/>
                    <a:endParaRPr lang="en-US" sz="1600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338807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84" y="-27384"/>
            <a:ext cx="8206680" cy="576064"/>
          </a:xfrm>
        </p:spPr>
        <p:txBody>
          <a:bodyPr/>
          <a:lstStyle/>
          <a:p>
            <a:r>
              <a:rPr lang="en-US" dirty="0" smtClean="0"/>
              <a:t>Efficiency of fountain-driven cooling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07504" y="620688"/>
            <a:ext cx="5400600" cy="4752528"/>
            <a:chOff x="107504" y="404664"/>
            <a:chExt cx="4030988" cy="3384376"/>
          </a:xfrm>
        </p:grpSpPr>
        <p:pic>
          <p:nvPicPr>
            <p:cNvPr id="17" name="Picture 16" descr="Plot.eps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0" t="3102" r="9693" b="-538"/>
            <a:stretch/>
          </p:blipFill>
          <p:spPr>
            <a:xfrm>
              <a:off x="107504" y="404664"/>
              <a:ext cx="4030988" cy="338437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827584" y="1700808"/>
              <a:ext cx="1681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CONDENSATION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27584" y="2636912"/>
              <a:ext cx="15004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EVAPORATION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79512" y="5517232"/>
            <a:ext cx="435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CC66"/>
                </a:solidFill>
                <a:latin typeface="Optima"/>
              </a:rPr>
              <a:t>Armillotta</a:t>
            </a:r>
            <a:r>
              <a:rPr lang="en-US" i="1" dirty="0" smtClean="0">
                <a:solidFill>
                  <a:srgbClr val="FFCC66"/>
                </a:solidFill>
                <a:latin typeface="Optima"/>
              </a:rPr>
              <a:t>, Fraternali &amp; </a:t>
            </a:r>
            <a:r>
              <a:rPr lang="en-US" i="1" dirty="0" err="1" smtClean="0">
                <a:solidFill>
                  <a:srgbClr val="FFCC66"/>
                </a:solidFill>
                <a:latin typeface="Optima"/>
              </a:rPr>
              <a:t>Marinacci</a:t>
            </a:r>
            <a:r>
              <a:rPr lang="en-US" i="1" dirty="0" smtClean="0">
                <a:solidFill>
                  <a:srgbClr val="FFCC66"/>
                </a:solidFill>
                <a:latin typeface="Optima"/>
              </a:rPr>
              <a:t>, in prep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953549" y="2276872"/>
            <a:ext cx="4155830" cy="3888432"/>
            <a:chOff x="4953549" y="2276872"/>
            <a:chExt cx="4155830" cy="3888432"/>
          </a:xfrm>
        </p:grpSpPr>
        <p:pic>
          <p:nvPicPr>
            <p:cNvPr id="3" name="Picture 2" descr="convergence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549" y="2708920"/>
              <a:ext cx="4155830" cy="345638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724128" y="2276872"/>
              <a:ext cx="31275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Optima"/>
                </a:rPr>
                <a:t>Convergence at ~ 2 parsec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728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84" y="-27384"/>
            <a:ext cx="8206680" cy="576064"/>
          </a:xfrm>
        </p:spPr>
        <p:txBody>
          <a:bodyPr/>
          <a:lstStyle/>
          <a:p>
            <a:r>
              <a:rPr lang="en-US" dirty="0" smtClean="0"/>
              <a:t>Efficiency of fountain-driven cooling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7504" y="4438853"/>
            <a:ext cx="8352928" cy="2014483"/>
            <a:chOff x="107504" y="4438853"/>
            <a:chExt cx="8352928" cy="2014483"/>
          </a:xfrm>
        </p:grpSpPr>
        <p:grpSp>
          <p:nvGrpSpPr>
            <p:cNvPr id="35" name="Group 34"/>
            <p:cNvGrpSpPr/>
            <p:nvPr/>
          </p:nvGrpSpPr>
          <p:grpSpPr>
            <a:xfrm>
              <a:off x="107504" y="4509120"/>
              <a:ext cx="8352928" cy="1944216"/>
              <a:chOff x="467544" y="757432"/>
              <a:chExt cx="7416824" cy="2527552"/>
            </a:xfrm>
          </p:grpSpPr>
          <p:pic>
            <p:nvPicPr>
              <p:cNvPr id="37" name="Picture 36" descr="Hubble_sequence_photo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7544" y="757432"/>
                <a:ext cx="6624736" cy="2455545"/>
              </a:xfrm>
              <a:prstGeom prst="rect">
                <a:avLst/>
              </a:prstGeom>
            </p:spPr>
          </p:pic>
          <p:sp>
            <p:nvSpPr>
              <p:cNvPr id="38" name="Left Arrow 37"/>
              <p:cNvSpPr/>
              <p:nvPr/>
            </p:nvSpPr>
            <p:spPr bwMode="auto">
              <a:xfrm>
                <a:off x="3920203" y="3004144"/>
                <a:ext cx="2956052" cy="208831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-112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16216" y="2915652"/>
                <a:ext cx="468586" cy="369332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T</a:t>
                </a:r>
                <a:r>
                  <a:rPr lang="en-US" baseline="-25000" dirty="0" err="1" smtClean="0"/>
                  <a:t>vir</a:t>
                </a:r>
                <a:endParaRPr lang="en-US" dirty="0"/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7092280" y="764704"/>
                <a:ext cx="792088" cy="2448272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-112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51520" y="4438853"/>
              <a:ext cx="3024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Condensation efficiency as a function of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vir</a:t>
              </a:r>
              <a:r>
                <a:rPr lang="en-US" baseline="-25000" dirty="0" smtClean="0"/>
                <a:t>             </a:t>
              </a:r>
              <a:r>
                <a:rPr lang="en-US" dirty="0" err="1" smtClean="0"/>
                <a:t>M</a:t>
              </a:r>
              <a:r>
                <a:rPr lang="en-US" baseline="-25000" dirty="0" err="1" smtClean="0"/>
                <a:t>vir</a:t>
              </a:r>
              <a:endParaRPr lang="en-US" dirty="0"/>
            </a:p>
          </p:txBody>
        </p:sp>
        <p:sp>
          <p:nvSpPr>
            <p:cNvPr id="8" name="Left-Right Arrow 7"/>
            <p:cNvSpPr/>
            <p:nvPr/>
          </p:nvSpPr>
          <p:spPr bwMode="auto">
            <a:xfrm>
              <a:off x="2123728" y="4797152"/>
              <a:ext cx="288032" cy="216024"/>
            </a:xfrm>
            <a:prstGeom prst="leftRightArrow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-11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39552" y="692696"/>
            <a:ext cx="5472608" cy="3744416"/>
            <a:chOff x="3809010" y="692696"/>
            <a:chExt cx="4953739" cy="3888432"/>
          </a:xfrm>
        </p:grpSpPr>
        <p:pic>
          <p:nvPicPr>
            <p:cNvPr id="21" name="Picture 20" descr="Tvir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8" r="6224"/>
            <a:stretch/>
          </p:blipFill>
          <p:spPr>
            <a:xfrm>
              <a:off x="3809010" y="692696"/>
              <a:ext cx="4953739" cy="3888432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24" name="TextBox 23"/>
            <p:cNvSpPr txBox="1"/>
            <p:nvPr/>
          </p:nvSpPr>
          <p:spPr>
            <a:xfrm>
              <a:off x="6396783" y="1365694"/>
              <a:ext cx="63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MW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228184" y="3789040"/>
            <a:ext cx="2559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CC66"/>
                </a:solidFill>
                <a:latin typeface="Optima"/>
              </a:rPr>
              <a:t>Armillotta</a:t>
            </a:r>
            <a:r>
              <a:rPr lang="en-US" i="1" dirty="0" smtClean="0">
                <a:solidFill>
                  <a:srgbClr val="FFCC66"/>
                </a:solidFill>
                <a:latin typeface="Optima"/>
              </a:rPr>
              <a:t>, Fraternali &amp; </a:t>
            </a:r>
            <a:r>
              <a:rPr lang="en-US" i="1" dirty="0" err="1" smtClean="0">
                <a:solidFill>
                  <a:srgbClr val="FFCC66"/>
                </a:solidFill>
                <a:latin typeface="Optima"/>
              </a:rPr>
              <a:t>Marinacci</a:t>
            </a:r>
            <a:r>
              <a:rPr lang="en-US" i="1" dirty="0" smtClean="0">
                <a:solidFill>
                  <a:srgbClr val="FFCC66"/>
                </a:solidFill>
                <a:latin typeface="Optima"/>
              </a:rPr>
              <a:t>, in prep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56176" y="980728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Optima"/>
              </a:rPr>
              <a:t>Condensation strongly depends on coronal temperature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588224" y="2132856"/>
            <a:ext cx="2159566" cy="1067926"/>
            <a:chOff x="6588224" y="2132856"/>
            <a:chExt cx="2159566" cy="1067926"/>
          </a:xfrm>
        </p:grpSpPr>
        <p:sp>
          <p:nvSpPr>
            <p:cNvPr id="4" name="Down Arrow 3"/>
            <p:cNvSpPr/>
            <p:nvPr/>
          </p:nvSpPr>
          <p:spPr bwMode="auto">
            <a:xfrm>
              <a:off x="7164288" y="2132856"/>
              <a:ext cx="648072" cy="216024"/>
            </a:xfrm>
            <a:prstGeom prst="downArrow">
              <a:avLst/>
            </a:prstGeom>
            <a:solidFill>
              <a:srgbClr val="8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-11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588224" y="2492896"/>
              <a:ext cx="21595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Optima"/>
                </a:rPr>
                <a:t>At </a:t>
              </a:r>
              <a:r>
                <a:rPr lang="en-US" sz="2000" dirty="0" err="1" smtClean="0">
                  <a:latin typeface="Optima"/>
                </a:rPr>
                <a:t>T</a:t>
              </a:r>
              <a:r>
                <a:rPr lang="en-US" sz="2000" baseline="-25000" dirty="0" err="1" smtClean="0">
                  <a:latin typeface="Optima"/>
                </a:rPr>
                <a:t>cor</a:t>
              </a:r>
              <a:r>
                <a:rPr lang="en-US" sz="2000" baseline="-25000" dirty="0" smtClean="0">
                  <a:latin typeface="Optima"/>
                </a:rPr>
                <a:t> </a:t>
              </a:r>
              <a:r>
                <a:rPr lang="en-US" sz="2000" dirty="0" smtClean="0">
                  <a:latin typeface="Optima"/>
                </a:rPr>
                <a:t>&gt; 4 x 10</a:t>
              </a:r>
              <a:r>
                <a:rPr lang="en-US" sz="2000" baseline="30000" dirty="0" smtClean="0">
                  <a:latin typeface="Optima"/>
                </a:rPr>
                <a:t>6</a:t>
              </a:r>
              <a:r>
                <a:rPr lang="en-US" sz="2000" dirty="0" smtClean="0">
                  <a:latin typeface="Optima"/>
                </a:rPr>
                <a:t> K</a:t>
              </a:r>
            </a:p>
            <a:p>
              <a:r>
                <a:rPr lang="en-US" sz="2000" dirty="0">
                  <a:latin typeface="Optima"/>
                </a:rPr>
                <a:t>c</a:t>
              </a:r>
              <a:r>
                <a:rPr lang="en-US" sz="2000" dirty="0" smtClean="0">
                  <a:latin typeface="Optima"/>
                </a:rPr>
                <a:t>louds evaporate</a:t>
              </a:r>
            </a:p>
          </p:txBody>
        </p:sp>
      </p:grpSp>
      <p:sp>
        <p:nvSpPr>
          <p:cNvPr id="28" name="Rectangle 53"/>
          <p:cNvSpPr>
            <a:spLocks noChangeArrowheads="1"/>
          </p:cNvSpPr>
          <p:nvPr/>
        </p:nvSpPr>
        <p:spPr bwMode="auto">
          <a:xfrm>
            <a:off x="3563888" y="4221088"/>
            <a:ext cx="2736304" cy="707886"/>
          </a:xfrm>
          <a:prstGeom prst="rect">
            <a:avLst/>
          </a:prstGeom>
          <a:solidFill>
            <a:srgbClr val="00007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79"/>
                </a:solidFill>
              </a:rPr>
              <a:t>Role in the quenching of star formation?</a:t>
            </a:r>
            <a:endParaRPr lang="en-US" sz="2000" dirty="0">
              <a:solidFill>
                <a:srgbClr val="FFFF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48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/>
          <p:cNvSpPr txBox="1">
            <a:spLocks noChangeArrowheads="1"/>
          </p:cNvSpPr>
          <p:nvPr/>
        </p:nvSpPr>
        <p:spPr bwMode="auto">
          <a:xfrm>
            <a:off x="1331640" y="44624"/>
            <a:ext cx="66247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099" dir="2700000" algn="ctr" rotWithShape="0">
              <a:schemeClr val="tx1">
                <a:alpha val="94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DFFE6"/>
                </a:solidFill>
                <a:effectLst/>
                <a:uLnTx/>
                <a:uFillTx/>
                <a:latin typeface="Optima"/>
                <a:ea typeface="+mj-ea"/>
                <a:cs typeface="Optima"/>
              </a:rPr>
              <a:t>Milky Way evidence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DFFE6"/>
              </a:solidFill>
              <a:effectLst/>
              <a:uLnTx/>
              <a:uFillTx/>
              <a:latin typeface="Optima"/>
              <a:ea typeface="+mj-ea"/>
              <a:cs typeface="Optim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0152" y="4797152"/>
            <a:ext cx="307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CC66"/>
                </a:solidFill>
                <a:latin typeface="Optima"/>
                <a:cs typeface="Optima"/>
              </a:rPr>
              <a:t>Dauphas</a:t>
            </a:r>
            <a:r>
              <a:rPr lang="en-US" i="1" dirty="0" smtClean="0">
                <a:solidFill>
                  <a:srgbClr val="FFCC66"/>
                </a:solidFill>
                <a:latin typeface="Optima"/>
                <a:cs typeface="Optima"/>
              </a:rPr>
              <a:t> et al. 2005, Nature</a:t>
            </a:r>
            <a:endParaRPr lang="en-US" i="1" dirty="0">
              <a:solidFill>
                <a:srgbClr val="FFCC66"/>
              </a:solidFill>
              <a:latin typeface="Optima"/>
              <a:cs typeface="Optim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908720"/>
            <a:ext cx="38164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Optima"/>
              </a:rPr>
              <a:t>Chemical evolution models</a:t>
            </a:r>
          </a:p>
          <a:p>
            <a:r>
              <a:rPr lang="en-US" dirty="0" smtClean="0">
                <a:latin typeface="Optima"/>
              </a:rPr>
              <a:t>G-dwarf problem</a:t>
            </a:r>
            <a:endParaRPr lang="en-US" dirty="0">
              <a:latin typeface="Optima"/>
            </a:endParaRPr>
          </a:p>
          <a:p>
            <a:r>
              <a:rPr lang="en-US" sz="1600" i="1" dirty="0" smtClean="0">
                <a:solidFill>
                  <a:srgbClr val="FFCC66"/>
                </a:solidFill>
                <a:latin typeface="Optima"/>
              </a:rPr>
              <a:t>Larson 1972, </a:t>
            </a:r>
            <a:r>
              <a:rPr lang="en-US" sz="1600" i="1" dirty="0" err="1" smtClean="0">
                <a:solidFill>
                  <a:srgbClr val="FFCC66"/>
                </a:solidFill>
                <a:latin typeface="Optima"/>
              </a:rPr>
              <a:t>Tynsley</a:t>
            </a:r>
            <a:r>
              <a:rPr lang="en-US" sz="1600" i="1" dirty="0" smtClean="0">
                <a:solidFill>
                  <a:srgbClr val="FFCC66"/>
                </a:solidFill>
                <a:latin typeface="Optima"/>
              </a:rPr>
              <a:t> 80, </a:t>
            </a:r>
            <a:r>
              <a:rPr lang="en-US" sz="1600" i="1" dirty="0" err="1" smtClean="0">
                <a:solidFill>
                  <a:srgbClr val="FFCC66"/>
                </a:solidFill>
                <a:latin typeface="Optima"/>
              </a:rPr>
              <a:t>Chiappini</a:t>
            </a:r>
            <a:r>
              <a:rPr lang="en-US" sz="1600" i="1" dirty="0" smtClean="0">
                <a:solidFill>
                  <a:srgbClr val="FFCC66"/>
                </a:solidFill>
                <a:latin typeface="Optima"/>
              </a:rPr>
              <a:t>+ 97, 01; </a:t>
            </a:r>
            <a:r>
              <a:rPr lang="en-US" sz="1600" i="1" dirty="0" err="1" smtClean="0">
                <a:solidFill>
                  <a:srgbClr val="FFCC66"/>
                </a:solidFill>
                <a:latin typeface="Optima"/>
              </a:rPr>
              <a:t>Schoenrich</a:t>
            </a:r>
            <a:r>
              <a:rPr lang="en-US" sz="1600" i="1" dirty="0" smtClean="0">
                <a:solidFill>
                  <a:srgbClr val="FFCC66"/>
                </a:solidFill>
                <a:latin typeface="Optima"/>
              </a:rPr>
              <a:t> &amp; </a:t>
            </a:r>
            <a:r>
              <a:rPr lang="en-US" sz="1600" i="1" dirty="0" err="1" smtClean="0">
                <a:solidFill>
                  <a:srgbClr val="FFCC66"/>
                </a:solidFill>
                <a:latin typeface="Optima"/>
              </a:rPr>
              <a:t>Binney</a:t>
            </a:r>
            <a:r>
              <a:rPr lang="en-US" sz="1600" i="1" dirty="0" smtClean="0">
                <a:solidFill>
                  <a:srgbClr val="FFCC66"/>
                </a:solidFill>
                <a:latin typeface="Optima"/>
              </a:rPr>
              <a:t> 09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1680" y="2636912"/>
            <a:ext cx="2808312" cy="72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Optima"/>
              </a:rPr>
              <a:t>Need for gas accretion at Z&lt;~0.1 Z</a:t>
            </a:r>
            <a:r>
              <a:rPr lang="en-US" sz="2000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2000" baseline="-25000" dirty="0" smtClean="0">
              <a:latin typeface="Opti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206084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tima"/>
                <a:cs typeface="Optima"/>
              </a:rPr>
              <a:t>Deuterium in local ISM appears to be re-supplied </a:t>
            </a:r>
            <a:r>
              <a:rPr lang="en-US" i="1" dirty="0" err="1" smtClean="0">
                <a:solidFill>
                  <a:srgbClr val="FFCC66"/>
                </a:solidFill>
                <a:latin typeface="Optima"/>
                <a:cs typeface="Optima"/>
              </a:rPr>
              <a:t>Linsky</a:t>
            </a:r>
            <a:r>
              <a:rPr lang="en-US" i="1" dirty="0" smtClean="0">
                <a:solidFill>
                  <a:srgbClr val="FFCC66"/>
                </a:solidFill>
                <a:latin typeface="Optima"/>
                <a:cs typeface="Optima"/>
              </a:rPr>
              <a:t> </a:t>
            </a:r>
            <a:r>
              <a:rPr lang="en-US" i="1" dirty="0">
                <a:solidFill>
                  <a:srgbClr val="FFCC66"/>
                </a:solidFill>
                <a:latin typeface="Optima"/>
                <a:cs typeface="Optima"/>
              </a:rPr>
              <a:t>et al. </a:t>
            </a:r>
            <a:r>
              <a:rPr lang="en-US" i="1" dirty="0" smtClean="0">
                <a:solidFill>
                  <a:srgbClr val="FFCC66"/>
                </a:solidFill>
                <a:latin typeface="Optima"/>
                <a:cs typeface="Optima"/>
              </a:rPr>
              <a:t>2006</a:t>
            </a:r>
            <a:endParaRPr lang="en-US" dirty="0">
              <a:latin typeface="Optima"/>
              <a:cs typeface="Optima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716016" y="908720"/>
            <a:ext cx="4320480" cy="3888432"/>
            <a:chOff x="4644008" y="908720"/>
            <a:chExt cx="4392488" cy="4032448"/>
          </a:xfrm>
        </p:grpSpPr>
        <p:grpSp>
          <p:nvGrpSpPr>
            <p:cNvPr id="12" name="Group 11"/>
            <p:cNvGrpSpPr/>
            <p:nvPr/>
          </p:nvGrpSpPr>
          <p:grpSpPr>
            <a:xfrm>
              <a:off x="4644008" y="908720"/>
              <a:ext cx="4392488" cy="4032448"/>
              <a:chOff x="4644008" y="908720"/>
              <a:chExt cx="4196375" cy="3888641"/>
            </a:xfrm>
          </p:grpSpPr>
          <p:pic>
            <p:nvPicPr>
              <p:cNvPr id="19" name="Picture 18" descr="GdwarfProblem_Dauphas05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4008" y="908720"/>
                <a:ext cx="4196375" cy="3888641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 rot="18727957">
                <a:off x="5401123" y="2432029"/>
                <a:ext cx="130096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Optima"/>
                  </a:rPr>
                  <a:t>Closed box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4387823">
                <a:off x="7300020" y="1832183"/>
                <a:ext cx="146762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CF1A11"/>
                    </a:solidFill>
                    <a:latin typeface="Optima"/>
                  </a:rPr>
                  <a:t>Infall</a:t>
                </a:r>
                <a:r>
                  <a:rPr lang="en-US" dirty="0" smtClean="0">
                    <a:solidFill>
                      <a:srgbClr val="CF1A11"/>
                    </a:solidFill>
                    <a:latin typeface="Optima"/>
                  </a:rPr>
                  <a:t> </a:t>
                </a:r>
                <a:r>
                  <a:rPr lang="en-US" dirty="0" smtClean="0">
                    <a:solidFill>
                      <a:srgbClr val="008000"/>
                    </a:solidFill>
                    <a:latin typeface="Optima"/>
                  </a:rPr>
                  <a:t>models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372200" y="3284984"/>
              <a:ext cx="16561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tima"/>
                </a:rPr>
                <a:t>G-dwarfs </a:t>
              </a:r>
            </a:p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tima"/>
                </a:rPr>
                <a:t>in the Solar Neighborhood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5496" y="3356992"/>
            <a:ext cx="8514352" cy="3075168"/>
            <a:chOff x="35496" y="3356992"/>
            <a:chExt cx="8514352" cy="3075168"/>
          </a:xfrm>
        </p:grpSpPr>
        <p:grpSp>
          <p:nvGrpSpPr>
            <p:cNvPr id="18" name="Group 17"/>
            <p:cNvGrpSpPr/>
            <p:nvPr/>
          </p:nvGrpSpPr>
          <p:grpSpPr>
            <a:xfrm>
              <a:off x="35496" y="3356992"/>
              <a:ext cx="8514352" cy="3075168"/>
              <a:chOff x="35496" y="3356992"/>
              <a:chExt cx="8514352" cy="3075168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35496" y="3356992"/>
                <a:ext cx="8514352" cy="3075168"/>
                <a:chOff x="4495800" y="3284983"/>
                <a:chExt cx="8155564" cy="2875787"/>
              </a:xfrm>
            </p:grpSpPr>
            <p:grpSp>
              <p:nvGrpSpPr>
                <p:cNvPr id="22" name="Group 24"/>
                <p:cNvGrpSpPr/>
                <p:nvPr/>
              </p:nvGrpSpPr>
              <p:grpSpPr>
                <a:xfrm>
                  <a:off x="4495800" y="3284983"/>
                  <a:ext cx="8155564" cy="2875787"/>
                  <a:chOff x="4343400" y="2895600"/>
                  <a:chExt cx="7977455" cy="3201158"/>
                </a:xfrm>
              </p:grpSpPr>
              <p:grpSp>
                <p:nvGrpSpPr>
                  <p:cNvPr id="25" name="Group 18"/>
                  <p:cNvGrpSpPr/>
                  <p:nvPr/>
                </p:nvGrpSpPr>
                <p:grpSpPr>
                  <a:xfrm>
                    <a:off x="4343400" y="2895600"/>
                    <a:ext cx="4472152" cy="3201158"/>
                    <a:chOff x="4367048" y="1077000"/>
                    <a:chExt cx="4472152" cy="3201158"/>
                  </a:xfrm>
                </p:grpSpPr>
                <p:pic>
                  <p:nvPicPr>
                    <p:cNvPr id="27" name="Picture 26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rcRect b="49048"/>
                    <a:stretch>
                      <a:fillRect/>
                    </a:stretch>
                  </p:blipFill>
                  <p:spPr>
                    <a:xfrm>
                      <a:off x="4367125" y="1077000"/>
                      <a:ext cx="4472075" cy="275140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8" name="Picture 27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rcRect t="91331"/>
                    <a:stretch>
                      <a:fillRect/>
                    </a:stretch>
                  </p:blipFill>
                  <p:spPr>
                    <a:xfrm>
                      <a:off x="4367048" y="3810000"/>
                      <a:ext cx="4472152" cy="468158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8863711" y="5744010"/>
                    <a:ext cx="3457144" cy="31815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i="1" dirty="0" err="1" smtClean="0">
                        <a:solidFill>
                          <a:srgbClr val="FFCC66"/>
                        </a:solidFill>
                        <a:latin typeface="Optima"/>
                        <a:cs typeface="Optima"/>
                      </a:rPr>
                      <a:t>Fraternali</a:t>
                    </a:r>
                    <a:r>
                      <a:rPr lang="en-US" sz="1600" i="1" dirty="0" smtClean="0">
                        <a:solidFill>
                          <a:srgbClr val="FFCC66"/>
                        </a:solidFill>
                        <a:latin typeface="Optima"/>
                        <a:cs typeface="Optima"/>
                      </a:rPr>
                      <a:t> &amp; </a:t>
                    </a:r>
                    <a:r>
                      <a:rPr lang="en-US" sz="1600" i="1" dirty="0" err="1" smtClean="0">
                        <a:solidFill>
                          <a:srgbClr val="FFCC66"/>
                        </a:solidFill>
                        <a:latin typeface="Optima"/>
                        <a:cs typeface="Optima"/>
                      </a:rPr>
                      <a:t>Tomassetti</a:t>
                    </a:r>
                    <a:r>
                      <a:rPr lang="en-US" sz="1600" i="1" dirty="0" smtClean="0">
                        <a:solidFill>
                          <a:srgbClr val="FFCC66"/>
                        </a:solidFill>
                        <a:latin typeface="Optima"/>
                        <a:cs typeface="Optima"/>
                      </a:rPr>
                      <a:t> 2012, MNRAS</a:t>
                    </a:r>
                    <a:endParaRPr lang="en-US" sz="1600" i="1" dirty="0">
                      <a:solidFill>
                        <a:srgbClr val="FFCC66"/>
                      </a:solidFill>
                      <a:latin typeface="Optima"/>
                      <a:cs typeface="Optima"/>
                    </a:endParaRPr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 flipV="1">
                  <a:off x="5220072" y="3825040"/>
                  <a:ext cx="3744423" cy="1224144"/>
                </a:xfrm>
                <a:prstGeom prst="line">
                  <a:avLst/>
                </a:prstGeom>
                <a:ln w="38100" cap="flat" cmpd="sng" algn="ctr">
                  <a:solidFill>
                    <a:srgbClr val="07450A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6300192" y="4247510"/>
                  <a:ext cx="451406" cy="26161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Ins="0" bIns="0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07450A"/>
                      </a:solidFill>
                      <a:latin typeface="Arial"/>
                      <a:cs typeface="Arial"/>
                    </a:rPr>
                    <a:t>SFR</a:t>
                  </a:r>
                  <a:endParaRPr lang="en-US" sz="1400" dirty="0">
                    <a:solidFill>
                      <a:srgbClr val="07450A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4860032" y="5661248"/>
                <a:ext cx="13003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Optima"/>
                  </a:rPr>
                  <a:t>~ 1 M</a:t>
                </a:r>
                <a:r>
                  <a:rPr lang="en-US" sz="2000" baseline="-25000" dirty="0" smtClean="0">
                    <a:latin typeface="Wingdings"/>
                    <a:ea typeface="Wingdings"/>
                    <a:cs typeface="Wingdings"/>
                    <a:sym typeface="Wingdings"/>
                  </a:rPr>
                  <a:t></a:t>
                </a:r>
                <a:r>
                  <a:rPr lang="en-US" sz="2000" dirty="0" smtClean="0">
                    <a:latin typeface="Optima"/>
                    <a:ea typeface="Wingdings"/>
                    <a:cs typeface="Optima"/>
                    <a:sym typeface="Wingdings"/>
                  </a:rPr>
                  <a:t>/</a:t>
                </a:r>
                <a:r>
                  <a:rPr lang="en-US" sz="2000" dirty="0" err="1" smtClean="0">
                    <a:latin typeface="Optima"/>
                    <a:ea typeface="Wingdings"/>
                    <a:cs typeface="Optima"/>
                    <a:sym typeface="Wingdings"/>
                  </a:rPr>
                  <a:t>yr</a:t>
                </a:r>
                <a:endParaRPr lang="en-US" sz="2000" dirty="0" smtClean="0">
                  <a:latin typeface="Optima"/>
                </a:endParaRPr>
              </a:p>
            </p:txBody>
          </p:sp>
        </p:grpSp>
        <p:pic>
          <p:nvPicPr>
            <p:cNvPr id="32" name="Picture 31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6491" y="5273604"/>
              <a:ext cx="2073781" cy="4596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7696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HI High </a:t>
            </a:r>
            <a:r>
              <a:rPr lang="en-US" dirty="0"/>
              <a:t>Velocity </a:t>
            </a:r>
            <a:r>
              <a:rPr lang="en-US" dirty="0" smtClean="0"/>
              <a:t>Clouds</a:t>
            </a:r>
            <a:endParaRPr lang="en-US" dirty="0"/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3793859" y="4724400"/>
            <a:ext cx="37606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 i="1" dirty="0" err="1">
                <a:solidFill>
                  <a:srgbClr val="FFC800"/>
                </a:solidFill>
              </a:rPr>
              <a:t>Wakker</a:t>
            </a:r>
            <a:r>
              <a:rPr lang="en-US" sz="1600" i="1" dirty="0">
                <a:solidFill>
                  <a:srgbClr val="FFC800"/>
                </a:solidFill>
              </a:rPr>
              <a:t> et al. 2007, 2008; Tripp et al. 2003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91401" y="1752600"/>
            <a:ext cx="1728182" cy="2964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Typical </a:t>
            </a:r>
          </a:p>
          <a:p>
            <a:r>
              <a:rPr lang="en-US" sz="2000" dirty="0" smtClean="0"/>
              <a:t>Distances: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~10 </a:t>
            </a:r>
            <a:r>
              <a:rPr lang="en-US" sz="2000" dirty="0" err="1" smtClean="0">
                <a:solidFill>
                  <a:srgbClr val="FFFF00"/>
                </a:solidFill>
              </a:rPr>
              <a:t>kpc</a:t>
            </a:r>
            <a:endParaRPr lang="en-US" sz="2000" dirty="0" smtClean="0">
              <a:solidFill>
                <a:srgbClr val="FFFF00"/>
              </a:solidFill>
            </a:endParaRPr>
          </a:p>
          <a:p>
            <a:endParaRPr lang="en-US" sz="2000" dirty="0" smtClean="0"/>
          </a:p>
          <a:p>
            <a:r>
              <a:rPr lang="en-US" sz="2000" dirty="0" smtClean="0"/>
              <a:t>h~few-10 </a:t>
            </a:r>
            <a:r>
              <a:rPr lang="en-US" sz="2000" dirty="0" err="1" smtClean="0"/>
              <a:t>kpc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Z~</a:t>
            </a:r>
            <a:r>
              <a:rPr lang="en-US" sz="2000" dirty="0" smtClean="0">
                <a:solidFill>
                  <a:srgbClr val="FFFF00"/>
                </a:solidFill>
              </a:rPr>
              <a:t>0.1-0.4 Z</a:t>
            </a:r>
            <a:r>
              <a:rPr lang="en-US" sz="2000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</a:rPr>
              <a:t></a:t>
            </a:r>
          </a:p>
          <a:p>
            <a:endParaRPr lang="en-US" sz="2000" baseline="-25000" dirty="0" smtClean="0">
              <a:latin typeface="Wingdings"/>
              <a:ea typeface="Wingdings"/>
              <a:cs typeface="Wingdings"/>
            </a:endParaRPr>
          </a:p>
          <a:p>
            <a:r>
              <a:rPr lang="en-US" sz="2000" dirty="0" smtClean="0"/>
              <a:t>M&lt;10</a:t>
            </a:r>
            <a:r>
              <a:rPr lang="en-US" sz="2000" baseline="30000" dirty="0" smtClean="0"/>
              <a:t>7</a:t>
            </a:r>
            <a:r>
              <a:rPr lang="en-US" sz="2000" dirty="0" smtClean="0"/>
              <a:t> M</a:t>
            </a:r>
            <a:r>
              <a:rPr lang="en-US" sz="2000" baseline="-25000" dirty="0" smtClean="0">
                <a:latin typeface="Wingdings"/>
                <a:ea typeface="Wingdings"/>
                <a:cs typeface="Wingdings"/>
              </a:rPr>
              <a:t></a:t>
            </a:r>
          </a:p>
          <a:p>
            <a:endParaRPr lang="en-US" sz="2000" baseline="-25000" dirty="0" smtClean="0">
              <a:latin typeface="Wingdings"/>
              <a:ea typeface="Wingdings"/>
              <a:cs typeface="Wingdings"/>
            </a:endParaRPr>
          </a:p>
        </p:txBody>
      </p:sp>
      <p:pic>
        <p:nvPicPr>
          <p:cNvPr id="12" name="Picture 11" descr="HVC wakker.tiff"/>
          <p:cNvPicPr>
            <a:picLocks noChangeAspect="1"/>
          </p:cNvPicPr>
          <p:nvPr/>
        </p:nvPicPr>
        <p:blipFill>
          <a:blip r:embed="rId3">
            <a:lum bright="-15000" contrast="20000"/>
          </a:blip>
          <a:stretch>
            <a:fillRect/>
          </a:stretch>
        </p:blipFill>
        <p:spPr>
          <a:xfrm>
            <a:off x="228600" y="762008"/>
            <a:ext cx="7010400" cy="398716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29200" y="6153090"/>
            <a:ext cx="3348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8E753"/>
                </a:solidFill>
                <a:latin typeface="Optima"/>
                <a:cs typeface="Optima"/>
              </a:rPr>
              <a:t>Putman, Peek, </a:t>
            </a:r>
            <a:r>
              <a:rPr lang="en-US" sz="1600" i="1" dirty="0" err="1" smtClean="0">
                <a:solidFill>
                  <a:srgbClr val="F8E753"/>
                </a:solidFill>
                <a:latin typeface="Optima"/>
                <a:cs typeface="Optima"/>
              </a:rPr>
              <a:t>Joung</a:t>
            </a:r>
            <a:r>
              <a:rPr lang="en-US" sz="1600" i="1" dirty="0" smtClean="0">
                <a:solidFill>
                  <a:srgbClr val="F8E753"/>
                </a:solidFill>
                <a:latin typeface="Optima"/>
                <a:cs typeface="Optima"/>
              </a:rPr>
              <a:t> 2012, ARA&amp;A</a:t>
            </a:r>
            <a:endParaRPr lang="en-US" sz="1600" i="1" dirty="0">
              <a:solidFill>
                <a:srgbClr val="F8E753"/>
              </a:solidFill>
              <a:latin typeface="Optima"/>
              <a:cs typeface="Optima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533400" y="5147858"/>
            <a:ext cx="7271832" cy="766466"/>
            <a:chOff x="2776032" y="5181600"/>
            <a:chExt cx="7271832" cy="766463"/>
          </a:xfrm>
        </p:grpSpPr>
        <p:sp>
          <p:nvSpPr>
            <p:cNvPr id="22" name="TextBox 21"/>
            <p:cNvSpPr txBox="1"/>
            <p:nvPr/>
          </p:nvSpPr>
          <p:spPr>
            <a:xfrm>
              <a:off x="6281232" y="5596355"/>
              <a:ext cx="3766632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Includes He and factor 2 of </a:t>
              </a:r>
              <a:r>
                <a:rPr lang="en-US" sz="1600" dirty="0" err="1" smtClean="0"/>
                <a:t>ionised</a:t>
              </a:r>
              <a:r>
                <a:rPr lang="en-US" sz="1600" dirty="0" smtClean="0"/>
                <a:t> gas!</a:t>
              </a:r>
              <a:endParaRPr lang="en-US" sz="16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776032" y="5181600"/>
              <a:ext cx="4389543" cy="400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Accretion from High Velocity Clouds</a:t>
              </a:r>
              <a:endParaRPr lang="en-US" sz="2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00032" y="5486400"/>
              <a:ext cx="1879491" cy="461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</a:rPr>
                <a:t>~ 0.08 M</a:t>
              </a:r>
              <a:r>
                <a:rPr lang="en-US" sz="2400" baseline="-25000" dirty="0" smtClean="0">
                  <a:solidFill>
                    <a:srgbClr val="FFFF00"/>
                  </a:solidFill>
                  <a:latin typeface="Times" charset="0"/>
                  <a:sym typeface="Wingdings" charset="2"/>
                </a:rPr>
                <a:t></a:t>
              </a:r>
              <a:r>
                <a:rPr lang="en-US" sz="2400" dirty="0" smtClean="0">
                  <a:solidFill>
                    <a:srgbClr val="FFFF00"/>
                  </a:solidFill>
                  <a:latin typeface="Times" charset="0"/>
                  <a:sym typeface="Wingdings" charset="2"/>
                </a:rPr>
                <a:t>/yr</a:t>
              </a:r>
              <a:r>
                <a:rPr lang="en-US" sz="2400" dirty="0" smtClean="0">
                  <a:solidFill>
                    <a:srgbClr val="FFFF00"/>
                  </a:solidFill>
                </a:rPr>
                <a:t> 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25" name="Down Arrow 24"/>
            <p:cNvSpPr/>
            <p:nvPr/>
          </p:nvSpPr>
          <p:spPr bwMode="auto">
            <a:xfrm rot="16200000">
              <a:off x="3690432" y="5486400"/>
              <a:ext cx="304800" cy="457200"/>
            </a:xfrm>
            <a:prstGeom prst="downArrow">
              <a:avLst/>
            </a:prstGeom>
            <a:solidFill>
              <a:srgbClr val="FF090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-112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95400" y="6019800"/>
            <a:ext cx="2971800" cy="400110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HI </a:t>
            </a:r>
            <a:r>
              <a:rPr lang="en-US" sz="2000" dirty="0" err="1" smtClean="0">
                <a:solidFill>
                  <a:srgbClr val="FFFF00"/>
                </a:solidFill>
              </a:rPr>
              <a:t>HVCs</a:t>
            </a:r>
            <a:r>
              <a:rPr lang="en-US" sz="2000" dirty="0" smtClean="0">
                <a:solidFill>
                  <a:srgbClr val="FFFF00"/>
                </a:solidFill>
              </a:rPr>
              <a:t> cannot feed SF</a:t>
            </a:r>
          </a:p>
        </p:txBody>
      </p:sp>
    </p:spTree>
    <p:extLst>
      <p:ext uri="{BB962C8B-B14F-4D97-AF65-F5344CB8AC3E}">
        <p14:creationId xmlns:p14="http://schemas.microsoft.com/office/powerpoint/2010/main" val="2555659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762000"/>
          </a:xfrm>
        </p:spPr>
        <p:txBody>
          <a:bodyPr/>
          <a:lstStyle/>
          <a:p>
            <a:r>
              <a:rPr lang="en-US" dirty="0" smtClean="0"/>
              <a:t>Origin of HVCs</a:t>
            </a:r>
            <a:endParaRPr lang="en-US" dirty="0"/>
          </a:p>
        </p:txBody>
      </p:sp>
      <p:pic>
        <p:nvPicPr>
          <p:cNvPr id="3" name="Picture 2" descr="nature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764704"/>
            <a:ext cx="6355807" cy="3240360"/>
          </a:xfrm>
          <a:prstGeom prst="rect">
            <a:avLst/>
          </a:prstGeom>
        </p:spPr>
      </p:pic>
      <p:pic>
        <p:nvPicPr>
          <p:cNvPr id="4" name="Picture 3" descr="natureCspectr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52" y="908720"/>
            <a:ext cx="2238612" cy="5301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3808" y="5498648"/>
            <a:ext cx="2718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Z~0.1 Sola</a:t>
            </a:r>
            <a:r>
              <a:rPr lang="en-US" dirty="0" smtClean="0"/>
              <a:t>r -&gt; Accretion!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5507940"/>
            <a:ext cx="237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E28B46"/>
                </a:solidFill>
              </a:rPr>
              <a:t>Wakker</a:t>
            </a:r>
            <a:r>
              <a:rPr lang="en-US" i="1" dirty="0" smtClean="0">
                <a:solidFill>
                  <a:srgbClr val="E28B46"/>
                </a:solidFill>
              </a:rPr>
              <a:t>+ 1999, Nature</a:t>
            </a:r>
            <a:endParaRPr lang="en-US" i="1" dirty="0">
              <a:solidFill>
                <a:srgbClr val="E28B4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5807005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E28B46"/>
                </a:solidFill>
              </a:rPr>
              <a:t>Gibson+01</a:t>
            </a:r>
            <a:r>
              <a:rPr lang="en-US" i="1" dirty="0" smtClean="0"/>
              <a:t>	</a:t>
            </a:r>
            <a:r>
              <a:rPr lang="en-US" dirty="0" smtClean="0"/>
              <a:t>Z~0.3 	Accretion?</a:t>
            </a:r>
          </a:p>
          <a:p>
            <a:r>
              <a:rPr lang="en-US" i="1" dirty="0" smtClean="0">
                <a:solidFill>
                  <a:srgbClr val="E28B46"/>
                </a:solidFill>
              </a:rPr>
              <a:t>Collins+07</a:t>
            </a:r>
            <a:r>
              <a:rPr lang="en-US" i="1" dirty="0"/>
              <a:t>	</a:t>
            </a:r>
            <a:r>
              <a:rPr lang="en-US" dirty="0" smtClean="0"/>
              <a:t>overabundance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α</a:t>
            </a:r>
            <a:r>
              <a:rPr lang="en-US" dirty="0" smtClean="0"/>
              <a:t> elements (SN II?)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9904" y="4006805"/>
            <a:ext cx="58242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E28B46"/>
                </a:solidFill>
              </a:rPr>
              <a:t>Oort</a:t>
            </a:r>
            <a:r>
              <a:rPr lang="en-US" i="1" dirty="0" smtClean="0">
                <a:solidFill>
                  <a:srgbClr val="E28B46"/>
                </a:solidFill>
              </a:rPr>
              <a:t> 70</a:t>
            </a:r>
            <a:r>
              <a:rPr lang="en-US" i="1" dirty="0" smtClean="0"/>
              <a:t>	</a:t>
            </a:r>
            <a:r>
              <a:rPr lang="en-US" dirty="0"/>
              <a:t>	</a:t>
            </a:r>
            <a:r>
              <a:rPr lang="en-US" dirty="0" smtClean="0"/>
              <a:t>leftover of galaxy formation</a:t>
            </a:r>
          </a:p>
          <a:p>
            <a:r>
              <a:rPr lang="en-US" i="1" dirty="0" err="1" smtClean="0">
                <a:solidFill>
                  <a:srgbClr val="E28B46"/>
                </a:solidFill>
              </a:rPr>
              <a:t>Bregman</a:t>
            </a:r>
            <a:r>
              <a:rPr lang="en-US" i="1" dirty="0" smtClean="0">
                <a:solidFill>
                  <a:srgbClr val="E28B46"/>
                </a:solidFill>
              </a:rPr>
              <a:t> 80</a:t>
            </a:r>
            <a:r>
              <a:rPr lang="en-US" i="1" dirty="0"/>
              <a:t>	</a:t>
            </a:r>
            <a:r>
              <a:rPr lang="en-US" dirty="0" smtClean="0"/>
              <a:t>Galactic fountain</a:t>
            </a:r>
          </a:p>
          <a:p>
            <a:r>
              <a:rPr lang="en-US" sz="1600" dirty="0" smtClean="0"/>
              <a:t>+ satellites (</a:t>
            </a:r>
            <a:r>
              <a:rPr lang="en-US" sz="1600" i="1" dirty="0" err="1" smtClean="0">
                <a:solidFill>
                  <a:srgbClr val="F8E753"/>
                </a:solidFill>
              </a:rPr>
              <a:t>Olano</a:t>
            </a:r>
            <a:r>
              <a:rPr lang="en-US" sz="1600" i="1" dirty="0" smtClean="0">
                <a:solidFill>
                  <a:srgbClr val="F8E753"/>
                </a:solidFill>
              </a:rPr>
              <a:t> 2001</a:t>
            </a:r>
            <a:r>
              <a:rPr lang="en-US" sz="1600" dirty="0" smtClean="0"/>
              <a:t>), thermal instabilities (</a:t>
            </a:r>
            <a:r>
              <a:rPr lang="en-US" sz="1600" i="1" dirty="0" smtClean="0">
                <a:solidFill>
                  <a:srgbClr val="F8E753"/>
                </a:solidFill>
              </a:rPr>
              <a:t>Kaufmann+06</a:t>
            </a:r>
            <a:r>
              <a:rPr lang="en-US" sz="1600" dirty="0" smtClean="0"/>
              <a:t>), no thermal instabilities (</a:t>
            </a:r>
            <a:r>
              <a:rPr lang="en-US" sz="1600" i="1" dirty="0" smtClean="0">
                <a:solidFill>
                  <a:srgbClr val="F8E753"/>
                </a:solidFill>
              </a:rPr>
              <a:t>Binney+09</a:t>
            </a:r>
            <a:r>
              <a:rPr lang="en-US" sz="1600" dirty="0" smtClean="0"/>
              <a:t>), </a:t>
            </a:r>
            <a:r>
              <a:rPr lang="en-US" sz="1600" dirty="0"/>
              <a:t>filaments (</a:t>
            </a:r>
            <a:r>
              <a:rPr lang="en-US" sz="1600" i="1" dirty="0">
                <a:solidFill>
                  <a:srgbClr val="F8E753"/>
                </a:solidFill>
              </a:rPr>
              <a:t>Fernandez+12</a:t>
            </a:r>
            <a:r>
              <a:rPr lang="en-US" sz="16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44256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0" y="44624"/>
            <a:ext cx="5486400" cy="1219200"/>
          </a:xfrm>
        </p:spPr>
        <p:txBody>
          <a:bodyPr/>
          <a:lstStyle/>
          <a:p>
            <a:r>
              <a:rPr lang="en-US" dirty="0" smtClean="0"/>
              <a:t>Disc-cloud corona interaction</a:t>
            </a:r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381000" y="44624"/>
            <a:ext cx="2514600" cy="1981200"/>
            <a:chOff x="0" y="1143000"/>
            <a:chExt cx="5181600" cy="4114800"/>
          </a:xfrm>
        </p:grpSpPr>
        <p:sp>
          <p:nvSpPr>
            <p:cNvPr id="5" name="Donut 4"/>
            <p:cNvSpPr/>
            <p:nvPr/>
          </p:nvSpPr>
          <p:spPr bwMode="auto">
            <a:xfrm>
              <a:off x="0" y="1143000"/>
              <a:ext cx="5181600" cy="4114800"/>
            </a:xfrm>
            <a:prstGeom prst="donut">
              <a:avLst>
                <a:gd name="adj" fmla="val 50000"/>
              </a:avLst>
            </a:prstGeom>
            <a:gradFill flip="none" rotWithShape="1">
              <a:gsLst>
                <a:gs pos="0">
                  <a:srgbClr val="FF0023">
                    <a:alpha val="99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-112" charset="0"/>
              </a:endParaRPr>
            </a:p>
          </p:txBody>
        </p:sp>
        <p:grpSp>
          <p:nvGrpSpPr>
            <p:cNvPr id="4" name="Group 32"/>
            <p:cNvGrpSpPr/>
            <p:nvPr/>
          </p:nvGrpSpPr>
          <p:grpSpPr>
            <a:xfrm rot="10800000">
              <a:off x="1447795" y="3124200"/>
              <a:ext cx="2308439" cy="936241"/>
              <a:chOff x="1530280" y="1896482"/>
              <a:chExt cx="1593920" cy="618118"/>
            </a:xfrm>
            <a:solidFill>
              <a:srgbClr val="1458F3"/>
            </a:solidFill>
          </p:grpSpPr>
          <p:sp>
            <p:nvSpPr>
              <p:cNvPr id="23" name="Curved Down Arrow 22"/>
              <p:cNvSpPr/>
              <p:nvPr/>
            </p:nvSpPr>
            <p:spPr bwMode="auto">
              <a:xfrm>
                <a:off x="2347686" y="1896482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-112" charset="0"/>
                </a:endParaRPr>
              </a:p>
            </p:txBody>
          </p:sp>
          <p:sp>
            <p:nvSpPr>
              <p:cNvPr id="24" name="Curved Down Arrow 23"/>
              <p:cNvSpPr/>
              <p:nvPr/>
            </p:nvSpPr>
            <p:spPr bwMode="auto">
              <a:xfrm>
                <a:off x="2590800" y="2057400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-112" charset="0"/>
                </a:endParaRPr>
              </a:p>
            </p:txBody>
          </p:sp>
          <p:sp>
            <p:nvSpPr>
              <p:cNvPr id="25" name="Curved Down Arrow 24"/>
              <p:cNvSpPr/>
              <p:nvPr/>
            </p:nvSpPr>
            <p:spPr bwMode="auto">
              <a:xfrm>
                <a:off x="2819400" y="2133600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-112" charset="0"/>
                </a:endParaRPr>
              </a:p>
            </p:txBody>
          </p:sp>
          <p:sp>
            <p:nvSpPr>
              <p:cNvPr id="26" name="Curved Down Arrow 25"/>
              <p:cNvSpPr/>
              <p:nvPr/>
            </p:nvSpPr>
            <p:spPr bwMode="auto">
              <a:xfrm>
                <a:off x="2514600" y="2286000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-112" charset="0"/>
                </a:endParaRPr>
              </a:p>
            </p:txBody>
          </p:sp>
          <p:sp>
            <p:nvSpPr>
              <p:cNvPr id="27" name="Curved Up Arrow 26"/>
              <p:cNvSpPr/>
              <p:nvPr/>
            </p:nvSpPr>
            <p:spPr bwMode="auto">
              <a:xfrm rot="10996469">
                <a:off x="1898318" y="1909918"/>
                <a:ext cx="304800" cy="215152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-112" charset="0"/>
                </a:endParaRPr>
              </a:p>
            </p:txBody>
          </p:sp>
          <p:sp>
            <p:nvSpPr>
              <p:cNvPr id="28" name="Curved Up Arrow 27"/>
              <p:cNvSpPr/>
              <p:nvPr/>
            </p:nvSpPr>
            <p:spPr bwMode="auto">
              <a:xfrm rot="10996469">
                <a:off x="1911280" y="2065918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-112" charset="0"/>
                </a:endParaRPr>
              </a:p>
            </p:txBody>
          </p:sp>
          <p:sp>
            <p:nvSpPr>
              <p:cNvPr id="29" name="Curved Up Arrow 28"/>
              <p:cNvSpPr/>
              <p:nvPr/>
            </p:nvSpPr>
            <p:spPr bwMode="auto">
              <a:xfrm rot="10996469">
                <a:off x="1987480" y="2277481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-112" charset="0"/>
                </a:endParaRPr>
              </a:p>
            </p:txBody>
          </p:sp>
          <p:sp>
            <p:nvSpPr>
              <p:cNvPr id="30" name="Curved Up Arrow 29"/>
              <p:cNvSpPr/>
              <p:nvPr/>
            </p:nvSpPr>
            <p:spPr bwMode="auto">
              <a:xfrm rot="10996469">
                <a:off x="1530280" y="2065919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-112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43000" y="2613802"/>
              <a:ext cx="2971800" cy="1196197"/>
            </a:xfrm>
            <a:prstGeom prst="rect">
              <a:avLst/>
            </a:prstGeom>
          </p:spPr>
        </p:pic>
        <p:grpSp>
          <p:nvGrpSpPr>
            <p:cNvPr id="6" name="Group 55"/>
            <p:cNvGrpSpPr/>
            <p:nvPr/>
          </p:nvGrpSpPr>
          <p:grpSpPr>
            <a:xfrm>
              <a:off x="1601748" y="2590805"/>
              <a:ext cx="2116283" cy="892247"/>
              <a:chOff x="1617597" y="1846172"/>
              <a:chExt cx="1461242" cy="589071"/>
            </a:xfrm>
            <a:solidFill>
              <a:srgbClr val="1458F3"/>
            </a:solidFill>
          </p:grpSpPr>
          <p:sp>
            <p:nvSpPr>
              <p:cNvPr id="15" name="Curved Down Arrow 14"/>
              <p:cNvSpPr/>
              <p:nvPr/>
            </p:nvSpPr>
            <p:spPr bwMode="auto">
              <a:xfrm>
                <a:off x="2364011" y="1846172"/>
                <a:ext cx="304800" cy="287427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-112" charset="0"/>
                </a:endParaRPr>
              </a:p>
            </p:txBody>
          </p:sp>
          <p:sp>
            <p:nvSpPr>
              <p:cNvPr id="16" name="Curved Down Arrow 15"/>
              <p:cNvSpPr/>
              <p:nvPr/>
            </p:nvSpPr>
            <p:spPr bwMode="auto">
              <a:xfrm>
                <a:off x="2521853" y="1997093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-112" charset="0"/>
                </a:endParaRPr>
              </a:p>
            </p:txBody>
          </p:sp>
          <p:sp>
            <p:nvSpPr>
              <p:cNvPr id="17" name="Curved Down Arrow 16"/>
              <p:cNvSpPr/>
              <p:nvPr/>
            </p:nvSpPr>
            <p:spPr bwMode="auto">
              <a:xfrm>
                <a:off x="2774039" y="2047401"/>
                <a:ext cx="304800" cy="278908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-112" charset="0"/>
                </a:endParaRPr>
              </a:p>
            </p:txBody>
          </p:sp>
          <p:sp>
            <p:nvSpPr>
              <p:cNvPr id="18" name="Curved Down Arrow 17"/>
              <p:cNvSpPr/>
              <p:nvPr/>
            </p:nvSpPr>
            <p:spPr bwMode="auto">
              <a:xfrm rot="618444">
                <a:off x="2502927" y="2198329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-112" charset="0"/>
                </a:endParaRPr>
              </a:p>
            </p:txBody>
          </p:sp>
          <p:sp>
            <p:nvSpPr>
              <p:cNvPr id="19" name="Curved Up Arrow 18"/>
              <p:cNvSpPr/>
              <p:nvPr/>
            </p:nvSpPr>
            <p:spPr bwMode="auto">
              <a:xfrm rot="10996469">
                <a:off x="1898720" y="1896481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-112" charset="0"/>
                </a:endParaRPr>
              </a:p>
            </p:txBody>
          </p:sp>
          <p:sp>
            <p:nvSpPr>
              <p:cNvPr id="20" name="Curved Up Arrow 19"/>
              <p:cNvSpPr/>
              <p:nvPr/>
            </p:nvSpPr>
            <p:spPr bwMode="auto">
              <a:xfrm rot="10996469">
                <a:off x="1911280" y="2065918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-112" charset="0"/>
                </a:endParaRPr>
              </a:p>
            </p:txBody>
          </p:sp>
          <p:sp>
            <p:nvSpPr>
              <p:cNvPr id="21" name="Curved Up Arrow 20"/>
              <p:cNvSpPr/>
              <p:nvPr/>
            </p:nvSpPr>
            <p:spPr bwMode="auto">
              <a:xfrm rot="10419293">
                <a:off x="2038439" y="2149376"/>
                <a:ext cx="304800" cy="285867"/>
              </a:xfrm>
              <a:prstGeom prst="curvedUpArrow">
                <a:avLst>
                  <a:gd name="adj1" fmla="val 25000"/>
                  <a:gd name="adj2" fmla="val 50975"/>
                  <a:gd name="adj3" fmla="val 27532"/>
                </a:avLst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-112" charset="0"/>
                </a:endParaRPr>
              </a:p>
            </p:txBody>
          </p:sp>
          <p:sp>
            <p:nvSpPr>
              <p:cNvPr id="22" name="Curved Up Arrow 21"/>
              <p:cNvSpPr/>
              <p:nvPr/>
            </p:nvSpPr>
            <p:spPr bwMode="auto">
              <a:xfrm rot="10996469">
                <a:off x="1617597" y="1947303"/>
                <a:ext cx="304800" cy="336927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-112" charset="0"/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 bwMode="auto">
            <a:xfrm rot="5400000" flipH="1" flipV="1">
              <a:off x="2209006" y="2667000"/>
              <a:ext cx="1067594" cy="7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rot="5400000" flipH="1" flipV="1">
              <a:off x="2477294" y="3542506"/>
              <a:ext cx="533400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rot="5400000" flipH="1" flipV="1">
              <a:off x="2172494" y="4380706"/>
              <a:ext cx="1143000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Curved Left Arrow 12"/>
            <p:cNvSpPr/>
            <p:nvPr/>
          </p:nvSpPr>
          <p:spPr bwMode="auto">
            <a:xfrm rot="10800000">
              <a:off x="2362200" y="1981199"/>
              <a:ext cx="609600" cy="304799"/>
            </a:xfrm>
            <a:prstGeom prst="curvedLeftArrow">
              <a:avLst>
                <a:gd name="adj1" fmla="val 25168"/>
                <a:gd name="adj2" fmla="val 50000"/>
                <a:gd name="adj3" fmla="val 51041"/>
              </a:avLst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-112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 rot="5400000" flipH="1" flipV="1">
              <a:off x="2362200" y="1752600"/>
              <a:ext cx="762794" cy="7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7315200" y="1974612"/>
            <a:ext cx="1326618" cy="369332"/>
          </a:xfrm>
          <a:prstGeom prst="rect">
            <a:avLst/>
          </a:prstGeom>
          <a:solidFill>
            <a:srgbClr val="06071B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baseline="-25000" dirty="0" err="1" smtClean="0"/>
              <a:t>cloud</a:t>
            </a:r>
            <a:r>
              <a:rPr lang="en-US" dirty="0" smtClean="0"/>
              <a:t>=1 Z</a:t>
            </a:r>
            <a:r>
              <a:rPr lang="en-US" baseline="-25000" dirty="0" smtClean="0">
                <a:latin typeface="Wingdings"/>
                <a:ea typeface="Wingdings"/>
                <a:cs typeface="Wingdings"/>
              </a:rPr>
              <a:t></a:t>
            </a:r>
            <a:endParaRPr lang="en-US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7162800" y="1593612"/>
            <a:ext cx="1576686" cy="369332"/>
          </a:xfrm>
          <a:prstGeom prst="rect">
            <a:avLst/>
          </a:prstGeom>
          <a:solidFill>
            <a:srgbClr val="FF0902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baseline="-25000" dirty="0" err="1" smtClean="0"/>
              <a:t>corona</a:t>
            </a:r>
            <a:r>
              <a:rPr lang="en-US" dirty="0" smtClean="0"/>
              <a:t>=0.1 Z</a:t>
            </a:r>
            <a:r>
              <a:rPr lang="en-US" baseline="-25000" dirty="0" smtClean="0">
                <a:latin typeface="Wingdings"/>
                <a:ea typeface="Wingdings"/>
                <a:cs typeface="Wingdings"/>
              </a:rPr>
              <a:t></a:t>
            </a:r>
            <a:endParaRPr lang="en-US" baseline="-25000" dirty="0"/>
          </a:p>
        </p:txBody>
      </p:sp>
      <p:pic>
        <p:nvPicPr>
          <p:cNvPr id="34" name="Picture 33" descr="T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1" y="2551483"/>
            <a:ext cx="914400" cy="275002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79512" y="6041668"/>
            <a:ext cx="3411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FFCC66"/>
                </a:solidFill>
              </a:rPr>
              <a:t>Marinacci</a:t>
            </a:r>
            <a:r>
              <a:rPr lang="en-US" sz="1600" i="1" dirty="0" smtClean="0">
                <a:solidFill>
                  <a:srgbClr val="FFCC66"/>
                </a:solidFill>
              </a:rPr>
              <a:t>, et al. 2010, 2011, MNRAS</a:t>
            </a:r>
            <a:endParaRPr lang="en-US" sz="1600" i="1" dirty="0">
              <a:solidFill>
                <a:srgbClr val="FFCC66"/>
              </a:solidFill>
            </a:endParaRPr>
          </a:p>
        </p:txBody>
      </p:sp>
      <p:pic>
        <p:nvPicPr>
          <p:cNvPr id="39" name="fountLuci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2420888"/>
            <a:ext cx="7725132" cy="3024336"/>
          </a:xfrm>
          <a:prstGeom prst="rect">
            <a:avLst/>
          </a:prstGeom>
        </p:spPr>
      </p:pic>
      <p:pic>
        <p:nvPicPr>
          <p:cNvPr id="52" name="Picture 51" descr="fount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2420888"/>
            <a:ext cx="7766655" cy="3060511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650431" y="6021288"/>
            <a:ext cx="1794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A777"/>
                </a:solidFill>
              </a:rPr>
              <a:t>Lucia </a:t>
            </a:r>
            <a:r>
              <a:rPr lang="en-US" i="1" dirty="0" err="1" smtClean="0">
                <a:solidFill>
                  <a:srgbClr val="FFA777"/>
                </a:solidFill>
              </a:rPr>
              <a:t>Armillotta</a:t>
            </a:r>
            <a:endParaRPr lang="en-US" i="1" dirty="0">
              <a:solidFill>
                <a:srgbClr val="FFA777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105408" y="1593612"/>
            <a:ext cx="1697901" cy="369332"/>
          </a:xfrm>
          <a:prstGeom prst="rect">
            <a:avLst/>
          </a:prstGeom>
          <a:solidFill>
            <a:srgbClr val="FF0902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 smtClean="0"/>
              <a:t>corona</a:t>
            </a:r>
            <a:r>
              <a:rPr lang="en-US" dirty="0" smtClean="0"/>
              <a:t>=2x10</a:t>
            </a:r>
            <a:r>
              <a:rPr lang="en-US" baseline="30000" dirty="0" smtClean="0"/>
              <a:t>6</a:t>
            </a:r>
            <a:r>
              <a:rPr lang="en-US" dirty="0" smtClean="0"/>
              <a:t> K</a:t>
            </a:r>
            <a:endParaRPr lang="en-US" baseline="-25000" dirty="0"/>
          </a:p>
        </p:txBody>
      </p:sp>
      <p:sp>
        <p:nvSpPr>
          <p:cNvPr id="63" name="TextBox 62"/>
          <p:cNvSpPr txBox="1"/>
          <p:nvPr/>
        </p:nvSpPr>
        <p:spPr>
          <a:xfrm>
            <a:off x="0" y="2818656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2.0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0" y="3439924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0" y="4049524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1.0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0" y="4659124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3581400" y="5409456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5562600" y="5409456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5.0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7239000" y="5409456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7.0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1507994" y="5409456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1.0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2955800" y="5714256"/>
            <a:ext cx="919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(</a:t>
            </a:r>
            <a:r>
              <a:rPr lang="en-US" dirty="0" err="1" smtClean="0"/>
              <a:t>kpc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152407" y="2056656"/>
            <a:ext cx="1845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pc </a:t>
            </a:r>
            <a:r>
              <a:rPr lang="en-US" dirty="0" err="1" smtClean="0"/>
              <a:t>x</a:t>
            </a:r>
            <a:r>
              <a:rPr lang="en-US" dirty="0" smtClean="0"/>
              <a:t> 1 pc Grid!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0" y="2204864"/>
            <a:ext cx="4572000" cy="3200400"/>
            <a:chOff x="0" y="2564904"/>
            <a:chExt cx="4572000" cy="3200400"/>
          </a:xfrm>
        </p:grpSpPr>
        <p:pic>
          <p:nvPicPr>
            <p:cNvPr id="9" name="Picture 8" descr="Plot2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64904"/>
              <a:ext cx="4572000" cy="3200400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1115616" y="3933056"/>
              <a:ext cx="16815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CONDENSATION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115616" y="4869160"/>
              <a:ext cx="15004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EVAPORATION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275857" y="3284982"/>
            <a:ext cx="5868143" cy="2603377"/>
            <a:chOff x="3275857" y="3645022"/>
            <a:chExt cx="5868143" cy="2603377"/>
          </a:xfrm>
        </p:grpSpPr>
        <p:grpSp>
          <p:nvGrpSpPr>
            <p:cNvPr id="72" name="Group 4"/>
            <p:cNvGrpSpPr/>
            <p:nvPr/>
          </p:nvGrpSpPr>
          <p:grpSpPr>
            <a:xfrm>
              <a:off x="4800600" y="3645022"/>
              <a:ext cx="3048000" cy="2218185"/>
              <a:chOff x="4241141" y="4219015"/>
              <a:chExt cx="3836062" cy="1865582"/>
            </a:xfrm>
            <a:noFill/>
          </p:grpSpPr>
          <p:sp>
            <p:nvSpPr>
              <p:cNvPr id="78" name="Rectangle 77"/>
              <p:cNvSpPr/>
              <p:nvPr/>
            </p:nvSpPr>
            <p:spPr bwMode="auto">
              <a:xfrm>
                <a:off x="4241141" y="4219015"/>
                <a:ext cx="3836062" cy="1635162"/>
              </a:xfrm>
              <a:prstGeom prst="rect">
                <a:avLst/>
              </a:prstGeom>
              <a:grpFill/>
              <a:ln w="317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-112" charset="0"/>
                </a:endParaRPr>
              </a:p>
            </p:txBody>
          </p:sp>
          <p:cxnSp>
            <p:nvCxnSpPr>
              <p:cNvPr id="79" name="Straight Arrow Connector 78"/>
              <p:cNvCxnSpPr/>
              <p:nvPr/>
            </p:nvCxnSpPr>
            <p:spPr bwMode="auto">
              <a:xfrm flipH="1">
                <a:off x="5104257" y="5854180"/>
                <a:ext cx="480442" cy="230417"/>
              </a:xfrm>
              <a:prstGeom prst="straightConnector1">
                <a:avLst/>
              </a:prstGeom>
              <a:grp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sp>
          <p:nvSpPr>
            <p:cNvPr id="76" name="Rectangle 63"/>
            <p:cNvSpPr>
              <a:spLocks noChangeArrowheads="1"/>
            </p:cNvSpPr>
            <p:nvPr/>
          </p:nvSpPr>
          <p:spPr bwMode="auto">
            <a:xfrm>
              <a:off x="4419600" y="5848289"/>
              <a:ext cx="4724400" cy="400110"/>
            </a:xfrm>
            <a:prstGeom prst="rect">
              <a:avLst/>
            </a:prstGeom>
            <a:solidFill>
              <a:srgbClr val="000089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rgbClr val="FFFF79"/>
                  </a:solidFill>
                </a:rPr>
                <a:t>Mass of cold gas increased by ~20%!</a:t>
              </a:r>
              <a:endParaRPr lang="en-US" sz="2000" dirty="0">
                <a:solidFill>
                  <a:srgbClr val="FFFF79"/>
                </a:solidFill>
              </a:endParaRPr>
            </a:p>
          </p:txBody>
        </p:sp>
        <p:cxnSp>
          <p:nvCxnSpPr>
            <p:cNvPr id="77" name="Straight Arrow Connector 76"/>
            <p:cNvCxnSpPr/>
            <p:nvPr/>
          </p:nvCxnSpPr>
          <p:spPr bwMode="auto">
            <a:xfrm flipH="1" flipV="1">
              <a:off x="3275857" y="4005065"/>
              <a:ext cx="1152127" cy="1872207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57447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Cosmology evidence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346968" y="868650"/>
            <a:ext cx="4689528" cy="4843120"/>
            <a:chOff x="4346968" y="868650"/>
            <a:chExt cx="4689528" cy="4843120"/>
          </a:xfrm>
        </p:grpSpPr>
        <p:pic>
          <p:nvPicPr>
            <p:cNvPr id="13" name="Picture 12" descr="massDensityVsZ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5" t="17308" r="8561" b="11024"/>
            <a:stretch/>
          </p:blipFill>
          <p:spPr>
            <a:xfrm>
              <a:off x="4348158" y="1340768"/>
              <a:ext cx="4688338" cy="393190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4" name="Rectangle 13"/>
            <p:cNvSpPr/>
            <p:nvPr/>
          </p:nvSpPr>
          <p:spPr bwMode="auto">
            <a:xfrm>
              <a:off x="6508398" y="1412776"/>
              <a:ext cx="246408" cy="3227268"/>
            </a:xfrm>
            <a:prstGeom prst="rect">
              <a:avLst/>
            </a:prstGeom>
            <a:solidFill>
              <a:srgbClr val="FF8000">
                <a:alpha val="33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0248" tIns="40124" rIns="80248" bIns="40124" numCol="1" rtlCol="0" anchor="t" anchorCtr="0" compatLnSpc="1">
              <a:prstTxWarp prst="textNoShape">
                <a:avLst/>
              </a:prstTxWarp>
            </a:bodyPr>
            <a:lstStyle/>
            <a:p>
              <a:pPr defTabSz="802477"/>
              <a:endParaRPr lang="en-US" sz="1600">
                <a:latin typeface="Optima"/>
                <a:cs typeface="Optima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64182" y="5373216"/>
              <a:ext cx="41639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Optima"/>
                </a:rPr>
                <a:t>Compilation from </a:t>
              </a:r>
              <a:r>
                <a:rPr lang="en-US" sz="1600" i="1" dirty="0" err="1" smtClean="0">
                  <a:solidFill>
                    <a:srgbClr val="FFCC66"/>
                  </a:solidFill>
                  <a:latin typeface="Optima"/>
                </a:rPr>
                <a:t>Madau</a:t>
              </a:r>
              <a:r>
                <a:rPr lang="en-US" sz="1600" i="1" dirty="0" smtClean="0">
                  <a:solidFill>
                    <a:srgbClr val="FFCC66"/>
                  </a:solidFill>
                  <a:latin typeface="Optima"/>
                </a:rPr>
                <a:t> &amp; Dickinson 2014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46968" y="868650"/>
              <a:ext cx="46097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Optima"/>
                </a:rPr>
                <a:t>Assembly of </a:t>
              </a:r>
              <a:r>
                <a:rPr lang="en-US" sz="2000" dirty="0" smtClean="0">
                  <a:solidFill>
                    <a:srgbClr val="FDEC3E"/>
                  </a:solidFill>
                  <a:latin typeface="Optima"/>
                </a:rPr>
                <a:t>stellar mass </a:t>
              </a:r>
              <a:r>
                <a:rPr lang="en-US" sz="2000" dirty="0" smtClean="0">
                  <a:latin typeface="Optima"/>
                </a:rPr>
                <a:t>in the Universe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0639" y="836712"/>
            <a:ext cx="4008299" cy="5544616"/>
            <a:chOff x="5028197" y="1124744"/>
            <a:chExt cx="4008299" cy="5544616"/>
          </a:xfrm>
        </p:grpSpPr>
        <p:grpSp>
          <p:nvGrpSpPr>
            <p:cNvPr id="19" name="Group 18"/>
            <p:cNvGrpSpPr/>
            <p:nvPr/>
          </p:nvGrpSpPr>
          <p:grpSpPr>
            <a:xfrm>
              <a:off x="5028197" y="1124744"/>
              <a:ext cx="4008299" cy="5544616"/>
              <a:chOff x="5028197" y="1124744"/>
              <a:chExt cx="4008299" cy="5544616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5028197" y="1844824"/>
                <a:ext cx="4008299" cy="4824536"/>
                <a:chOff x="5028197" y="1244391"/>
                <a:chExt cx="4008299" cy="5103350"/>
              </a:xfrm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5202100" y="5435550"/>
                  <a:ext cx="3681394" cy="9121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 dirty="0" err="1" smtClean="0">
                      <a:solidFill>
                        <a:srgbClr val="FFCC66"/>
                      </a:solidFill>
                      <a:latin typeface="Optima"/>
                    </a:rPr>
                    <a:t>Saintonge</a:t>
                  </a:r>
                  <a:r>
                    <a:rPr lang="en-US" i="1" dirty="0" smtClean="0">
                      <a:solidFill>
                        <a:srgbClr val="FFCC66"/>
                      </a:solidFill>
                      <a:latin typeface="Optima"/>
                    </a:rPr>
                    <a:t>+ 15</a:t>
                  </a:r>
                </a:p>
                <a:p>
                  <a:r>
                    <a:rPr lang="en-US" sz="1600" i="1" dirty="0" smtClean="0">
                      <a:solidFill>
                        <a:srgbClr val="FFCC66"/>
                      </a:solidFill>
                      <a:latin typeface="Optima"/>
                    </a:rPr>
                    <a:t>Kennicutt+83, </a:t>
                  </a:r>
                  <a:r>
                    <a:rPr lang="en-US" sz="1600" i="1" dirty="0" err="1" smtClean="0">
                      <a:solidFill>
                        <a:srgbClr val="FFCC66"/>
                      </a:solidFill>
                      <a:latin typeface="Optima"/>
                    </a:rPr>
                    <a:t>Genzel</a:t>
                  </a:r>
                  <a:r>
                    <a:rPr lang="en-US" sz="1600" i="1" dirty="0" smtClean="0">
                      <a:solidFill>
                        <a:srgbClr val="FFCC66"/>
                      </a:solidFill>
                      <a:latin typeface="Optima"/>
                    </a:rPr>
                    <a:t>+ 10, Bigiel+11, Genzel+15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7245244" y="1268760"/>
                  <a:ext cx="1791252" cy="369332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>
                      <a:solidFill>
                        <a:schemeClr val="tx1"/>
                      </a:solidFill>
                      <a:latin typeface="Optima"/>
                    </a:rPr>
                    <a:t>t</a:t>
                  </a:r>
                  <a:r>
                    <a:rPr lang="en-US" baseline="-25000" dirty="0" err="1" smtClean="0">
                      <a:solidFill>
                        <a:schemeClr val="tx1"/>
                      </a:solidFill>
                      <a:latin typeface="Optima"/>
                    </a:rPr>
                    <a:t>depl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Optima"/>
                    </a:rPr>
                    <a:t> = </a:t>
                  </a:r>
                  <a:r>
                    <a:rPr lang="en-US" dirty="0" err="1" smtClean="0">
                      <a:solidFill>
                        <a:schemeClr val="tx1"/>
                      </a:solidFill>
                      <a:latin typeface="Optima"/>
                    </a:rPr>
                    <a:t>M</a:t>
                  </a:r>
                  <a:r>
                    <a:rPr lang="en-US" baseline="-25000" dirty="0" err="1" smtClean="0">
                      <a:solidFill>
                        <a:schemeClr val="tx1"/>
                      </a:solidFill>
                      <a:latin typeface="Optima"/>
                    </a:rPr>
                    <a:t>gas</a:t>
                  </a:r>
                  <a:r>
                    <a:rPr lang="en-US" dirty="0">
                      <a:solidFill>
                        <a:schemeClr val="tx1"/>
                      </a:solidFill>
                      <a:latin typeface="Optima"/>
                    </a:rPr>
                    <a:t> 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Optima"/>
                    </a:rPr>
                    <a:t>/ SFR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5028197" y="1244391"/>
                  <a:ext cx="2280107" cy="496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FFFFFF"/>
                      </a:solidFill>
                      <a:latin typeface="Optima"/>
                    </a:rPr>
                    <a:t>Gas depletion time</a:t>
                  </a:r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5436096" y="1124744"/>
                <a:ext cx="32111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DEC3E"/>
                    </a:solidFill>
                    <a:latin typeface="Optima"/>
                  </a:rPr>
                  <a:t>Gas depletion time </a:t>
                </a:r>
                <a:r>
                  <a:rPr lang="en-US" sz="2000" dirty="0" smtClean="0">
                    <a:latin typeface="Optima"/>
                  </a:rPr>
                  <a:t>~ 1 </a:t>
                </a:r>
                <a:r>
                  <a:rPr lang="en-US" sz="2000" dirty="0" err="1" smtClean="0">
                    <a:latin typeface="Optima"/>
                  </a:rPr>
                  <a:t>Gyr</a:t>
                </a:r>
                <a:endParaRPr lang="en-US" sz="2000" dirty="0" smtClean="0">
                  <a:latin typeface="Optima"/>
                </a:endParaRPr>
              </a:p>
            </p:txBody>
          </p:sp>
        </p:grpSp>
        <p:pic>
          <p:nvPicPr>
            <p:cNvPr id="7" name="Picture 6" descr="tdep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4421" y="2348881"/>
              <a:ext cx="3800067" cy="3528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82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Cosmology evidence</a:t>
            </a:r>
            <a:endParaRPr lang="en-US" sz="4800" dirty="0"/>
          </a:p>
        </p:txBody>
      </p:sp>
      <p:pic>
        <p:nvPicPr>
          <p:cNvPr id="3" name="Picture 2" descr="omegaHI_Zafar+1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605"/>
            <a:ext cx="5688632" cy="42066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432" y="764704"/>
            <a:ext cx="2736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Optima"/>
              </a:rPr>
              <a:t>Constant HI in galaxies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220072" y="2636912"/>
            <a:ext cx="3916131" cy="3825716"/>
            <a:chOff x="5264381" y="2636912"/>
            <a:chExt cx="3916131" cy="3825716"/>
          </a:xfrm>
        </p:grpSpPr>
        <p:pic>
          <p:nvPicPr>
            <p:cNvPr id="5" name="Picture 4" descr="bathTube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128" y="3068960"/>
              <a:ext cx="3309574" cy="309227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64381" y="6093296"/>
              <a:ext cx="3916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CC66"/>
                  </a:solidFill>
                  <a:latin typeface="Optima"/>
                </a:rPr>
                <a:t>Bouché+2010, </a:t>
              </a:r>
              <a:r>
                <a:rPr lang="en-US" i="1" dirty="0" err="1" smtClean="0">
                  <a:solidFill>
                    <a:srgbClr val="FFCC66"/>
                  </a:solidFill>
                  <a:latin typeface="Optima"/>
                </a:rPr>
                <a:t>Davé</a:t>
              </a:r>
              <a:r>
                <a:rPr lang="en-US" i="1" dirty="0" smtClean="0">
                  <a:solidFill>
                    <a:srgbClr val="FFCC66"/>
                  </a:solidFill>
                  <a:latin typeface="Optima"/>
                </a:rPr>
                <a:t>+ 2012, Lilly+13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18955" y="2636912"/>
              <a:ext cx="18097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Optima"/>
                </a:rPr>
                <a:t>Bathtub model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99592" y="3212976"/>
            <a:ext cx="4680520" cy="472118"/>
            <a:chOff x="899592" y="3212976"/>
            <a:chExt cx="4680520" cy="472118"/>
          </a:xfrm>
        </p:grpSpPr>
        <p:sp>
          <p:nvSpPr>
            <p:cNvPr id="10" name="TextBox 9"/>
            <p:cNvSpPr txBox="1"/>
            <p:nvPr/>
          </p:nvSpPr>
          <p:spPr>
            <a:xfrm>
              <a:off x="4266932" y="3284984"/>
              <a:ext cx="1313180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FF"/>
                  </a:solidFill>
                  <a:latin typeface="Optima"/>
                </a:rPr>
                <a:t>HI density</a:t>
              </a: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 flipH="1">
              <a:off x="899592" y="3212976"/>
              <a:ext cx="468052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" name="Group 10"/>
          <p:cNvGrpSpPr/>
          <p:nvPr/>
        </p:nvGrpSpPr>
        <p:grpSpPr>
          <a:xfrm>
            <a:off x="895916" y="1267813"/>
            <a:ext cx="4924885" cy="3601347"/>
            <a:chOff x="895916" y="1267813"/>
            <a:chExt cx="4924885" cy="3601347"/>
          </a:xfrm>
        </p:grpSpPr>
        <p:pic>
          <p:nvPicPr>
            <p:cNvPr id="2" name="Picture 1" descr="overOmegaHI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22" t="20236" r="10101" b="24916"/>
            <a:stretch/>
          </p:blipFill>
          <p:spPr>
            <a:xfrm>
              <a:off x="895916" y="1267813"/>
              <a:ext cx="4924885" cy="360134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rot="2408273">
              <a:off x="1359461" y="1793172"/>
              <a:ext cx="1724058" cy="400110"/>
            </a:xfrm>
            <a:prstGeom prst="rect">
              <a:avLst/>
            </a:prstGeom>
            <a:solidFill>
              <a:srgbClr val="80000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Optima"/>
                </a:rPr>
                <a:t>Stellar density</a:t>
              </a:r>
            </a:p>
          </p:txBody>
        </p:sp>
      </p:grpSp>
      <p:sp>
        <p:nvSpPr>
          <p:cNvPr id="35" name="Rectangle 34"/>
          <p:cNvSpPr/>
          <p:nvPr/>
        </p:nvSpPr>
        <p:spPr bwMode="auto">
          <a:xfrm>
            <a:off x="899592" y="5661248"/>
            <a:ext cx="4680520" cy="504056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Book Antiqua" pitchFamily="-112" charset="0"/>
            </a:endParaRPr>
          </a:p>
        </p:txBody>
      </p:sp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39" y="5717255"/>
            <a:ext cx="1689149" cy="335999"/>
          </a:xfrm>
          <a:prstGeom prst="rect">
            <a:avLst/>
          </a:prstGeom>
        </p:spPr>
      </p:pic>
      <p:cxnSp>
        <p:nvCxnSpPr>
          <p:cNvPr id="38" name="Straight Connector 37"/>
          <p:cNvCxnSpPr/>
          <p:nvPr/>
        </p:nvCxnSpPr>
        <p:spPr bwMode="auto">
          <a:xfrm>
            <a:off x="1979550" y="6109298"/>
            <a:ext cx="68647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1663A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2978061" y="6109298"/>
            <a:ext cx="118573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4600641" y="6109298"/>
            <a:ext cx="87369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661248"/>
            <a:ext cx="2676076" cy="359205"/>
          </a:xfrm>
          <a:prstGeom prst="rect">
            <a:avLst/>
          </a:prstGeom>
        </p:spPr>
      </p:pic>
      <p:sp>
        <p:nvSpPr>
          <p:cNvPr id="14" name="Donut 13"/>
          <p:cNvSpPr/>
          <p:nvPr/>
        </p:nvSpPr>
        <p:spPr bwMode="auto">
          <a:xfrm>
            <a:off x="827584" y="5445224"/>
            <a:ext cx="1944216" cy="936104"/>
          </a:xfrm>
          <a:prstGeom prst="donut">
            <a:avLst>
              <a:gd name="adj" fmla="val 7153"/>
            </a:avLst>
          </a:prstGeom>
          <a:solidFill>
            <a:srgbClr val="CF1A1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Book Antiqua" pitchFamily="-112" charset="0"/>
            </a:endParaRPr>
          </a:p>
        </p:txBody>
      </p:sp>
      <p:sp>
        <p:nvSpPr>
          <p:cNvPr id="25" name="Rectangle 53"/>
          <p:cNvSpPr>
            <a:spLocks noChangeArrowheads="1"/>
          </p:cNvSpPr>
          <p:nvPr/>
        </p:nvSpPr>
        <p:spPr bwMode="auto">
          <a:xfrm>
            <a:off x="6012160" y="1268760"/>
            <a:ext cx="2952328" cy="1015663"/>
          </a:xfrm>
          <a:prstGeom prst="rect">
            <a:avLst/>
          </a:prstGeom>
          <a:solidFill>
            <a:srgbClr val="00007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79"/>
                </a:solidFill>
              </a:rPr>
              <a:t>Accretion needed to keep forming stars at level of ~ SFR</a:t>
            </a:r>
            <a:endParaRPr lang="en-US" sz="2000" dirty="0">
              <a:solidFill>
                <a:srgbClr val="FFFF7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5369" y="5301208"/>
            <a:ext cx="1328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solidFill>
                  <a:srgbClr val="FFCC66"/>
                </a:solidFill>
                <a:latin typeface="Optima"/>
              </a:rPr>
              <a:t>Zafar</a:t>
            </a:r>
            <a:r>
              <a:rPr lang="en-US" sz="2000" i="1" dirty="0" smtClean="0">
                <a:solidFill>
                  <a:srgbClr val="FFCC66"/>
                </a:solidFill>
                <a:latin typeface="Optima"/>
              </a:rPr>
              <a:t>+ 13</a:t>
            </a:r>
          </a:p>
        </p:txBody>
      </p:sp>
    </p:spTree>
    <p:extLst>
      <p:ext uri="{BB962C8B-B14F-4D97-AF65-F5344CB8AC3E}">
        <p14:creationId xmlns:p14="http://schemas.microsoft.com/office/powerpoint/2010/main" val="1134704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229600" cy="2743200"/>
          </a:xfrm>
        </p:spPr>
        <p:txBody>
          <a:bodyPr/>
          <a:lstStyle/>
          <a:p>
            <a:r>
              <a:rPr lang="en-GB" sz="6000" dirty="0" smtClean="0"/>
              <a:t>Supernova-driven accretion in other </a:t>
            </a:r>
            <a:r>
              <a:rPr lang="en-GB" sz="6000" dirty="0" err="1" smtClean="0"/>
              <a:t>sims</a:t>
            </a:r>
            <a:endParaRPr lang="en-GB" sz="4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/>
          <a:lstStyle/>
          <a:p>
            <a:r>
              <a:rPr lang="en-US" dirty="0" smtClean="0"/>
              <a:t>SN-driven accretion in other </a:t>
            </a:r>
            <a:r>
              <a:rPr lang="en-US" dirty="0" err="1" smtClean="0"/>
              <a:t>sims</a:t>
            </a:r>
            <a:endParaRPr lang="en-US" dirty="0"/>
          </a:p>
        </p:txBody>
      </p:sp>
      <p:grpSp>
        <p:nvGrpSpPr>
          <p:cNvPr id="3" name="Group 25"/>
          <p:cNvGrpSpPr/>
          <p:nvPr/>
        </p:nvGrpSpPr>
        <p:grpSpPr>
          <a:xfrm>
            <a:off x="1219200" y="4301361"/>
            <a:ext cx="7698874" cy="2099443"/>
            <a:chOff x="1371600" y="4411717"/>
            <a:chExt cx="7698874" cy="2099441"/>
          </a:xfrm>
        </p:grpSpPr>
        <p:sp>
          <p:nvSpPr>
            <p:cNvPr id="10" name="Rectangle 9"/>
            <p:cNvSpPr/>
            <p:nvPr/>
          </p:nvSpPr>
          <p:spPr>
            <a:xfrm>
              <a:off x="1371600" y="4529958"/>
              <a:ext cx="434340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 smtClean="0">
                  <a:latin typeface="Optima"/>
                  <a:cs typeface="Optima"/>
                </a:rPr>
                <a:t>MaGICC</a:t>
              </a:r>
              <a:r>
                <a:rPr lang="en-US" dirty="0" smtClean="0">
                  <a:latin typeface="Optima"/>
                  <a:cs typeface="Optima"/>
                </a:rPr>
                <a:t> - G</a:t>
              </a:r>
              <a:r>
                <a:rPr lang="en-US" sz="1400" dirty="0" smtClean="0">
                  <a:latin typeface="Optima"/>
                  <a:cs typeface="Optima"/>
                </a:rPr>
                <a:t>ASOLINE</a:t>
              </a:r>
              <a:endParaRPr lang="en-US" dirty="0" smtClean="0">
                <a:latin typeface="Optima"/>
                <a:cs typeface="Optima"/>
              </a:endParaRPr>
            </a:p>
            <a:p>
              <a:endParaRPr lang="en-US" dirty="0" smtClean="0">
                <a:latin typeface="Optima"/>
                <a:cs typeface="Optima"/>
              </a:endParaRPr>
            </a:p>
            <a:p>
              <a:r>
                <a:rPr lang="en-US" dirty="0" smtClean="0">
                  <a:latin typeface="Optima"/>
                  <a:cs typeface="Optima"/>
                </a:rPr>
                <a:t>Halos enriched by galactic fountain</a:t>
              </a:r>
            </a:p>
            <a:p>
              <a:endParaRPr lang="en-US" dirty="0" smtClean="0">
                <a:latin typeface="Optima"/>
                <a:cs typeface="Optima"/>
              </a:endParaRPr>
            </a:p>
            <a:p>
              <a:r>
                <a:rPr lang="en-US" dirty="0" smtClean="0">
                  <a:latin typeface="Optima"/>
                  <a:cs typeface="Optima"/>
                </a:rPr>
                <a:t>Gas in the fountain cycle comes back  to the disk </a:t>
              </a:r>
              <a:r>
                <a:rPr lang="en-US" dirty="0" smtClean="0">
                  <a:solidFill>
                    <a:srgbClr val="FFFF00"/>
                  </a:solidFill>
                  <a:latin typeface="Optima"/>
                  <a:cs typeface="Optima"/>
                </a:rPr>
                <a:t>more metal poor</a:t>
              </a:r>
              <a:r>
                <a:rPr lang="en-US" dirty="0" smtClean="0">
                  <a:latin typeface="Optima"/>
                  <a:cs typeface="Optima"/>
                </a:rPr>
                <a:t>!</a:t>
              </a:r>
              <a:endParaRPr lang="en-US" dirty="0">
                <a:latin typeface="Optima"/>
                <a:cs typeface="Optima"/>
              </a:endParaRPr>
            </a:p>
          </p:txBody>
        </p:sp>
        <p:pic>
          <p:nvPicPr>
            <p:cNvPr id="11" name="Picture 10" descr="galBrook+12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34200" y="4411717"/>
              <a:ext cx="2136274" cy="209944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593959" y="6107668"/>
              <a:ext cx="2340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8E753"/>
                  </a:solidFill>
                  <a:latin typeface="Optima"/>
                  <a:cs typeface="Optima"/>
                </a:rPr>
                <a:t>Brook+12, Brook+13</a:t>
              </a:r>
              <a:endParaRPr lang="en-US" i="1" dirty="0">
                <a:solidFill>
                  <a:srgbClr val="F8E753"/>
                </a:solidFill>
                <a:latin typeface="Optima"/>
                <a:cs typeface="Optima"/>
              </a:endParaRPr>
            </a:p>
          </p:txBody>
        </p:sp>
      </p:grpSp>
      <p:grpSp>
        <p:nvGrpSpPr>
          <p:cNvPr id="4" name="Group 19"/>
          <p:cNvGrpSpPr/>
          <p:nvPr/>
        </p:nvGrpSpPr>
        <p:grpSpPr>
          <a:xfrm>
            <a:off x="76204" y="838201"/>
            <a:ext cx="8915399" cy="3276602"/>
            <a:chOff x="152400" y="914400"/>
            <a:chExt cx="8915399" cy="3276600"/>
          </a:xfrm>
        </p:grpSpPr>
        <p:grpSp>
          <p:nvGrpSpPr>
            <p:cNvPr id="5" name="Group 20"/>
            <p:cNvGrpSpPr/>
            <p:nvPr/>
          </p:nvGrpSpPr>
          <p:grpSpPr>
            <a:xfrm>
              <a:off x="152400" y="914400"/>
              <a:ext cx="8915399" cy="3276600"/>
              <a:chOff x="77514" y="3521918"/>
              <a:chExt cx="8990932" cy="2955082"/>
            </a:xfrm>
          </p:grpSpPr>
          <p:pic>
            <p:nvPicPr>
              <p:cNvPr id="22" name="Picture 21" descr="sphs.tiff"/>
              <p:cNvPicPr>
                <a:picLocks noChangeAspect="1"/>
              </p:cNvPicPr>
              <p:nvPr/>
            </p:nvPicPr>
            <p:blipFill>
              <a:blip r:embed="rId3">
                <a:alphaModFix/>
                <a:lum bright="-22000" contrast="57000"/>
              </a:blip>
              <a:stretch>
                <a:fillRect/>
              </a:stretch>
            </p:blipFill>
            <p:spPr>
              <a:xfrm>
                <a:off x="77514" y="3521918"/>
                <a:ext cx="6070800" cy="2955082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6071469" y="6055738"/>
                <a:ext cx="2985100" cy="333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>
                    <a:solidFill>
                      <a:srgbClr val="F8E753"/>
                    </a:solidFill>
                    <a:latin typeface="Optima"/>
                    <a:cs typeface="Optima"/>
                  </a:rPr>
                  <a:t>Hobbs et al. 2013, MNRAS</a:t>
                </a:r>
                <a:endParaRPr lang="en-US" i="1" dirty="0">
                  <a:solidFill>
                    <a:srgbClr val="F8E753"/>
                  </a:solidFill>
                  <a:latin typeface="Optima"/>
                  <a:cs typeface="Optima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148314" y="4552762"/>
                <a:ext cx="2920132" cy="14156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i="1" dirty="0" smtClean="0">
                    <a:latin typeface="Optima"/>
                    <a:cs typeface="Optima"/>
                  </a:rPr>
                  <a:t>“Cold gas condenses from the halo at the intersection of supernovae-driven bubbles. This </a:t>
                </a:r>
                <a:r>
                  <a:rPr lang="en-US" sz="1600" i="1" dirty="0" smtClean="0">
                    <a:solidFill>
                      <a:srgbClr val="FFFF00"/>
                    </a:solidFill>
                    <a:latin typeface="Optima"/>
                    <a:cs typeface="Optima"/>
                  </a:rPr>
                  <a:t>positive feedback feeds cold gas to the galactic disc </a:t>
                </a:r>
                <a:r>
                  <a:rPr lang="en-US" sz="1600" i="1" dirty="0" smtClean="0">
                    <a:latin typeface="Optima"/>
                    <a:cs typeface="Optima"/>
                  </a:rPr>
                  <a:t>directly, fuelling SF.”</a:t>
                </a:r>
                <a:endParaRPr lang="en-US" sz="1600" i="1" dirty="0">
                  <a:latin typeface="Optima"/>
                  <a:cs typeface="Optima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6248400" y="914400"/>
              <a:ext cx="18052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Modified SPH</a:t>
              </a:r>
              <a:endParaRPr lang="en-US" sz="2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48400" y="1383268"/>
              <a:ext cx="2643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 formation of clumps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dirty="0" smtClean="0"/>
              <a:t>Positive feedback is there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638800" y="6096000"/>
            <a:ext cx="303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8E753"/>
                </a:solidFill>
                <a:latin typeface="Optima"/>
                <a:cs typeface="Optima"/>
              </a:rPr>
              <a:t>van de </a:t>
            </a:r>
            <a:r>
              <a:rPr lang="en-US" i="1" dirty="0" err="1" smtClean="0">
                <a:solidFill>
                  <a:srgbClr val="F8E753"/>
                </a:solidFill>
                <a:latin typeface="Optima"/>
                <a:cs typeface="Optima"/>
              </a:rPr>
              <a:t>Voort</a:t>
            </a:r>
            <a:r>
              <a:rPr lang="en-US" i="1" dirty="0" smtClean="0">
                <a:solidFill>
                  <a:srgbClr val="F8E753"/>
                </a:solidFill>
                <a:latin typeface="Optima"/>
                <a:cs typeface="Optima"/>
              </a:rPr>
              <a:t> &amp; </a:t>
            </a:r>
            <a:r>
              <a:rPr lang="en-US" i="1" dirty="0" err="1" smtClean="0">
                <a:solidFill>
                  <a:srgbClr val="F8E753"/>
                </a:solidFill>
                <a:latin typeface="Optima"/>
                <a:cs typeface="Optima"/>
              </a:rPr>
              <a:t>Schaye</a:t>
            </a:r>
            <a:r>
              <a:rPr lang="en-US" i="1" dirty="0" smtClean="0">
                <a:solidFill>
                  <a:srgbClr val="F8E753"/>
                </a:solidFill>
                <a:latin typeface="Optima"/>
                <a:cs typeface="Optima"/>
              </a:rPr>
              <a:t> 2012</a:t>
            </a:r>
            <a:endParaRPr lang="en-US" i="1" dirty="0">
              <a:solidFill>
                <a:srgbClr val="F8E753"/>
              </a:solidFill>
              <a:latin typeface="Optima"/>
              <a:cs typeface="Optima"/>
            </a:endParaRPr>
          </a:p>
        </p:txBody>
      </p:sp>
      <p:pic>
        <p:nvPicPr>
          <p:cNvPr id="29" name="Picture 28" descr="voort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4" y="762003"/>
            <a:ext cx="6176785" cy="2386727"/>
          </a:xfrm>
          <a:prstGeom prst="rect">
            <a:avLst/>
          </a:prstGeom>
        </p:spPr>
      </p:pic>
      <p:grpSp>
        <p:nvGrpSpPr>
          <p:cNvPr id="3" name="Group 33"/>
          <p:cNvGrpSpPr/>
          <p:nvPr/>
        </p:nvGrpSpPr>
        <p:grpSpPr>
          <a:xfrm>
            <a:off x="1066800" y="3276600"/>
            <a:ext cx="7620000" cy="2819400"/>
            <a:chOff x="1066800" y="3276600"/>
            <a:chExt cx="7620000" cy="2819400"/>
          </a:xfrm>
        </p:grpSpPr>
        <p:grpSp>
          <p:nvGrpSpPr>
            <p:cNvPr id="4" name="Group 12"/>
            <p:cNvGrpSpPr/>
            <p:nvPr/>
          </p:nvGrpSpPr>
          <p:grpSpPr>
            <a:xfrm>
              <a:off x="1066800" y="3276600"/>
              <a:ext cx="7620000" cy="2819400"/>
              <a:chOff x="442281" y="762000"/>
              <a:chExt cx="8111169" cy="2819400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2281" y="762000"/>
                <a:ext cx="8111169" cy="2362200"/>
              </a:xfrm>
              <a:prstGeom prst="rect">
                <a:avLst/>
              </a:prstGeom>
            </p:spPr>
          </p:pic>
          <p:pic>
            <p:nvPicPr>
              <p:cNvPr id="15" name="Picture 14" descr="voort2.tif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200" y="3092184"/>
                <a:ext cx="8085667" cy="489216"/>
              </a:xfrm>
              <a:prstGeom prst="rect">
                <a:avLst/>
              </a:prstGeom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6705600" y="3612179"/>
              <a:ext cx="10741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  <a:latin typeface="Optima"/>
                  <a:cs typeface="Optima"/>
                </a:rPr>
                <a:t>Hot mode</a:t>
              </a:r>
              <a:endParaRPr lang="en-US" sz="1600" dirty="0">
                <a:solidFill>
                  <a:srgbClr val="FF0000"/>
                </a:solidFill>
                <a:latin typeface="Optima"/>
                <a:cs typeface="Optima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858000" y="4690647"/>
              <a:ext cx="11654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  <a:latin typeface="Optima"/>
                  <a:cs typeface="Optima"/>
                </a:rPr>
                <a:t>Cold mode</a:t>
              </a:r>
              <a:endParaRPr lang="en-US" sz="1600" dirty="0">
                <a:solidFill>
                  <a:srgbClr val="0000FF"/>
                </a:solidFill>
                <a:latin typeface="Optima"/>
                <a:cs typeface="Optima"/>
              </a:endParaRPr>
            </a:p>
          </p:txBody>
        </p:sp>
      </p:grpSp>
      <p:grpSp>
        <p:nvGrpSpPr>
          <p:cNvPr id="5" name="Group 15"/>
          <p:cNvGrpSpPr/>
          <p:nvPr/>
        </p:nvGrpSpPr>
        <p:grpSpPr>
          <a:xfrm>
            <a:off x="5791200" y="2200869"/>
            <a:ext cx="3276600" cy="2371131"/>
            <a:chOff x="5791200" y="2200870"/>
            <a:chExt cx="3276600" cy="2371130"/>
          </a:xfrm>
        </p:grpSpPr>
        <p:sp>
          <p:nvSpPr>
            <p:cNvPr id="19" name="TextBox 18"/>
            <p:cNvSpPr txBox="1"/>
            <p:nvPr/>
          </p:nvSpPr>
          <p:spPr>
            <a:xfrm>
              <a:off x="6400800" y="2200870"/>
              <a:ext cx="2667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Optima"/>
                  <a:cs typeface="Optima"/>
                </a:rPr>
                <a:t>Cooling induced close to galaxies by metals ejected by feedback</a:t>
              </a:r>
              <a:endParaRPr lang="en-US" dirty="0">
                <a:latin typeface="Optima"/>
                <a:cs typeface="Optima"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 bwMode="auto">
            <a:xfrm rot="5400000">
              <a:off x="5372100" y="3467100"/>
              <a:ext cx="1524000" cy="6858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6969FA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sp>
        <p:nvSpPr>
          <p:cNvPr id="36" name="TextBox 35"/>
          <p:cNvSpPr txBox="1"/>
          <p:nvPr/>
        </p:nvSpPr>
        <p:spPr>
          <a:xfrm>
            <a:off x="6477004" y="762000"/>
            <a:ext cx="555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6203" y="3200400"/>
            <a:ext cx="859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OWLS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0" y="3593068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G</a:t>
            </a:r>
            <a:r>
              <a:rPr lang="en-US" sz="1400" dirty="0" smtClean="0">
                <a:latin typeface="Optima"/>
                <a:cs typeface="Optima"/>
              </a:rPr>
              <a:t>ADGET-3</a:t>
            </a:r>
            <a:endParaRPr lang="en-US" sz="1400" dirty="0">
              <a:latin typeface="Optima"/>
              <a:cs typeface="Optim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504056"/>
          </a:xfrm>
        </p:spPr>
        <p:txBody>
          <a:bodyPr/>
          <a:lstStyle/>
          <a:p>
            <a:r>
              <a:rPr lang="en-US" dirty="0" err="1" smtClean="0"/>
              <a:t>Extraplanar</a:t>
            </a:r>
            <a:r>
              <a:rPr lang="en-US" dirty="0" smtClean="0"/>
              <a:t> HI in the Milky Way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07504" y="692697"/>
            <a:ext cx="3672408" cy="4176464"/>
            <a:chOff x="4932040" y="1052736"/>
            <a:chExt cx="4066631" cy="4786859"/>
          </a:xfrm>
        </p:grpSpPr>
        <p:pic>
          <p:nvPicPr>
            <p:cNvPr id="6" name="Picture 5" descr="residuals.jpe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39"/>
            <a:stretch/>
          </p:blipFill>
          <p:spPr>
            <a:xfrm>
              <a:off x="5940152" y="1052736"/>
              <a:ext cx="3058519" cy="478685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 rot="16200000">
              <a:off x="3612750" y="3020098"/>
              <a:ext cx="31002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Optima"/>
                  <a:cs typeface="Optima"/>
                </a:rPr>
                <a:t>Accretion rate (M</a:t>
              </a:r>
              <a:r>
                <a:rPr lang="en-US" sz="2400" baseline="-25000" dirty="0" smtClean="0">
                  <a:latin typeface="Wingdings"/>
                  <a:ea typeface="Wingdings"/>
                  <a:cs typeface="Wingdings"/>
                  <a:sym typeface="Wingdings"/>
                </a:rPr>
                <a:t></a:t>
              </a:r>
              <a:r>
                <a:rPr lang="en-US" sz="2400" dirty="0" smtClean="0">
                  <a:latin typeface="Optima"/>
                  <a:ea typeface="Wingdings"/>
                  <a:cs typeface="Optima"/>
                  <a:sym typeface="Wingdings"/>
                </a:rPr>
                <a:t>/</a:t>
              </a:r>
              <a:r>
                <a:rPr lang="en-US" sz="2400" dirty="0" err="1" smtClean="0">
                  <a:latin typeface="Optima"/>
                  <a:ea typeface="Wingdings"/>
                  <a:cs typeface="Optima"/>
                  <a:sym typeface="Wingdings"/>
                </a:rPr>
                <a:t>yr</a:t>
              </a:r>
              <a:r>
                <a:rPr lang="en-US" sz="2400" dirty="0" smtClean="0">
                  <a:latin typeface="Optima"/>
                  <a:ea typeface="Wingdings"/>
                  <a:cs typeface="Optima"/>
                  <a:sym typeface="Wingdings"/>
                </a:rPr>
                <a:t>)</a:t>
              </a:r>
              <a:endParaRPr lang="en-US" sz="2400" dirty="0">
                <a:latin typeface="Optima"/>
                <a:cs typeface="Optima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436096" y="2391271"/>
              <a:ext cx="5693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2.0</a:t>
              </a:r>
              <a:endParaRPr lang="en-US" sz="2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42773" y="1527175"/>
              <a:ext cx="584654" cy="475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2.5</a:t>
              </a:r>
              <a:endParaRPr lang="en-US" sz="2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36096" y="3284984"/>
              <a:ext cx="584654" cy="475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1.5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42773" y="4119463"/>
              <a:ext cx="584654" cy="475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1.0</a:t>
              </a:r>
              <a:endParaRPr lang="en-US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38214" y="5373216"/>
              <a:ext cx="26102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Optima"/>
                  <a:cs typeface="Optima"/>
                </a:rPr>
                <a:t>Ionization fraction</a:t>
              </a:r>
              <a:endParaRPr lang="en-US" sz="2400" dirty="0">
                <a:latin typeface="Optima"/>
                <a:cs typeface="Optim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56281" y="5055567"/>
              <a:ext cx="3008207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Optima"/>
                  <a:cs typeface="Optima"/>
                </a:rPr>
                <a:t>0.1  0.3  0.5  0.7  0.9</a:t>
              </a:r>
              <a:endParaRPr lang="en-US" sz="2400" dirty="0">
                <a:latin typeface="Optima"/>
                <a:cs typeface="Optima"/>
              </a:endParaRPr>
            </a:p>
          </p:txBody>
        </p:sp>
      </p:grpSp>
      <p:grpSp>
        <p:nvGrpSpPr>
          <p:cNvPr id="13" name="Group 16"/>
          <p:cNvGrpSpPr/>
          <p:nvPr/>
        </p:nvGrpSpPr>
        <p:grpSpPr>
          <a:xfrm>
            <a:off x="179512" y="4941168"/>
            <a:ext cx="4419600" cy="792088"/>
            <a:chOff x="228600" y="4156191"/>
            <a:chExt cx="4419600" cy="792087"/>
          </a:xfrm>
        </p:grpSpPr>
        <p:sp>
          <p:nvSpPr>
            <p:cNvPr id="14" name="Text Box 3"/>
            <p:cNvSpPr txBox="1">
              <a:spLocks noChangeArrowheads="1"/>
            </p:cNvSpPr>
            <p:nvPr/>
          </p:nvSpPr>
          <p:spPr bwMode="auto">
            <a:xfrm>
              <a:off x="228600" y="4212233"/>
              <a:ext cx="44196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GB" sz="2000" dirty="0"/>
                <a:t>Best-fit Accretion Rate ~  </a:t>
              </a:r>
              <a:r>
                <a:rPr lang="en-GB" sz="2000" dirty="0" smtClean="0"/>
                <a:t>2 </a:t>
              </a:r>
              <a:r>
                <a:rPr lang="en-GB" sz="2000" dirty="0"/>
                <a:t>M</a:t>
              </a:r>
              <a:r>
                <a:rPr lang="en-GB" sz="2000" baseline="-25000" dirty="0">
                  <a:sym typeface="Wingdings" pitchFamily="-112" charset="2"/>
                </a:rPr>
                <a:t></a:t>
              </a:r>
              <a:r>
                <a:rPr lang="en-GB" sz="2000" dirty="0"/>
                <a:t>yr</a:t>
              </a:r>
              <a:r>
                <a:rPr lang="en-GB" sz="2000" baseline="30000" dirty="0"/>
                <a:t>-1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28600" y="4578946"/>
              <a:ext cx="4419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GB" dirty="0"/>
                <a:t>Compare to SFR ~ </a:t>
              </a:r>
              <a:r>
                <a:rPr lang="en-GB" dirty="0" smtClean="0"/>
                <a:t>1-3 </a:t>
              </a:r>
              <a:r>
                <a:rPr lang="en-GB" dirty="0"/>
                <a:t>M</a:t>
              </a:r>
              <a:r>
                <a:rPr lang="en-GB" sz="2000" baseline="-25000" dirty="0">
                  <a:sym typeface="Wingdings" pitchFamily="-112" charset="2"/>
                </a:rPr>
                <a:t></a:t>
              </a:r>
              <a:r>
                <a:rPr lang="en-GB" dirty="0"/>
                <a:t>yr</a:t>
              </a:r>
              <a:r>
                <a:rPr lang="en-GB" baseline="30000" dirty="0"/>
                <a:t>-1</a:t>
              </a:r>
            </a:p>
          </p:txBody>
        </p:sp>
        <p:sp>
          <p:nvSpPr>
            <p:cNvPr id="16" name="Oval 64"/>
            <p:cNvSpPr>
              <a:spLocks noChangeArrowheads="1"/>
            </p:cNvSpPr>
            <p:nvPr/>
          </p:nvSpPr>
          <p:spPr bwMode="auto">
            <a:xfrm>
              <a:off x="2848000" y="4156191"/>
              <a:ext cx="1392560" cy="533400"/>
            </a:xfrm>
            <a:prstGeom prst="ellipse">
              <a:avLst/>
            </a:prstGeom>
            <a:noFill/>
            <a:ln w="38100">
              <a:solidFill>
                <a:srgbClr val="BA0008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564847" y="692696"/>
            <a:ext cx="4327633" cy="5656694"/>
            <a:chOff x="4564847" y="692696"/>
            <a:chExt cx="4327633" cy="5656694"/>
          </a:xfrm>
        </p:grpSpPr>
        <p:pic>
          <p:nvPicPr>
            <p:cNvPr id="12" name="Picture 11" descr="orbitsShape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847" y="692696"/>
              <a:ext cx="4327633" cy="2376264"/>
            </a:xfrm>
            <a:prstGeom prst="rect">
              <a:avLst/>
            </a:prstGeom>
          </p:spPr>
        </p:pic>
        <p:sp>
          <p:nvSpPr>
            <p:cNvPr id="18" name="Down Arrow 17"/>
            <p:cNvSpPr/>
            <p:nvPr/>
          </p:nvSpPr>
          <p:spPr bwMode="auto">
            <a:xfrm>
              <a:off x="6372200" y="3140968"/>
              <a:ext cx="864096" cy="432048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-112" charset="0"/>
              </a:endParaRPr>
            </a:p>
          </p:txBody>
        </p:sp>
        <p:pic>
          <p:nvPicPr>
            <p:cNvPr id="20" name="Picture 19"/>
            <p:cNvPicPr>
              <a:picLocks/>
            </p:cNvPicPr>
            <p:nvPr/>
          </p:nvPicPr>
          <p:blipFill rotWithShape="1">
            <a:blip r:embed="rId4"/>
            <a:srcRect r="17194"/>
            <a:stretch/>
          </p:blipFill>
          <p:spPr>
            <a:xfrm>
              <a:off x="4860032" y="3573016"/>
              <a:ext cx="3812444" cy="2232248"/>
            </a:xfrm>
            <a:prstGeom prst="rect">
              <a:avLst/>
            </a:prstGeom>
          </p:spPr>
        </p:pic>
        <p:sp>
          <p:nvSpPr>
            <p:cNvPr id="21" name="Text Box 3"/>
            <p:cNvSpPr txBox="1">
              <a:spLocks noChangeArrowheads="1"/>
            </p:cNvSpPr>
            <p:nvPr/>
          </p:nvSpPr>
          <p:spPr bwMode="auto">
            <a:xfrm>
              <a:off x="5076056" y="5949280"/>
              <a:ext cx="347876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GB" sz="2000" dirty="0" smtClean="0"/>
                <a:t>Accretion in the outer disc</a:t>
              </a:r>
              <a:endParaRPr lang="en-GB" sz="2000" baseline="300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79512" y="6021288"/>
            <a:ext cx="452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8E753"/>
                </a:solidFill>
              </a:rPr>
              <a:t>Marasco</a:t>
            </a:r>
            <a:r>
              <a:rPr lang="en-US" i="1" dirty="0">
                <a:solidFill>
                  <a:srgbClr val="F8E753"/>
                </a:solidFill>
              </a:rPr>
              <a:t>,</a:t>
            </a:r>
            <a:r>
              <a:rPr lang="en-US" i="1" dirty="0" smtClean="0">
                <a:solidFill>
                  <a:srgbClr val="F8E753"/>
                </a:solidFill>
              </a:rPr>
              <a:t> Fraternali &amp; </a:t>
            </a:r>
            <a:r>
              <a:rPr lang="en-US" i="1" dirty="0" err="1" smtClean="0">
                <a:solidFill>
                  <a:srgbClr val="F8E753"/>
                </a:solidFill>
              </a:rPr>
              <a:t>Binney</a:t>
            </a:r>
            <a:r>
              <a:rPr lang="en-US" i="1" dirty="0" smtClean="0">
                <a:solidFill>
                  <a:srgbClr val="F8E753"/>
                </a:solidFill>
              </a:rPr>
              <a:t> 2012, MNRAS</a:t>
            </a:r>
            <a:endParaRPr lang="en-US" i="1" dirty="0">
              <a:solidFill>
                <a:srgbClr val="F8E7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31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z="4800" dirty="0" smtClean="0"/>
              <a:t>Disc-corona interplay</a:t>
            </a:r>
            <a:endParaRPr lang="en-US" sz="4800" dirty="0"/>
          </a:p>
        </p:txBody>
      </p:sp>
      <p:sp>
        <p:nvSpPr>
          <p:cNvPr id="43" name="TextBox 42"/>
          <p:cNvSpPr txBox="1"/>
          <p:nvPr/>
        </p:nvSpPr>
        <p:spPr>
          <a:xfrm>
            <a:off x="5867400" y="2782675"/>
            <a:ext cx="281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Optima"/>
                <a:cs typeface="Optima"/>
              </a:rPr>
              <a:t>Cooling time </a:t>
            </a:r>
            <a:r>
              <a:rPr lang="en-US" dirty="0" smtClean="0">
                <a:solidFill>
                  <a:srgbClr val="FFFFFF"/>
                </a:solidFill>
                <a:latin typeface="Optima"/>
                <a:cs typeface="Optima"/>
              </a:rPr>
              <a:t>of the corona (typically very long) </a:t>
            </a:r>
            <a:r>
              <a:rPr lang="en-US" dirty="0" smtClean="0">
                <a:solidFill>
                  <a:srgbClr val="FFFF00"/>
                </a:solidFill>
                <a:latin typeface="Optima"/>
                <a:cs typeface="Optima"/>
              </a:rPr>
              <a:t>decreases dramatically </a:t>
            </a:r>
            <a:r>
              <a:rPr lang="en-US" dirty="0" smtClean="0">
                <a:latin typeface="Optima"/>
                <a:cs typeface="Optima"/>
              </a:rPr>
              <a:t>because it is mixed with:</a:t>
            </a:r>
          </a:p>
          <a:p>
            <a:endParaRPr lang="en-US" dirty="0" smtClean="0">
              <a:latin typeface="Optima"/>
              <a:cs typeface="Optima"/>
            </a:endParaRPr>
          </a:p>
          <a:p>
            <a:r>
              <a:rPr lang="en-US" dirty="0" smtClean="0">
                <a:latin typeface="Optima"/>
                <a:cs typeface="Optima"/>
              </a:rPr>
              <a:t>1. </a:t>
            </a:r>
            <a:r>
              <a:rPr lang="en-US" i="1" dirty="0" smtClean="0">
                <a:latin typeface="Optima"/>
                <a:cs typeface="Optima"/>
              </a:rPr>
              <a:t>cold</a:t>
            </a:r>
            <a:r>
              <a:rPr lang="en-US" dirty="0" smtClean="0">
                <a:latin typeface="Optima"/>
                <a:cs typeface="Optima"/>
              </a:rPr>
              <a:t> gas</a:t>
            </a:r>
          </a:p>
          <a:p>
            <a:r>
              <a:rPr lang="en-US" i="1" dirty="0" smtClean="0">
                <a:latin typeface="Optima"/>
                <a:cs typeface="Optima"/>
              </a:rPr>
              <a:t>2. </a:t>
            </a:r>
            <a:r>
              <a:rPr lang="en-US" dirty="0" smtClean="0">
                <a:latin typeface="Optima"/>
                <a:cs typeface="Optima"/>
              </a:rPr>
              <a:t>High Z gas</a:t>
            </a:r>
            <a:endParaRPr lang="en-US" i="1" dirty="0" smtClean="0">
              <a:latin typeface="Optima"/>
              <a:cs typeface="Optima"/>
            </a:endParaRPr>
          </a:p>
        </p:txBody>
      </p:sp>
      <p:sp>
        <p:nvSpPr>
          <p:cNvPr id="115" name="Donut 114"/>
          <p:cNvSpPr/>
          <p:nvPr/>
        </p:nvSpPr>
        <p:spPr bwMode="auto">
          <a:xfrm>
            <a:off x="0" y="1143000"/>
            <a:ext cx="5181600" cy="4114800"/>
          </a:xfrm>
          <a:prstGeom prst="donut">
            <a:avLst>
              <a:gd name="adj" fmla="val 50000"/>
            </a:avLst>
          </a:prstGeom>
          <a:gradFill flip="none" rotWithShape="1">
            <a:gsLst>
              <a:gs pos="0">
                <a:srgbClr val="FF0023">
                  <a:alpha val="99000"/>
                </a:srgbClr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Optima"/>
              <a:cs typeface="Optima"/>
            </a:endParaRPr>
          </a:p>
        </p:txBody>
      </p:sp>
      <p:grpSp>
        <p:nvGrpSpPr>
          <p:cNvPr id="3" name="Group 32"/>
          <p:cNvGrpSpPr/>
          <p:nvPr/>
        </p:nvGrpSpPr>
        <p:grpSpPr>
          <a:xfrm rot="10800000">
            <a:off x="1447803" y="3124210"/>
            <a:ext cx="2308439" cy="936241"/>
            <a:chOff x="1530280" y="1896482"/>
            <a:chExt cx="1593920" cy="618118"/>
          </a:xfrm>
          <a:solidFill>
            <a:srgbClr val="1458F3"/>
          </a:solidFill>
        </p:grpSpPr>
        <p:sp>
          <p:nvSpPr>
            <p:cNvPr id="132" name="Curved Down Arrow 131"/>
            <p:cNvSpPr/>
            <p:nvPr/>
          </p:nvSpPr>
          <p:spPr bwMode="auto">
            <a:xfrm>
              <a:off x="2347686" y="1896482"/>
              <a:ext cx="304800" cy="228600"/>
            </a:xfrm>
            <a:prstGeom prst="curvedDown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133" name="Curved Down Arrow 132"/>
            <p:cNvSpPr/>
            <p:nvPr/>
          </p:nvSpPr>
          <p:spPr bwMode="auto">
            <a:xfrm>
              <a:off x="2590800" y="2057400"/>
              <a:ext cx="304800" cy="228600"/>
            </a:xfrm>
            <a:prstGeom prst="curvedDown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134" name="Curved Down Arrow 133"/>
            <p:cNvSpPr/>
            <p:nvPr/>
          </p:nvSpPr>
          <p:spPr bwMode="auto">
            <a:xfrm>
              <a:off x="2819400" y="2133600"/>
              <a:ext cx="304800" cy="228600"/>
            </a:xfrm>
            <a:prstGeom prst="curvedDown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135" name="Curved Down Arrow 134"/>
            <p:cNvSpPr/>
            <p:nvPr/>
          </p:nvSpPr>
          <p:spPr bwMode="auto">
            <a:xfrm>
              <a:off x="2514600" y="2286000"/>
              <a:ext cx="304800" cy="228600"/>
            </a:xfrm>
            <a:prstGeom prst="curvedDown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136" name="Curved Up Arrow 135"/>
            <p:cNvSpPr/>
            <p:nvPr/>
          </p:nvSpPr>
          <p:spPr bwMode="auto">
            <a:xfrm rot="10996469">
              <a:off x="1898318" y="1909918"/>
              <a:ext cx="304800" cy="215152"/>
            </a:xfrm>
            <a:prstGeom prst="curvedUp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137" name="Curved Up Arrow 136"/>
            <p:cNvSpPr/>
            <p:nvPr/>
          </p:nvSpPr>
          <p:spPr bwMode="auto">
            <a:xfrm rot="10996469">
              <a:off x="1911280" y="2065918"/>
              <a:ext cx="304800" cy="228600"/>
            </a:xfrm>
            <a:prstGeom prst="curvedUp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138" name="Curved Up Arrow 137"/>
            <p:cNvSpPr/>
            <p:nvPr/>
          </p:nvSpPr>
          <p:spPr bwMode="auto">
            <a:xfrm rot="10996469">
              <a:off x="1987480" y="2277481"/>
              <a:ext cx="304800" cy="228600"/>
            </a:xfrm>
            <a:prstGeom prst="curvedUp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139" name="Curved Up Arrow 138"/>
            <p:cNvSpPr/>
            <p:nvPr/>
          </p:nvSpPr>
          <p:spPr bwMode="auto">
            <a:xfrm rot="10996469">
              <a:off x="1530280" y="2065919"/>
              <a:ext cx="304800" cy="228600"/>
            </a:xfrm>
            <a:prstGeom prst="curvedUp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</p:grpSp>
      <p:grpSp>
        <p:nvGrpSpPr>
          <p:cNvPr id="4" name="Group 37"/>
          <p:cNvGrpSpPr/>
          <p:nvPr/>
        </p:nvGrpSpPr>
        <p:grpSpPr>
          <a:xfrm>
            <a:off x="1143000" y="1371600"/>
            <a:ext cx="2971800" cy="3581400"/>
            <a:chOff x="1143000" y="1371600"/>
            <a:chExt cx="2971800" cy="3581400"/>
          </a:xfrm>
        </p:grpSpPr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43000" y="2743200"/>
              <a:ext cx="2971800" cy="1043798"/>
            </a:xfrm>
            <a:prstGeom prst="rect">
              <a:avLst/>
            </a:prstGeom>
          </p:spPr>
        </p:pic>
        <p:cxnSp>
          <p:nvCxnSpPr>
            <p:cNvPr id="119" name="Straight Connector 118"/>
            <p:cNvCxnSpPr/>
            <p:nvPr/>
          </p:nvCxnSpPr>
          <p:spPr bwMode="auto">
            <a:xfrm rot="5400000" flipH="1" flipV="1">
              <a:off x="2209006" y="2667000"/>
              <a:ext cx="1067594" cy="7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 rot="5400000" flipH="1" flipV="1">
              <a:off x="2477294" y="3542506"/>
              <a:ext cx="533400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 bwMode="auto">
            <a:xfrm rot="5400000" flipH="1" flipV="1">
              <a:off x="2172494" y="4380706"/>
              <a:ext cx="1143000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2" name="Curved Left Arrow 121"/>
            <p:cNvSpPr/>
            <p:nvPr/>
          </p:nvSpPr>
          <p:spPr bwMode="auto">
            <a:xfrm rot="10800000">
              <a:off x="2362200" y="1981199"/>
              <a:ext cx="609600" cy="304799"/>
            </a:xfrm>
            <a:prstGeom prst="curvedLeftArrow">
              <a:avLst>
                <a:gd name="adj1" fmla="val 25168"/>
                <a:gd name="adj2" fmla="val 50000"/>
                <a:gd name="adj3" fmla="val 51041"/>
              </a:avLst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cxnSp>
          <p:nvCxnSpPr>
            <p:cNvPr id="123" name="Straight Connector 122"/>
            <p:cNvCxnSpPr/>
            <p:nvPr/>
          </p:nvCxnSpPr>
          <p:spPr bwMode="auto">
            <a:xfrm rot="5400000" flipH="1" flipV="1">
              <a:off x="2362200" y="1752600"/>
              <a:ext cx="762794" cy="7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31"/>
          <p:cNvGrpSpPr/>
          <p:nvPr/>
        </p:nvGrpSpPr>
        <p:grpSpPr>
          <a:xfrm>
            <a:off x="3581400" y="1600200"/>
            <a:ext cx="4495800" cy="1219200"/>
            <a:chOff x="3581400" y="1600200"/>
            <a:chExt cx="4495800" cy="1219200"/>
          </a:xfrm>
        </p:grpSpPr>
        <p:sp>
          <p:nvSpPr>
            <p:cNvPr id="42" name="TextBox 41"/>
            <p:cNvSpPr txBox="1"/>
            <p:nvPr/>
          </p:nvSpPr>
          <p:spPr>
            <a:xfrm>
              <a:off x="5029200" y="1600200"/>
              <a:ext cx="3048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Optima"/>
                  <a:cs typeface="Optima"/>
                </a:rPr>
                <a:t>Interface layer where disc and coronal materials mix</a:t>
              </a:r>
              <a:endParaRPr lang="en-US" sz="2000" dirty="0">
                <a:latin typeface="Optima"/>
                <a:cs typeface="Optima"/>
              </a:endParaRPr>
            </a:p>
          </p:txBody>
        </p:sp>
        <p:cxnSp>
          <p:nvCxnSpPr>
            <p:cNvPr id="144" name="Straight Arrow Connector 143"/>
            <p:cNvCxnSpPr/>
            <p:nvPr/>
          </p:nvCxnSpPr>
          <p:spPr bwMode="auto">
            <a:xfrm rot="10800000" flipV="1">
              <a:off x="3581400" y="2133600"/>
              <a:ext cx="1447800" cy="685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3" name="Down Arrow 32"/>
          <p:cNvSpPr/>
          <p:nvPr/>
        </p:nvSpPr>
        <p:spPr bwMode="auto">
          <a:xfrm>
            <a:off x="6096000" y="2362200"/>
            <a:ext cx="381000" cy="4572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Optima"/>
              <a:cs typeface="Optima"/>
            </a:endParaRPr>
          </a:p>
        </p:txBody>
      </p:sp>
      <p:grpSp>
        <p:nvGrpSpPr>
          <p:cNvPr id="6" name="Group 36"/>
          <p:cNvGrpSpPr/>
          <p:nvPr/>
        </p:nvGrpSpPr>
        <p:grpSpPr>
          <a:xfrm>
            <a:off x="2133600" y="5410207"/>
            <a:ext cx="4107412" cy="914401"/>
            <a:chOff x="2133600" y="5562600"/>
            <a:chExt cx="4107412" cy="914400"/>
          </a:xfrm>
        </p:grpSpPr>
        <p:sp>
          <p:nvSpPr>
            <p:cNvPr id="34" name="TextBox 33"/>
            <p:cNvSpPr txBox="1"/>
            <p:nvPr/>
          </p:nvSpPr>
          <p:spPr>
            <a:xfrm>
              <a:off x="2133600" y="5867400"/>
              <a:ext cx="35616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 smtClean="0">
                  <a:solidFill>
                    <a:srgbClr val="FFCC66"/>
                  </a:solidFill>
                  <a:latin typeface="Optima"/>
                  <a:cs typeface="Optima"/>
                </a:rPr>
                <a:t>Marinacci</a:t>
              </a:r>
              <a:r>
                <a:rPr lang="en-US" sz="1600" i="1" dirty="0" smtClean="0">
                  <a:solidFill>
                    <a:srgbClr val="FFCC66"/>
                  </a:solidFill>
                  <a:latin typeface="Optima"/>
                  <a:cs typeface="Optima"/>
                </a:rPr>
                <a:t>, et al. 2010, 2011, MNRAS</a:t>
              </a:r>
              <a:endParaRPr lang="en-US" sz="1600" i="1" dirty="0">
                <a:solidFill>
                  <a:srgbClr val="FFCC66"/>
                </a:solidFill>
                <a:latin typeface="Optima"/>
                <a:cs typeface="Optima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33600" y="5562600"/>
              <a:ext cx="32433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 smtClean="0">
                  <a:solidFill>
                    <a:srgbClr val="FFCC66"/>
                  </a:solidFill>
                  <a:latin typeface="Optima"/>
                  <a:cs typeface="Optima"/>
                </a:rPr>
                <a:t>Fraternali</a:t>
              </a:r>
              <a:r>
                <a:rPr lang="en-US" sz="1600" i="1" dirty="0" smtClean="0">
                  <a:solidFill>
                    <a:srgbClr val="FFCC66"/>
                  </a:solidFill>
                  <a:latin typeface="Optima"/>
                  <a:cs typeface="Optima"/>
                </a:rPr>
                <a:t> &amp; </a:t>
              </a:r>
              <a:r>
                <a:rPr lang="en-US" sz="1600" i="1" dirty="0" err="1" smtClean="0">
                  <a:solidFill>
                    <a:srgbClr val="FFCC66"/>
                  </a:solidFill>
                  <a:latin typeface="Optima"/>
                  <a:cs typeface="Optima"/>
                </a:rPr>
                <a:t>Binney</a:t>
              </a:r>
              <a:r>
                <a:rPr lang="en-US" sz="1600" i="1" dirty="0" smtClean="0">
                  <a:solidFill>
                    <a:srgbClr val="FFCC66"/>
                  </a:solidFill>
                  <a:latin typeface="Optima"/>
                  <a:cs typeface="Optima"/>
                </a:rPr>
                <a:t> 2008, MNRAS</a:t>
              </a:r>
              <a:endParaRPr lang="en-US" sz="1600" i="1" dirty="0">
                <a:solidFill>
                  <a:srgbClr val="FFCC66"/>
                </a:solidFill>
                <a:latin typeface="Optima"/>
                <a:cs typeface="Optima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133600" y="6138446"/>
              <a:ext cx="41074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 smtClean="0">
                  <a:solidFill>
                    <a:srgbClr val="FFCC66"/>
                  </a:solidFill>
                  <a:latin typeface="Optima"/>
                  <a:cs typeface="Optima"/>
                </a:rPr>
                <a:t>Marasco</a:t>
              </a:r>
              <a:r>
                <a:rPr lang="en-US" sz="1600" i="1" dirty="0" smtClean="0">
                  <a:solidFill>
                    <a:srgbClr val="FFCC66"/>
                  </a:solidFill>
                  <a:latin typeface="Optima"/>
                  <a:cs typeface="Optima"/>
                </a:rPr>
                <a:t>, </a:t>
              </a:r>
              <a:r>
                <a:rPr lang="en-US" sz="1600" i="1" dirty="0" err="1" smtClean="0">
                  <a:solidFill>
                    <a:srgbClr val="FFCC66"/>
                  </a:solidFill>
                  <a:latin typeface="Optima"/>
                  <a:cs typeface="Optima"/>
                </a:rPr>
                <a:t>Fraternali</a:t>
              </a:r>
              <a:r>
                <a:rPr lang="en-US" sz="1600" i="1" dirty="0" smtClean="0">
                  <a:solidFill>
                    <a:srgbClr val="FFCC66"/>
                  </a:solidFill>
                  <a:latin typeface="Optima"/>
                  <a:cs typeface="Optima"/>
                </a:rPr>
                <a:t> &amp; </a:t>
              </a:r>
              <a:r>
                <a:rPr lang="en-US" sz="1600" i="1" dirty="0" err="1" smtClean="0">
                  <a:solidFill>
                    <a:srgbClr val="FFCC66"/>
                  </a:solidFill>
                  <a:latin typeface="Optima"/>
                  <a:cs typeface="Optima"/>
                </a:rPr>
                <a:t>Binney</a:t>
              </a:r>
              <a:r>
                <a:rPr lang="en-US" sz="1600" i="1" dirty="0" smtClean="0">
                  <a:solidFill>
                    <a:srgbClr val="FFCC66"/>
                  </a:solidFill>
                  <a:latin typeface="Optima"/>
                  <a:cs typeface="Optima"/>
                </a:rPr>
                <a:t> 2012, MNRAS</a:t>
              </a:r>
              <a:endParaRPr lang="en-US" sz="1600" i="1" dirty="0">
                <a:solidFill>
                  <a:srgbClr val="FFCC66"/>
                </a:solidFill>
                <a:latin typeface="Optima"/>
                <a:cs typeface="Optima"/>
              </a:endParaRP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1601758" y="2590815"/>
            <a:ext cx="2116285" cy="892247"/>
            <a:chOff x="1617597" y="1846172"/>
            <a:chExt cx="1461242" cy="589071"/>
          </a:xfrm>
          <a:solidFill>
            <a:srgbClr val="1458F3"/>
          </a:solidFill>
        </p:grpSpPr>
        <p:sp>
          <p:nvSpPr>
            <p:cNvPr id="40" name="Curved Down Arrow 39"/>
            <p:cNvSpPr/>
            <p:nvPr/>
          </p:nvSpPr>
          <p:spPr bwMode="auto">
            <a:xfrm>
              <a:off x="2364011" y="1846172"/>
              <a:ext cx="304800" cy="287427"/>
            </a:xfrm>
            <a:prstGeom prst="curvedDown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41" name="Curved Down Arrow 40"/>
            <p:cNvSpPr/>
            <p:nvPr/>
          </p:nvSpPr>
          <p:spPr bwMode="auto">
            <a:xfrm>
              <a:off x="2521853" y="1997093"/>
              <a:ext cx="304800" cy="228600"/>
            </a:xfrm>
            <a:prstGeom prst="curvedDown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44" name="Curved Down Arrow 43"/>
            <p:cNvSpPr/>
            <p:nvPr/>
          </p:nvSpPr>
          <p:spPr bwMode="auto">
            <a:xfrm>
              <a:off x="2774039" y="2047401"/>
              <a:ext cx="304800" cy="278908"/>
            </a:xfrm>
            <a:prstGeom prst="curvedDown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45" name="Curved Down Arrow 44"/>
            <p:cNvSpPr/>
            <p:nvPr/>
          </p:nvSpPr>
          <p:spPr bwMode="auto">
            <a:xfrm rot="618444">
              <a:off x="2502927" y="2198329"/>
              <a:ext cx="304800" cy="228600"/>
            </a:xfrm>
            <a:prstGeom prst="curvedDown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46" name="Curved Up Arrow 45"/>
            <p:cNvSpPr/>
            <p:nvPr/>
          </p:nvSpPr>
          <p:spPr bwMode="auto">
            <a:xfrm rot="10996469">
              <a:off x="1898720" y="1896481"/>
              <a:ext cx="304800" cy="228600"/>
            </a:xfrm>
            <a:prstGeom prst="curvedUp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47" name="Curved Up Arrow 46"/>
            <p:cNvSpPr/>
            <p:nvPr/>
          </p:nvSpPr>
          <p:spPr bwMode="auto">
            <a:xfrm rot="10996469">
              <a:off x="1911280" y="2065918"/>
              <a:ext cx="304800" cy="228600"/>
            </a:xfrm>
            <a:prstGeom prst="curvedUp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48" name="Curved Up Arrow 47"/>
            <p:cNvSpPr/>
            <p:nvPr/>
          </p:nvSpPr>
          <p:spPr bwMode="auto">
            <a:xfrm rot="10419293">
              <a:off x="2038439" y="2149376"/>
              <a:ext cx="304800" cy="285867"/>
            </a:xfrm>
            <a:prstGeom prst="curvedUpArrow">
              <a:avLst>
                <a:gd name="adj1" fmla="val 25000"/>
                <a:gd name="adj2" fmla="val 50975"/>
                <a:gd name="adj3" fmla="val 27532"/>
              </a:avLst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49" name="Curved Up Arrow 48"/>
            <p:cNvSpPr/>
            <p:nvPr/>
          </p:nvSpPr>
          <p:spPr bwMode="auto">
            <a:xfrm rot="10996469">
              <a:off x="1617597" y="1947303"/>
              <a:ext cx="304800" cy="336927"/>
            </a:xfrm>
            <a:prstGeom prst="curvedUpArrow">
              <a:avLst/>
            </a:prstGeom>
            <a:grp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15" grpId="0" animBg="1"/>
      <p:bldP spid="3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229600" cy="2743200"/>
          </a:xfrm>
        </p:spPr>
        <p:txBody>
          <a:bodyPr/>
          <a:lstStyle/>
          <a:p>
            <a:r>
              <a:rPr lang="en-GB" sz="6600" dirty="0" smtClean="0"/>
              <a:t>Implications for galaxy evolution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15895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685800"/>
          </a:xfrm>
        </p:spPr>
        <p:txBody>
          <a:bodyPr/>
          <a:lstStyle/>
          <a:p>
            <a:r>
              <a:rPr lang="en-US" dirty="0" smtClean="0"/>
              <a:t>Evolution of discs</a:t>
            </a:r>
            <a:endParaRPr lang="en-US" dirty="0"/>
          </a:p>
        </p:txBody>
      </p:sp>
      <p:pic>
        <p:nvPicPr>
          <p:cNvPr id="46" name="Picture 45" descr="sfhUnivMW.pdf"/>
          <p:cNvPicPr>
            <a:picLocks noChangeAspect="1"/>
          </p:cNvPicPr>
          <p:nvPr/>
        </p:nvPicPr>
        <p:blipFill>
          <a:blip r:embed="rId2"/>
          <a:srcRect r="3937"/>
          <a:stretch>
            <a:fillRect/>
          </a:stretch>
        </p:blipFill>
        <p:spPr>
          <a:xfrm>
            <a:off x="4343400" y="152403"/>
            <a:ext cx="4495800" cy="2801519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" name="Group 77"/>
          <p:cNvGrpSpPr/>
          <p:nvPr/>
        </p:nvGrpSpPr>
        <p:grpSpPr>
          <a:xfrm>
            <a:off x="4931506" y="2286002"/>
            <a:ext cx="3831494" cy="278191"/>
            <a:chOff x="5148000" y="4141013"/>
            <a:chExt cx="3845401" cy="371092"/>
          </a:xfrm>
        </p:grpSpPr>
        <p:sp>
          <p:nvSpPr>
            <p:cNvPr id="54" name="TextBox 5"/>
            <p:cNvSpPr txBox="1"/>
            <p:nvPr/>
          </p:nvSpPr>
          <p:spPr>
            <a:xfrm>
              <a:off x="7949401" y="4142603"/>
              <a:ext cx="1044000" cy="36950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17375E"/>
                  </a:solidFill>
                  <a:latin typeface="Optima"/>
                  <a:cs typeface="Optima"/>
                </a:rPr>
                <a:t>Cold-mode</a:t>
              </a:r>
              <a:endParaRPr lang="en-US" sz="1200" dirty="0">
                <a:solidFill>
                  <a:srgbClr val="17375E"/>
                </a:solidFill>
                <a:latin typeface="Optima"/>
                <a:cs typeface="Optima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148000" y="4142603"/>
              <a:ext cx="2808000" cy="369502"/>
            </a:xfrm>
            <a:prstGeom prst="rect">
              <a:avLst/>
            </a:prstGeom>
            <a:solidFill>
              <a:srgbClr val="FA6E0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17375E"/>
                  </a:solidFill>
                  <a:latin typeface="Optima"/>
                  <a:cs typeface="Optima"/>
                </a:rPr>
                <a:t>Hot-mode accretion</a:t>
              </a:r>
              <a:endParaRPr lang="en-US" sz="1200" dirty="0">
                <a:solidFill>
                  <a:srgbClr val="17375E"/>
                </a:solidFill>
                <a:latin typeface="Optima"/>
                <a:cs typeface="Optima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V="1">
              <a:off x="5181600" y="4144189"/>
              <a:ext cx="2767801" cy="831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7992000" y="4141013"/>
              <a:ext cx="972000" cy="3176"/>
            </a:xfrm>
            <a:prstGeom prst="straightConnector1">
              <a:avLst/>
            </a:prstGeom>
            <a:ln>
              <a:solidFill>
                <a:schemeClr val="tx2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3"/>
          <p:cNvGrpSpPr/>
          <p:nvPr/>
        </p:nvGrpSpPr>
        <p:grpSpPr>
          <a:xfrm>
            <a:off x="6276560" y="2895600"/>
            <a:ext cx="2837308" cy="3569732"/>
            <a:chOff x="6276560" y="2895600"/>
            <a:chExt cx="2837308" cy="3569732"/>
          </a:xfrm>
        </p:grpSpPr>
        <p:sp>
          <p:nvSpPr>
            <p:cNvPr id="122" name="TextBox 121"/>
            <p:cNvSpPr txBox="1"/>
            <p:nvPr/>
          </p:nvSpPr>
          <p:spPr>
            <a:xfrm>
              <a:off x="6781800" y="3124200"/>
              <a:ext cx="11654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Optima"/>
                  <a:cs typeface="Optima"/>
                </a:rPr>
                <a:t>Cold mode</a:t>
              </a:r>
              <a:endParaRPr lang="en-US" sz="1600" dirty="0">
                <a:latin typeface="Optima"/>
                <a:cs typeface="Optima"/>
              </a:endParaRPr>
            </a:p>
          </p:txBody>
        </p:sp>
        <p:grpSp>
          <p:nvGrpSpPr>
            <p:cNvPr id="8" name="Group 61"/>
            <p:cNvGrpSpPr/>
            <p:nvPr/>
          </p:nvGrpSpPr>
          <p:grpSpPr>
            <a:xfrm>
              <a:off x="6276560" y="2895600"/>
              <a:ext cx="2837308" cy="3569732"/>
              <a:chOff x="6276560" y="2895600"/>
              <a:chExt cx="2837308" cy="3569732"/>
            </a:xfrm>
          </p:grpSpPr>
          <p:sp>
            <p:nvSpPr>
              <p:cNvPr id="58" name="Down Arrow 57"/>
              <p:cNvSpPr/>
              <p:nvPr/>
            </p:nvSpPr>
            <p:spPr bwMode="auto">
              <a:xfrm>
                <a:off x="7848600" y="2895600"/>
                <a:ext cx="457200" cy="533400"/>
              </a:xfrm>
              <a:prstGeom prst="downArrow">
                <a:avLst/>
              </a:prstGeom>
              <a:solidFill>
                <a:srgbClr val="A3A3E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grpSp>
            <p:nvGrpSpPr>
              <p:cNvPr id="9" name="Group 60"/>
              <p:cNvGrpSpPr/>
              <p:nvPr/>
            </p:nvGrpSpPr>
            <p:grpSpPr>
              <a:xfrm>
                <a:off x="6276560" y="3505200"/>
                <a:ext cx="2837308" cy="2960132"/>
                <a:chOff x="6276560" y="3505200"/>
                <a:chExt cx="2837308" cy="2960132"/>
              </a:xfrm>
            </p:grpSpPr>
            <p:pic>
              <p:nvPicPr>
                <p:cNvPr id="109" name="Picture 108" descr="coldstreams.tiff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276560" y="3505200"/>
                  <a:ext cx="2715040" cy="2698750"/>
                </a:xfrm>
                <a:prstGeom prst="rect">
                  <a:avLst/>
                </a:prstGeom>
              </p:spPr>
            </p:pic>
            <p:sp>
              <p:nvSpPr>
                <p:cNvPr id="60" name="TextBox 59"/>
                <p:cNvSpPr txBox="1"/>
                <p:nvPr/>
              </p:nvSpPr>
              <p:spPr>
                <a:xfrm>
                  <a:off x="7162800" y="6096000"/>
                  <a:ext cx="195106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 err="1" smtClean="0">
                      <a:solidFill>
                        <a:srgbClr val="EEBF70"/>
                      </a:solidFill>
                      <a:latin typeface="Optima"/>
                      <a:cs typeface="Optima"/>
                    </a:rPr>
                    <a:t>Dekel</a:t>
                  </a:r>
                  <a:r>
                    <a:rPr lang="en-US" i="1" dirty="0" smtClean="0">
                      <a:solidFill>
                        <a:srgbClr val="EEBF70"/>
                      </a:solidFill>
                      <a:latin typeface="Optima"/>
                      <a:cs typeface="Optima"/>
                    </a:rPr>
                    <a:t> et al. 2009</a:t>
                  </a:r>
                  <a:endParaRPr lang="en-US" i="1" dirty="0">
                    <a:solidFill>
                      <a:srgbClr val="EEBF70"/>
                    </a:solidFill>
                    <a:latin typeface="Optima"/>
                    <a:cs typeface="Optima"/>
                  </a:endParaRPr>
                </a:p>
              </p:txBody>
            </p:sp>
          </p:grpSp>
        </p:grpSp>
      </p:grpSp>
      <p:grpSp>
        <p:nvGrpSpPr>
          <p:cNvPr id="131" name="Group 130"/>
          <p:cNvGrpSpPr/>
          <p:nvPr/>
        </p:nvGrpSpPr>
        <p:grpSpPr>
          <a:xfrm>
            <a:off x="1447805" y="2827768"/>
            <a:ext cx="4571999" cy="3574809"/>
            <a:chOff x="1447801" y="2827765"/>
            <a:chExt cx="4571999" cy="3574809"/>
          </a:xfrm>
        </p:grpSpPr>
        <p:grpSp>
          <p:nvGrpSpPr>
            <p:cNvPr id="37" name="Group 36"/>
            <p:cNvGrpSpPr/>
            <p:nvPr/>
          </p:nvGrpSpPr>
          <p:grpSpPr>
            <a:xfrm>
              <a:off x="1447801" y="2827765"/>
              <a:ext cx="4571999" cy="3574809"/>
              <a:chOff x="304799" y="2827765"/>
              <a:chExt cx="4571999" cy="3574809"/>
            </a:xfrm>
          </p:grpSpPr>
          <p:grpSp>
            <p:nvGrpSpPr>
              <p:cNvPr id="4" name="Group 62"/>
              <p:cNvGrpSpPr/>
              <p:nvPr/>
            </p:nvGrpSpPr>
            <p:grpSpPr>
              <a:xfrm>
                <a:off x="304799" y="2827765"/>
                <a:ext cx="4571999" cy="3574809"/>
                <a:chOff x="304799" y="2827765"/>
                <a:chExt cx="4571999" cy="3574809"/>
              </a:xfrm>
            </p:grpSpPr>
            <p:grpSp>
              <p:nvGrpSpPr>
                <p:cNvPr id="5" name="Group 56"/>
                <p:cNvGrpSpPr/>
                <p:nvPr/>
              </p:nvGrpSpPr>
              <p:grpSpPr>
                <a:xfrm>
                  <a:off x="304799" y="3276600"/>
                  <a:ext cx="4571999" cy="3125974"/>
                  <a:chOff x="4677020" y="1226458"/>
                  <a:chExt cx="4008518" cy="2895600"/>
                </a:xfrm>
              </p:grpSpPr>
              <p:grpSp>
                <p:nvGrpSpPr>
                  <p:cNvPr id="6" name="Group 14"/>
                  <p:cNvGrpSpPr/>
                  <p:nvPr/>
                </p:nvGrpSpPr>
                <p:grpSpPr>
                  <a:xfrm>
                    <a:off x="4677020" y="1226458"/>
                    <a:ext cx="3658512" cy="2895600"/>
                    <a:chOff x="-201687" y="839191"/>
                    <a:chExt cx="4693940" cy="3158836"/>
                  </a:xfrm>
                </p:grpSpPr>
                <p:sp>
                  <p:nvSpPr>
                    <p:cNvPr id="98" name="Rectangle 97"/>
                    <p:cNvSpPr/>
                    <p:nvPr/>
                  </p:nvSpPr>
                  <p:spPr bwMode="auto">
                    <a:xfrm>
                      <a:off x="-201687" y="839191"/>
                      <a:ext cx="4693940" cy="315883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ptima"/>
                        <a:cs typeface="Optima"/>
                      </a:endParaRPr>
                    </a:p>
                  </p:txBody>
                </p:sp>
                <p:pic>
                  <p:nvPicPr>
                    <p:cNvPr id="99" name="Picture 98" descr="M51.jpg"/>
                    <p:cNvPicPr>
                      <a:picLocks/>
                    </p:cNvPicPr>
                    <p:nvPr/>
                  </p:nvPicPr>
                  <p:blipFill>
                    <a:blip r:embed="rId4"/>
                    <a:srcRect l="21260" t="35433" r="23622" b="16535"/>
                    <a:stretch>
                      <a:fillRect/>
                    </a:stretch>
                  </p:blipFill>
                  <p:spPr>
                    <a:xfrm>
                      <a:off x="1371600" y="2124600"/>
                      <a:ext cx="1046994" cy="4662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00" name="Donut 99"/>
                    <p:cNvSpPr/>
                    <p:nvPr/>
                  </p:nvSpPr>
                  <p:spPr bwMode="auto">
                    <a:xfrm>
                      <a:off x="152400" y="1066800"/>
                      <a:ext cx="3352800" cy="2590800"/>
                    </a:xfrm>
                    <a:prstGeom prst="donut">
                      <a:avLst>
                        <a:gd name="adj" fmla="val 50000"/>
                      </a:avLst>
                    </a:prstGeom>
                    <a:gradFill flip="none" rotWithShape="1">
                      <a:gsLst>
                        <a:gs pos="0">
                          <a:schemeClr val="tx1"/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ptima"/>
                        <a:cs typeface="Optima"/>
                      </a:endParaRPr>
                    </a:p>
                  </p:txBody>
                </p:sp>
                <p:sp>
                  <p:nvSpPr>
                    <p:cNvPr id="101" name="Explosion 2 100"/>
                    <p:cNvSpPr/>
                    <p:nvPr/>
                  </p:nvSpPr>
                  <p:spPr bwMode="auto">
                    <a:xfrm>
                      <a:off x="1524000" y="2209800"/>
                      <a:ext cx="152400" cy="152400"/>
                    </a:xfrm>
                    <a:prstGeom prst="irregularSeal2">
                      <a:avLst/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rgbClr val="0607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Optima"/>
                        <a:cs typeface="Optima"/>
                      </a:endParaRPr>
                    </a:p>
                  </p:txBody>
                </p:sp>
                <p:sp>
                  <p:nvSpPr>
                    <p:cNvPr id="102" name="Explosion 2 101"/>
                    <p:cNvSpPr/>
                    <p:nvPr/>
                  </p:nvSpPr>
                  <p:spPr bwMode="auto">
                    <a:xfrm>
                      <a:off x="1676400" y="2362200"/>
                      <a:ext cx="152400" cy="152400"/>
                    </a:xfrm>
                    <a:prstGeom prst="irregularSeal2">
                      <a:avLst/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rgbClr val="0607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Optima"/>
                        <a:cs typeface="Optima"/>
                      </a:endParaRPr>
                    </a:p>
                  </p:txBody>
                </p:sp>
                <p:sp>
                  <p:nvSpPr>
                    <p:cNvPr id="103" name="Explosion 2 102"/>
                    <p:cNvSpPr/>
                    <p:nvPr/>
                  </p:nvSpPr>
                  <p:spPr bwMode="auto">
                    <a:xfrm>
                      <a:off x="1828800" y="2209800"/>
                      <a:ext cx="152400" cy="152400"/>
                    </a:xfrm>
                    <a:prstGeom prst="irregularSeal2">
                      <a:avLst/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rgbClr val="0607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Optima"/>
                        <a:cs typeface="Optima"/>
                      </a:endParaRPr>
                    </a:p>
                  </p:txBody>
                </p:sp>
                <p:sp>
                  <p:nvSpPr>
                    <p:cNvPr id="104" name="Explosion 2 103"/>
                    <p:cNvSpPr/>
                    <p:nvPr/>
                  </p:nvSpPr>
                  <p:spPr bwMode="auto">
                    <a:xfrm>
                      <a:off x="1905000" y="2286000"/>
                      <a:ext cx="152400" cy="152400"/>
                    </a:xfrm>
                    <a:prstGeom prst="irregularSeal2">
                      <a:avLst/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rgbClr val="0607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Optima"/>
                        <a:cs typeface="Optima"/>
                      </a:endParaRPr>
                    </a:p>
                  </p:txBody>
                </p:sp>
                <p:sp>
                  <p:nvSpPr>
                    <p:cNvPr id="106" name="TextBox 105"/>
                    <p:cNvSpPr txBox="1"/>
                    <p:nvPr/>
                  </p:nvSpPr>
                  <p:spPr>
                    <a:xfrm>
                      <a:off x="1287912" y="1070194"/>
                      <a:ext cx="986971" cy="37321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latin typeface="Optima"/>
                          <a:cs typeface="Optima"/>
                        </a:rPr>
                        <a:t>corona</a:t>
                      </a:r>
                      <a:endParaRPr lang="en-US" dirty="0">
                        <a:latin typeface="Optima"/>
                        <a:cs typeface="Optima"/>
                      </a:endParaRPr>
                    </a:p>
                  </p:txBody>
                </p:sp>
                <p:sp>
                  <p:nvSpPr>
                    <p:cNvPr id="107" name="Explosion 2 106"/>
                    <p:cNvSpPr/>
                    <p:nvPr/>
                  </p:nvSpPr>
                  <p:spPr bwMode="auto">
                    <a:xfrm>
                      <a:off x="2057400" y="2286000"/>
                      <a:ext cx="152400" cy="152400"/>
                    </a:xfrm>
                    <a:prstGeom prst="irregularSeal2">
                      <a:avLst/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rgbClr val="0607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Optima"/>
                        <a:cs typeface="Optima"/>
                      </a:endParaRPr>
                    </a:p>
                  </p:txBody>
                </p:sp>
                <p:sp>
                  <p:nvSpPr>
                    <p:cNvPr id="108" name="Donut 107"/>
                    <p:cNvSpPr/>
                    <p:nvPr/>
                  </p:nvSpPr>
                  <p:spPr bwMode="auto">
                    <a:xfrm>
                      <a:off x="1219200" y="2057400"/>
                      <a:ext cx="1295400" cy="533400"/>
                    </a:xfrm>
                    <a:prstGeom prst="donut">
                      <a:avLst>
                        <a:gd name="adj" fmla="val 50000"/>
                      </a:avLst>
                    </a:prstGeom>
                    <a:solidFill>
                      <a:srgbClr val="2265F9">
                        <a:alpha val="54000"/>
                      </a:srgbClr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Optima"/>
                        <a:cs typeface="Optima"/>
                      </a:endParaRPr>
                    </a:p>
                  </p:txBody>
                </p:sp>
              </p:grpSp>
              <p:sp>
                <p:nvSpPr>
                  <p:cNvPr id="93" name="TextBox 92"/>
                  <p:cNvSpPr txBox="1"/>
                  <p:nvPr/>
                </p:nvSpPr>
                <p:spPr>
                  <a:xfrm>
                    <a:off x="7319215" y="1226458"/>
                    <a:ext cx="1366323" cy="5416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 smtClean="0">
                        <a:solidFill>
                          <a:srgbClr val="FA6E02"/>
                        </a:solidFill>
                        <a:latin typeface="Optima"/>
                        <a:cs typeface="Optima"/>
                      </a:rPr>
                      <a:t>Hot-mode accretion</a:t>
                    </a:r>
                    <a:endParaRPr lang="en-US" sz="1600" dirty="0">
                      <a:solidFill>
                        <a:srgbClr val="FA6E02"/>
                      </a:solidFill>
                      <a:latin typeface="Optima"/>
                      <a:cs typeface="Optima"/>
                    </a:endParaRPr>
                  </a:p>
                </p:txBody>
              </p:sp>
              <p:sp>
                <p:nvSpPr>
                  <p:cNvPr id="94" name="Left Arrow 93"/>
                  <p:cNvSpPr/>
                  <p:nvPr/>
                </p:nvSpPr>
                <p:spPr bwMode="auto">
                  <a:xfrm rot="19844737">
                    <a:off x="7242223" y="1873215"/>
                    <a:ext cx="533400" cy="152400"/>
                  </a:xfrm>
                  <a:prstGeom prst="leftArrow">
                    <a:avLst/>
                  </a:prstGeom>
                  <a:solidFill>
                    <a:srgbClr val="FA6E02"/>
                  </a:solidFill>
                  <a:ln w="9525" cap="flat" cmpd="sng" algn="ctr">
                    <a:solidFill>
                      <a:srgbClr val="FA6E0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Optima"/>
                      <a:cs typeface="Optima"/>
                    </a:endParaRPr>
                  </a:p>
                </p:txBody>
              </p:sp>
              <p:sp>
                <p:nvSpPr>
                  <p:cNvPr id="95" name="Left Arrow 94"/>
                  <p:cNvSpPr/>
                  <p:nvPr/>
                </p:nvSpPr>
                <p:spPr bwMode="auto">
                  <a:xfrm rot="18516810">
                    <a:off x="6898721" y="1551346"/>
                    <a:ext cx="533400" cy="152400"/>
                  </a:xfrm>
                  <a:prstGeom prst="leftArrow">
                    <a:avLst/>
                  </a:prstGeom>
                  <a:solidFill>
                    <a:srgbClr val="FA6E02"/>
                  </a:solidFill>
                  <a:ln w="9525" cap="flat" cmpd="sng" algn="ctr">
                    <a:solidFill>
                      <a:srgbClr val="FA6E0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Optima"/>
                      <a:cs typeface="Optima"/>
                    </a:endParaRPr>
                  </a:p>
                </p:txBody>
              </p:sp>
              <p:sp>
                <p:nvSpPr>
                  <p:cNvPr id="96" name="Left Arrow 95"/>
                  <p:cNvSpPr/>
                  <p:nvPr/>
                </p:nvSpPr>
                <p:spPr bwMode="auto">
                  <a:xfrm rot="8506410">
                    <a:off x="4810637" y="3196687"/>
                    <a:ext cx="533400" cy="152400"/>
                  </a:xfrm>
                  <a:prstGeom prst="leftArrow">
                    <a:avLst/>
                  </a:prstGeom>
                  <a:solidFill>
                    <a:srgbClr val="FA6E02"/>
                  </a:solidFill>
                  <a:ln w="9525" cap="flat" cmpd="sng" algn="ctr">
                    <a:solidFill>
                      <a:srgbClr val="FA6E0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Optima"/>
                      <a:cs typeface="Optima"/>
                    </a:endParaRPr>
                  </a:p>
                </p:txBody>
              </p:sp>
              <p:sp>
                <p:nvSpPr>
                  <p:cNvPr id="97" name="Left Arrow 96"/>
                  <p:cNvSpPr/>
                  <p:nvPr/>
                </p:nvSpPr>
                <p:spPr bwMode="auto">
                  <a:xfrm rot="7419076">
                    <a:off x="5160880" y="3545766"/>
                    <a:ext cx="533400" cy="152400"/>
                  </a:xfrm>
                  <a:prstGeom prst="leftArrow">
                    <a:avLst/>
                  </a:prstGeom>
                  <a:solidFill>
                    <a:srgbClr val="FA6E02"/>
                  </a:solidFill>
                  <a:ln w="9525" cap="flat" cmpd="sng" algn="ctr">
                    <a:solidFill>
                      <a:srgbClr val="FA6E0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Optima"/>
                      <a:cs typeface="Optima"/>
                    </a:endParaRPr>
                  </a:p>
                </p:txBody>
              </p:sp>
            </p:grpSp>
            <p:sp>
              <p:nvSpPr>
                <p:cNvPr id="117" name="TextBox 116"/>
                <p:cNvSpPr txBox="1"/>
                <p:nvPr/>
              </p:nvSpPr>
              <p:spPr>
                <a:xfrm>
                  <a:off x="1523998" y="3200400"/>
                  <a:ext cx="166609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latin typeface="Optima"/>
                      <a:cs typeface="Optima"/>
                    </a:rPr>
                    <a:t>Hot mode + disc</a:t>
                  </a:r>
                  <a:endParaRPr lang="en-US" sz="1600" dirty="0">
                    <a:latin typeface="Optima"/>
                    <a:cs typeface="Optima"/>
                  </a:endParaRPr>
                </a:p>
              </p:txBody>
            </p:sp>
            <p:sp>
              <p:nvSpPr>
                <p:cNvPr id="59" name="Down Arrow 58"/>
                <p:cNvSpPr/>
                <p:nvPr/>
              </p:nvSpPr>
              <p:spPr bwMode="auto">
                <a:xfrm rot="2438593">
                  <a:off x="4080972" y="2827765"/>
                  <a:ext cx="457200" cy="533400"/>
                </a:xfrm>
                <a:prstGeom prst="downArrow">
                  <a:avLst/>
                </a:prstGeom>
                <a:solidFill>
                  <a:srgbClr val="FA6E02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Optima"/>
                    <a:cs typeface="Optima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 rot="19155790">
                <a:off x="2239361" y="5556274"/>
                <a:ext cx="2113100" cy="523220"/>
              </a:xfrm>
              <a:prstGeom prst="rect">
                <a:avLst/>
              </a:prstGeom>
              <a:noFill/>
            </p:spPr>
            <p:txBody>
              <a:bodyPr vert="horz" wrap="square" rtlCol="0" anchor="t" anchorCtr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Optima"/>
                    <a:cs typeface="Optima"/>
                  </a:rPr>
                  <a:t>The disk is the </a:t>
                </a:r>
                <a:r>
                  <a:rPr lang="en-US" sz="1400" dirty="0" smtClean="0">
                    <a:solidFill>
                      <a:srgbClr val="FFFF00"/>
                    </a:solidFill>
                    <a:latin typeface="Optima"/>
                    <a:cs typeface="Optima"/>
                  </a:rPr>
                  <a:t>refrigerator </a:t>
                </a:r>
                <a:r>
                  <a:rPr lang="en-US" sz="1400" dirty="0" smtClean="0">
                    <a:latin typeface="Optima"/>
                    <a:cs typeface="Optima"/>
                  </a:rPr>
                  <a:t>of the corona</a:t>
                </a:r>
                <a:endParaRPr lang="en-US" sz="1400" dirty="0">
                  <a:latin typeface="Optima"/>
                  <a:cs typeface="Optima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2641153" y="4428628"/>
              <a:ext cx="1177896" cy="724370"/>
              <a:chOff x="1576917" y="2209800"/>
              <a:chExt cx="1177896" cy="724370"/>
            </a:xfrm>
          </p:grpSpPr>
          <p:pic>
            <p:nvPicPr>
              <p:cNvPr id="47" name="Picture 46" descr="M51.jpg"/>
              <p:cNvPicPr>
                <a:picLocks/>
              </p:cNvPicPr>
              <p:nvPr/>
            </p:nvPicPr>
            <p:blipFill>
              <a:blip r:embed="rId4"/>
              <a:srcRect l="21260" t="35433" r="23622" b="16535"/>
              <a:stretch>
                <a:fillRect/>
              </a:stretch>
            </p:blipFill>
            <p:spPr>
              <a:xfrm>
                <a:off x="1744181" y="2286000"/>
                <a:ext cx="899536" cy="485502"/>
              </a:xfrm>
              <a:prstGeom prst="rect">
                <a:avLst/>
              </a:prstGeom>
            </p:spPr>
          </p:pic>
          <p:sp>
            <p:nvSpPr>
              <p:cNvPr id="48" name="Donut 47"/>
              <p:cNvSpPr/>
              <p:nvPr/>
            </p:nvSpPr>
            <p:spPr bwMode="auto">
              <a:xfrm>
                <a:off x="1576917" y="2275614"/>
                <a:ext cx="1177896" cy="543786"/>
              </a:xfrm>
              <a:prstGeom prst="donut">
                <a:avLst>
                  <a:gd name="adj" fmla="val 50000"/>
                </a:avLst>
              </a:prstGeom>
              <a:solidFill>
                <a:srgbClr val="2265F9">
                  <a:alpha val="34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49" name="Explosion 2 48"/>
              <p:cNvSpPr/>
              <p:nvPr/>
            </p:nvSpPr>
            <p:spPr bwMode="auto">
              <a:xfrm>
                <a:off x="1704941" y="2404621"/>
                <a:ext cx="147043" cy="177763"/>
              </a:xfrm>
              <a:prstGeom prst="irregularSeal2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06071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50" name="Explosion 2 49"/>
              <p:cNvSpPr/>
              <p:nvPr/>
            </p:nvSpPr>
            <p:spPr bwMode="auto">
              <a:xfrm>
                <a:off x="1851984" y="2525823"/>
                <a:ext cx="147043" cy="177763"/>
              </a:xfrm>
              <a:prstGeom prst="irregularSeal2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06071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51" name="Explosion 2 50"/>
              <p:cNvSpPr/>
              <p:nvPr/>
            </p:nvSpPr>
            <p:spPr bwMode="auto">
              <a:xfrm>
                <a:off x="1925506" y="2348060"/>
                <a:ext cx="147043" cy="177763"/>
              </a:xfrm>
              <a:prstGeom prst="irregularSeal2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06071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52" name="Explosion 2 51"/>
              <p:cNvSpPr/>
              <p:nvPr/>
            </p:nvSpPr>
            <p:spPr bwMode="auto">
              <a:xfrm>
                <a:off x="2034117" y="2436941"/>
                <a:ext cx="147043" cy="177763"/>
              </a:xfrm>
              <a:prstGeom prst="irregularSeal2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06071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53" name="Explosion 2 52"/>
              <p:cNvSpPr/>
              <p:nvPr/>
            </p:nvSpPr>
            <p:spPr bwMode="auto">
              <a:xfrm>
                <a:off x="2268074" y="2569702"/>
                <a:ext cx="147043" cy="177763"/>
              </a:xfrm>
              <a:prstGeom prst="irregularSeal2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06071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61" name="Curved Down Arrow 60"/>
              <p:cNvSpPr/>
              <p:nvPr/>
            </p:nvSpPr>
            <p:spPr>
              <a:xfrm>
                <a:off x="2082599" y="2275615"/>
                <a:ext cx="103918" cy="238986"/>
              </a:xfrm>
              <a:prstGeom prst="curvedDown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Optima"/>
                  <a:cs typeface="Optima"/>
                </a:endParaRPr>
              </a:p>
            </p:txBody>
          </p:sp>
          <p:sp>
            <p:nvSpPr>
              <p:cNvPr id="62" name="Curved Down Arrow 61"/>
              <p:cNvSpPr/>
              <p:nvPr/>
            </p:nvSpPr>
            <p:spPr>
              <a:xfrm flipH="1">
                <a:off x="1744181" y="2275614"/>
                <a:ext cx="254846" cy="161327"/>
              </a:xfrm>
              <a:prstGeom prst="curvedDown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Optima"/>
                  <a:cs typeface="Optima"/>
                </a:endParaRPr>
              </a:p>
            </p:txBody>
          </p:sp>
          <p:sp>
            <p:nvSpPr>
              <p:cNvPr id="63" name="Curved Down Arrow 62"/>
              <p:cNvSpPr/>
              <p:nvPr/>
            </p:nvSpPr>
            <p:spPr>
              <a:xfrm flipH="1" flipV="1">
                <a:off x="1744181" y="2637371"/>
                <a:ext cx="213736" cy="211655"/>
              </a:xfrm>
              <a:prstGeom prst="curvedDown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Optima"/>
                  <a:cs typeface="Optima"/>
                </a:endParaRPr>
              </a:p>
            </p:txBody>
          </p:sp>
          <p:sp>
            <p:nvSpPr>
              <p:cNvPr id="64" name="Curved Down Arrow 63"/>
              <p:cNvSpPr/>
              <p:nvPr/>
            </p:nvSpPr>
            <p:spPr>
              <a:xfrm flipV="1">
                <a:off x="2311198" y="2667000"/>
                <a:ext cx="160822" cy="267170"/>
              </a:xfrm>
              <a:prstGeom prst="curvedDown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Optima"/>
                  <a:cs typeface="Optima"/>
                </a:endParaRPr>
              </a:p>
            </p:txBody>
          </p:sp>
          <p:sp>
            <p:nvSpPr>
              <p:cNvPr id="65" name="Explosion 2 64"/>
              <p:cNvSpPr/>
              <p:nvPr/>
            </p:nvSpPr>
            <p:spPr bwMode="auto">
              <a:xfrm>
                <a:off x="2115674" y="2565437"/>
                <a:ext cx="147043" cy="177763"/>
              </a:xfrm>
              <a:prstGeom prst="irregularSeal2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06071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66" name="Explosion 2 65"/>
              <p:cNvSpPr/>
              <p:nvPr/>
            </p:nvSpPr>
            <p:spPr bwMode="auto">
              <a:xfrm>
                <a:off x="2202587" y="2348060"/>
                <a:ext cx="147043" cy="177763"/>
              </a:xfrm>
              <a:prstGeom prst="irregularSeal2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06071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67" name="Explosion 2 66"/>
              <p:cNvSpPr/>
              <p:nvPr/>
            </p:nvSpPr>
            <p:spPr bwMode="auto">
              <a:xfrm>
                <a:off x="2349631" y="2436941"/>
                <a:ext cx="147043" cy="177763"/>
              </a:xfrm>
              <a:prstGeom prst="irregularSeal2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06071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68" name="Explosion 2 67"/>
              <p:cNvSpPr/>
              <p:nvPr/>
            </p:nvSpPr>
            <p:spPr bwMode="auto">
              <a:xfrm>
                <a:off x="2461848" y="2493502"/>
                <a:ext cx="147043" cy="177763"/>
              </a:xfrm>
              <a:prstGeom prst="irregularSeal2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06071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69" name="Curved Down Arrow 68"/>
              <p:cNvSpPr/>
              <p:nvPr/>
            </p:nvSpPr>
            <p:spPr>
              <a:xfrm>
                <a:off x="2428385" y="2305241"/>
                <a:ext cx="250158" cy="188261"/>
              </a:xfrm>
              <a:prstGeom prst="curvedDown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Optima"/>
                  <a:cs typeface="Optima"/>
                </a:endParaRPr>
              </a:p>
            </p:txBody>
          </p:sp>
          <p:sp>
            <p:nvSpPr>
              <p:cNvPr id="70" name="Curved Down Arrow 69"/>
              <p:cNvSpPr/>
              <p:nvPr/>
            </p:nvSpPr>
            <p:spPr>
              <a:xfrm>
                <a:off x="2268074" y="2209800"/>
                <a:ext cx="160311" cy="227141"/>
              </a:xfrm>
              <a:prstGeom prst="curvedDown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Optima"/>
                  <a:cs typeface="Optima"/>
                </a:endParaRPr>
              </a:p>
            </p:txBody>
          </p:sp>
          <p:sp>
            <p:nvSpPr>
              <p:cNvPr id="71" name="Curved Down Arrow 70"/>
              <p:cNvSpPr/>
              <p:nvPr/>
            </p:nvSpPr>
            <p:spPr>
              <a:xfrm flipH="1" flipV="1">
                <a:off x="1999027" y="2671261"/>
                <a:ext cx="159770" cy="262908"/>
              </a:xfrm>
              <a:prstGeom prst="curvedDown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Optima"/>
                  <a:cs typeface="Optima"/>
                </a:endParaRPr>
              </a:p>
            </p:txBody>
          </p:sp>
          <p:sp>
            <p:nvSpPr>
              <p:cNvPr id="72" name="Curved Down Arrow 71"/>
              <p:cNvSpPr/>
              <p:nvPr/>
            </p:nvSpPr>
            <p:spPr>
              <a:xfrm flipV="1">
                <a:off x="2540060" y="2590800"/>
                <a:ext cx="214753" cy="180702"/>
              </a:xfrm>
              <a:prstGeom prst="curvedDown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Optima"/>
                  <a:cs typeface="Optima"/>
                </a:endParaRPr>
              </a:p>
            </p:txBody>
          </p:sp>
          <p:sp>
            <p:nvSpPr>
              <p:cNvPr id="73" name="Curved Down Arrow 72"/>
              <p:cNvSpPr/>
              <p:nvPr/>
            </p:nvSpPr>
            <p:spPr>
              <a:xfrm flipH="1" flipV="1">
                <a:off x="1600200" y="2532870"/>
                <a:ext cx="205317" cy="170716"/>
              </a:xfrm>
              <a:prstGeom prst="curvedDown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Optima"/>
                  <a:cs typeface="Optima"/>
                </a:endParaRPr>
              </a:p>
            </p:txBody>
          </p:sp>
        </p:grpSp>
        <p:sp>
          <p:nvSpPr>
            <p:cNvPr id="124" name="Right Arrow 123"/>
            <p:cNvSpPr/>
            <p:nvPr/>
          </p:nvSpPr>
          <p:spPr bwMode="auto">
            <a:xfrm rot="6661271">
              <a:off x="3408918" y="3995570"/>
              <a:ext cx="489340" cy="133534"/>
            </a:xfrm>
            <a:prstGeom prst="rightArrow">
              <a:avLst/>
            </a:prstGeom>
            <a:gradFill flip="none" rotWithShape="1">
              <a:gsLst>
                <a:gs pos="0">
                  <a:srgbClr val="FA6E02"/>
                </a:gs>
                <a:gs pos="100000">
                  <a:srgbClr val="800000"/>
                </a:gs>
              </a:gsLst>
              <a:lin ang="11640000" scaled="0"/>
              <a:tileRect/>
            </a:gradFill>
            <a:ln w="9525" cap="flat" cmpd="sng" algn="ctr">
              <a:solidFill>
                <a:schemeClr val="accent6">
                  <a:lumMod val="75000"/>
                  <a:alpha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CD5B5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125" name="Right Arrow 124"/>
            <p:cNvSpPr/>
            <p:nvPr/>
          </p:nvSpPr>
          <p:spPr bwMode="auto">
            <a:xfrm rot="3898779">
              <a:off x="2586313" y="4018071"/>
              <a:ext cx="489340" cy="133534"/>
            </a:xfrm>
            <a:prstGeom prst="rightArrow">
              <a:avLst/>
            </a:prstGeom>
            <a:gradFill flip="none" rotWithShape="1">
              <a:gsLst>
                <a:gs pos="0">
                  <a:srgbClr val="FA6E02"/>
                </a:gs>
                <a:gs pos="100000">
                  <a:srgbClr val="800000"/>
                </a:gs>
              </a:gsLst>
              <a:lin ang="11640000" scaled="0"/>
              <a:tileRect/>
            </a:gradFill>
            <a:ln w="9525" cap="flat" cmpd="sng" algn="ctr">
              <a:solidFill>
                <a:schemeClr val="accent6">
                  <a:lumMod val="75000"/>
                  <a:alpha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CD5B5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126" name="Right Arrow 125"/>
            <p:cNvSpPr/>
            <p:nvPr/>
          </p:nvSpPr>
          <p:spPr bwMode="auto">
            <a:xfrm rot="21310367">
              <a:off x="2062151" y="4795203"/>
              <a:ext cx="489340" cy="133534"/>
            </a:xfrm>
            <a:prstGeom prst="rightArrow">
              <a:avLst/>
            </a:prstGeom>
            <a:gradFill flip="none" rotWithShape="1">
              <a:gsLst>
                <a:gs pos="0">
                  <a:srgbClr val="FA6E02"/>
                </a:gs>
                <a:gs pos="100000">
                  <a:srgbClr val="800000"/>
                </a:gs>
              </a:gsLst>
              <a:lin ang="11640000" scaled="0"/>
              <a:tileRect/>
            </a:gradFill>
            <a:ln w="9525" cap="flat" cmpd="sng" algn="ctr">
              <a:solidFill>
                <a:schemeClr val="accent6">
                  <a:lumMod val="75000"/>
                  <a:alpha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CD5B5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127" name="Right Arrow 126"/>
            <p:cNvSpPr/>
            <p:nvPr/>
          </p:nvSpPr>
          <p:spPr bwMode="auto">
            <a:xfrm rot="17685510">
              <a:off x="2624849" y="5432990"/>
              <a:ext cx="489340" cy="133534"/>
            </a:xfrm>
            <a:prstGeom prst="rightArrow">
              <a:avLst/>
            </a:prstGeom>
            <a:gradFill flip="none" rotWithShape="1">
              <a:gsLst>
                <a:gs pos="0">
                  <a:srgbClr val="FA6E02"/>
                </a:gs>
                <a:gs pos="100000">
                  <a:srgbClr val="800000"/>
                </a:gs>
              </a:gsLst>
              <a:lin ang="11640000" scaled="0"/>
              <a:tileRect/>
            </a:gradFill>
            <a:ln w="9525" cap="flat" cmpd="sng" algn="ctr">
              <a:solidFill>
                <a:schemeClr val="accent6">
                  <a:lumMod val="75000"/>
                  <a:alpha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CD5B5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128" name="Right Arrow 127"/>
            <p:cNvSpPr/>
            <p:nvPr/>
          </p:nvSpPr>
          <p:spPr bwMode="auto">
            <a:xfrm rot="14522371">
              <a:off x="3467840" y="5396908"/>
              <a:ext cx="489340" cy="133534"/>
            </a:xfrm>
            <a:prstGeom prst="rightArrow">
              <a:avLst/>
            </a:prstGeom>
            <a:gradFill flip="none" rotWithShape="1">
              <a:gsLst>
                <a:gs pos="0">
                  <a:srgbClr val="FA6E02"/>
                </a:gs>
                <a:gs pos="100000">
                  <a:srgbClr val="800000"/>
                </a:gs>
              </a:gsLst>
              <a:lin ang="11640000" scaled="0"/>
              <a:tileRect/>
            </a:gradFill>
            <a:ln w="9525" cap="flat" cmpd="sng" algn="ctr">
              <a:solidFill>
                <a:schemeClr val="accent6">
                  <a:lumMod val="75000"/>
                  <a:alpha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CD5B5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129" name="Right Arrow 128"/>
            <p:cNvSpPr/>
            <p:nvPr/>
          </p:nvSpPr>
          <p:spPr bwMode="auto">
            <a:xfrm rot="10547105">
              <a:off x="3913045" y="4662093"/>
              <a:ext cx="489340" cy="133534"/>
            </a:xfrm>
            <a:prstGeom prst="rightArrow">
              <a:avLst/>
            </a:prstGeom>
            <a:gradFill flip="none" rotWithShape="1">
              <a:gsLst>
                <a:gs pos="0">
                  <a:srgbClr val="FA6E02"/>
                </a:gs>
                <a:gs pos="100000">
                  <a:srgbClr val="800000"/>
                </a:gs>
              </a:gsLst>
              <a:lin ang="11640000" scaled="0"/>
              <a:tileRect/>
            </a:gradFill>
            <a:ln w="9525" cap="flat" cmpd="sng" algn="ctr">
              <a:solidFill>
                <a:schemeClr val="accent6">
                  <a:lumMod val="75000"/>
                  <a:alpha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rgbClr val="FCD5B5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547612" y="4126468"/>
              <a:ext cx="14290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Optima"/>
                  <a:cs typeface="Optima"/>
                </a:rPr>
                <a:t>Disk with SF</a:t>
              </a:r>
              <a:endParaRPr lang="en-US" dirty="0">
                <a:latin typeface="Optima"/>
                <a:cs typeface="Optima"/>
              </a:endParaRPr>
            </a:p>
          </p:txBody>
        </p:sp>
      </p:grpSp>
      <p:grpSp>
        <p:nvGrpSpPr>
          <p:cNvPr id="133" name="Group 116"/>
          <p:cNvGrpSpPr/>
          <p:nvPr/>
        </p:nvGrpSpPr>
        <p:grpSpPr>
          <a:xfrm flipH="1">
            <a:off x="152400" y="762000"/>
            <a:ext cx="3702675" cy="3287021"/>
            <a:chOff x="4427699" y="2665401"/>
            <a:chExt cx="4586315" cy="3859291"/>
          </a:xfrm>
        </p:grpSpPr>
        <p:sp>
          <p:nvSpPr>
            <p:cNvPr id="141" name="Donut 140"/>
            <p:cNvSpPr/>
            <p:nvPr/>
          </p:nvSpPr>
          <p:spPr bwMode="auto">
            <a:xfrm>
              <a:off x="6400800" y="3124200"/>
              <a:ext cx="2613212" cy="2374900"/>
            </a:xfrm>
            <a:prstGeom prst="donut">
              <a:avLst>
                <a:gd name="adj" fmla="val 50000"/>
              </a:avLst>
            </a:prstGeom>
            <a:gradFill flip="none" rotWithShape="1">
              <a:gsLst>
                <a:gs pos="27000">
                  <a:schemeClr val="tx1">
                    <a:alpha val="84000"/>
                  </a:schemeClr>
                </a:gs>
                <a:gs pos="100000">
                  <a:srgbClr val="FF0000">
                    <a:alpha val="79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pic>
          <p:nvPicPr>
            <p:cNvPr id="142" name="Picture 141" descr="dead.tiff"/>
            <p:cNvPicPr>
              <a:picLocks noChangeAspect="1"/>
            </p:cNvPicPr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flipH="1">
              <a:off x="7239000" y="3886200"/>
              <a:ext cx="923979" cy="863600"/>
            </a:xfrm>
            <a:prstGeom prst="rect">
              <a:avLst/>
            </a:prstGeom>
          </p:spPr>
        </p:pic>
        <p:sp>
          <p:nvSpPr>
            <p:cNvPr id="143" name="TextBox 142"/>
            <p:cNvSpPr txBox="1"/>
            <p:nvPr/>
          </p:nvSpPr>
          <p:spPr>
            <a:xfrm rot="2421586">
              <a:off x="4427699" y="4672695"/>
              <a:ext cx="2787425" cy="433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Optima"/>
                  <a:cs typeface="Optima"/>
                </a:rPr>
                <a:t>If gaseous disc is lost</a:t>
              </a:r>
              <a:endParaRPr lang="en-US" dirty="0">
                <a:latin typeface="Optima"/>
                <a:cs typeface="Optima"/>
              </a:endParaRPr>
            </a:p>
          </p:txBody>
        </p:sp>
        <p:sp>
          <p:nvSpPr>
            <p:cNvPr id="144" name="Right Arrow 143"/>
            <p:cNvSpPr/>
            <p:nvPr/>
          </p:nvSpPr>
          <p:spPr bwMode="auto">
            <a:xfrm rot="18265662">
              <a:off x="6399652" y="5622738"/>
              <a:ext cx="853478" cy="338922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6707371" y="2665401"/>
              <a:ext cx="1929102" cy="433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Optima"/>
                  <a:cs typeface="Optima"/>
                </a:rPr>
                <a:t>Red and dead</a:t>
              </a:r>
              <a:endParaRPr lang="en-US" dirty="0">
                <a:latin typeface="Optima"/>
                <a:cs typeface="Optima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7220695" y="5259930"/>
              <a:ext cx="1793319" cy="1264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latin typeface="Optima"/>
                  <a:cs typeface="Optima"/>
                </a:rPr>
                <a:t>And the corona does not cool further</a:t>
              </a:r>
              <a:endParaRPr lang="en-US" sz="1600" i="1" dirty="0">
                <a:latin typeface="Optima"/>
                <a:cs typeface="Optima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115616" y="1311744"/>
            <a:ext cx="305225" cy="893120"/>
            <a:chOff x="1905000" y="3145480"/>
            <a:chExt cx="305225" cy="893120"/>
          </a:xfrm>
        </p:grpSpPr>
        <p:sp>
          <p:nvSpPr>
            <p:cNvPr id="91" name="Oval 90"/>
            <p:cNvSpPr/>
            <p:nvPr/>
          </p:nvSpPr>
          <p:spPr bwMode="auto">
            <a:xfrm>
              <a:off x="1905000" y="3962400"/>
              <a:ext cx="152400" cy="76200"/>
            </a:xfrm>
            <a:prstGeom prst="ellipse">
              <a:avLst/>
            </a:prstGeom>
            <a:solidFill>
              <a:srgbClr val="3366FF">
                <a:alpha val="4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-112" charset="0"/>
              </a:endParaRPr>
            </a:p>
          </p:txBody>
        </p:sp>
        <p:sp>
          <p:nvSpPr>
            <p:cNvPr id="92" name="Notched Right Arrow 91"/>
            <p:cNvSpPr/>
            <p:nvPr/>
          </p:nvSpPr>
          <p:spPr bwMode="auto">
            <a:xfrm rot="6055111">
              <a:off x="1638725" y="3412180"/>
              <a:ext cx="838200" cy="304800"/>
            </a:xfrm>
            <a:prstGeom prst="notchedRightArrow">
              <a:avLst>
                <a:gd name="adj1" fmla="val 21963"/>
                <a:gd name="adj2" fmla="val 59249"/>
              </a:avLst>
            </a:prstGeom>
            <a:solidFill>
              <a:srgbClr val="3366FF">
                <a:alpha val="4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Book Antiqua" pitchFamily="-112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576064"/>
          </a:xfrm>
        </p:spPr>
        <p:txBody>
          <a:bodyPr/>
          <a:lstStyle/>
          <a:p>
            <a:r>
              <a:rPr lang="en-US" dirty="0" smtClean="0"/>
              <a:t>Efficiency of SN-driven cooling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467544" y="3861049"/>
            <a:ext cx="8208912" cy="2664296"/>
            <a:chOff x="467544" y="757431"/>
            <a:chExt cx="7416824" cy="2527553"/>
          </a:xfrm>
        </p:grpSpPr>
        <p:pic>
          <p:nvPicPr>
            <p:cNvPr id="37" name="Picture 36" descr="Hubble_sequence_photo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544" y="757431"/>
              <a:ext cx="6624736" cy="2455545"/>
            </a:xfrm>
            <a:prstGeom prst="rect">
              <a:avLst/>
            </a:prstGeom>
          </p:spPr>
        </p:pic>
        <p:sp>
          <p:nvSpPr>
            <p:cNvPr id="38" name="Left Arrow 37"/>
            <p:cNvSpPr/>
            <p:nvPr/>
          </p:nvSpPr>
          <p:spPr bwMode="auto">
            <a:xfrm>
              <a:off x="3491880" y="2996952"/>
              <a:ext cx="3384376" cy="216024"/>
            </a:xfrm>
            <a:prstGeom prst="leftArrow">
              <a:avLst/>
            </a:prstGeom>
            <a:solidFill>
              <a:srgbClr val="FF0000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-112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516216" y="2915652"/>
              <a:ext cx="468586" cy="36933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</a:t>
              </a:r>
              <a:r>
                <a:rPr lang="en-US" baseline="-25000" dirty="0" err="1" smtClean="0"/>
                <a:t>vir</a:t>
              </a:r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7092280" y="764704"/>
              <a:ext cx="792088" cy="244827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-112" charset="0"/>
              </a:endParaRPr>
            </a:p>
          </p:txBody>
        </p:sp>
      </p:grpSp>
      <p:pic>
        <p:nvPicPr>
          <p:cNvPr id="45" name="Picture 44" descr="simsMarinacci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" y="980728"/>
            <a:ext cx="4376487" cy="2592288"/>
          </a:xfrm>
          <a:prstGeom prst="rect">
            <a:avLst/>
          </a:prstGeom>
        </p:spPr>
      </p:pic>
      <p:pic>
        <p:nvPicPr>
          <p:cNvPr id="11" name="Picture 10" descr="LowDe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96" y="692696"/>
            <a:ext cx="4572000" cy="3200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209991" y="3882534"/>
            <a:ext cx="1970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FDEC3E"/>
                </a:solidFill>
              </a:rPr>
              <a:t>Armillotta</a:t>
            </a:r>
            <a:r>
              <a:rPr lang="en-US" sz="1600" i="1" dirty="0" smtClean="0">
                <a:solidFill>
                  <a:srgbClr val="FDEC3E"/>
                </a:solidFill>
              </a:rPr>
              <a:t>+, in prep.</a:t>
            </a:r>
            <a:endParaRPr lang="en-US" sz="1600" i="1" dirty="0">
              <a:solidFill>
                <a:srgbClr val="FDEC3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04248" y="764704"/>
            <a:ext cx="1800944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PRELIMINARY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6" name="Picture 25" descr="cartoon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645024"/>
            <a:ext cx="2880320" cy="207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29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100392" cy="648072"/>
          </a:xfrm>
        </p:spPr>
        <p:txBody>
          <a:bodyPr/>
          <a:lstStyle/>
          <a:p>
            <a:r>
              <a:rPr lang="en-US" dirty="0" smtClean="0"/>
              <a:t>Global fountain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627784" y="2802414"/>
            <a:ext cx="6552728" cy="3578914"/>
            <a:chOff x="1203349" y="1083936"/>
            <a:chExt cx="8890706" cy="6095560"/>
          </a:xfrm>
        </p:grpSpPr>
        <p:pic>
          <p:nvPicPr>
            <p:cNvPr id="4" name="Picture 3" descr="n891.tiff"/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2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349" y="1083936"/>
              <a:ext cx="8725608" cy="5518939"/>
            </a:xfrm>
            <a:prstGeom prst="rect">
              <a:avLst/>
            </a:prstGeom>
          </p:spPr>
        </p:pic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1233649" y="6602875"/>
              <a:ext cx="8860406" cy="576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GB" sz="1600" i="1" dirty="0" smtClean="0">
                  <a:solidFill>
                    <a:srgbClr val="FFCC66"/>
                  </a:solidFill>
                  <a:latin typeface="Optima"/>
                  <a:cs typeface="Optima"/>
                </a:rPr>
                <a:t>Fraternali &amp; </a:t>
              </a:r>
              <a:r>
                <a:rPr lang="en-GB" sz="1600" i="1" dirty="0" err="1" smtClean="0">
                  <a:solidFill>
                    <a:srgbClr val="FFCC66"/>
                  </a:solidFill>
                  <a:latin typeface="Optima"/>
                  <a:cs typeface="Optima"/>
                </a:rPr>
                <a:t>Binney</a:t>
              </a:r>
              <a:r>
                <a:rPr lang="en-GB" sz="1600" i="1" dirty="0" smtClean="0">
                  <a:solidFill>
                    <a:srgbClr val="FFCC66"/>
                  </a:solidFill>
                  <a:latin typeface="Optima"/>
                  <a:cs typeface="Optima"/>
                </a:rPr>
                <a:t> 2008, </a:t>
              </a:r>
              <a:r>
                <a:rPr lang="en-GB" sz="1600" i="1" dirty="0" smtClean="0">
                  <a:solidFill>
                    <a:srgbClr val="FFCC66"/>
                  </a:solidFill>
                  <a:latin typeface="Optima"/>
                  <a:cs typeface="Optima"/>
                </a:rPr>
                <a:t>MNRAS; </a:t>
              </a:r>
              <a:r>
                <a:rPr lang="en-GB" sz="1600" i="1" dirty="0" err="1" smtClean="0">
                  <a:solidFill>
                    <a:srgbClr val="FFCC66"/>
                  </a:solidFill>
                  <a:latin typeface="Optima"/>
                  <a:cs typeface="Optima"/>
                </a:rPr>
                <a:t>Marinacci</a:t>
              </a:r>
              <a:r>
                <a:rPr lang="en-GB" sz="1600" i="1" dirty="0" smtClean="0">
                  <a:solidFill>
                    <a:srgbClr val="FFCC66"/>
                  </a:solidFill>
                  <a:latin typeface="Optima"/>
                  <a:cs typeface="Optima"/>
                </a:rPr>
                <a:t>, Fraternali+ 2011, MNRAS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461478" y="611089"/>
            <a:ext cx="2929718" cy="2169839"/>
            <a:chOff x="1115616" y="611089"/>
            <a:chExt cx="2929718" cy="2169839"/>
          </a:xfrm>
        </p:grpSpPr>
        <p:grpSp>
          <p:nvGrpSpPr>
            <p:cNvPr id="21" name="Group 117"/>
            <p:cNvGrpSpPr/>
            <p:nvPr/>
          </p:nvGrpSpPr>
          <p:grpSpPr>
            <a:xfrm>
              <a:off x="1115616" y="867183"/>
              <a:ext cx="2929718" cy="1913745"/>
              <a:chOff x="-679034" y="1152312"/>
              <a:chExt cx="9389188" cy="4747026"/>
            </a:xfrm>
          </p:grpSpPr>
          <p:pic>
            <p:nvPicPr>
              <p:cNvPr id="22" name="Segnaposto contenuto 14" descr="cartoon_ion2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679034" y="1152312"/>
                <a:ext cx="9143999" cy="4747026"/>
              </a:xfrm>
              <a:prstGeom prst="rect">
                <a:avLst/>
              </a:prstGeom>
            </p:spPr>
          </p:pic>
          <p:grpSp>
            <p:nvGrpSpPr>
              <p:cNvPr id="23" name="Gruppo 19"/>
              <p:cNvGrpSpPr/>
              <p:nvPr/>
            </p:nvGrpSpPr>
            <p:grpSpPr>
              <a:xfrm>
                <a:off x="728233" y="2380385"/>
                <a:ext cx="6607700" cy="2802468"/>
                <a:chOff x="728233" y="2583585"/>
                <a:chExt cx="6607700" cy="2802468"/>
              </a:xfrm>
            </p:grpSpPr>
            <p:cxnSp>
              <p:nvCxnSpPr>
                <p:cNvPr id="26" name="Connettore 2 20"/>
                <p:cNvCxnSpPr/>
                <p:nvPr/>
              </p:nvCxnSpPr>
              <p:spPr>
                <a:xfrm rot="5400000" flipH="1" flipV="1">
                  <a:off x="500427" y="5093952"/>
                  <a:ext cx="457200" cy="1588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ttore 2 24"/>
                <p:cNvCxnSpPr/>
                <p:nvPr/>
              </p:nvCxnSpPr>
              <p:spPr>
                <a:xfrm>
                  <a:off x="1031445" y="4190401"/>
                  <a:ext cx="301625" cy="1588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ttore 2 26"/>
                <p:cNvCxnSpPr/>
                <p:nvPr/>
              </p:nvCxnSpPr>
              <p:spPr>
                <a:xfrm rot="5400000">
                  <a:off x="1324471" y="5101495"/>
                  <a:ext cx="470694" cy="74613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ttore 2 27"/>
                <p:cNvCxnSpPr/>
                <p:nvPr/>
              </p:nvCxnSpPr>
              <p:spPr>
                <a:xfrm rot="5400000" flipH="1" flipV="1">
                  <a:off x="2473160" y="5102419"/>
                  <a:ext cx="457200" cy="1588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ttore 2 28"/>
                <p:cNvCxnSpPr/>
                <p:nvPr/>
              </p:nvCxnSpPr>
              <p:spPr>
                <a:xfrm rot="5400000">
                  <a:off x="3926122" y="5026091"/>
                  <a:ext cx="411425" cy="132287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ttore 2 29"/>
                <p:cNvCxnSpPr/>
                <p:nvPr/>
              </p:nvCxnSpPr>
              <p:spPr>
                <a:xfrm>
                  <a:off x="3275112" y="3335268"/>
                  <a:ext cx="301625" cy="1588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ttore 2 30"/>
                <p:cNvCxnSpPr/>
                <p:nvPr/>
              </p:nvCxnSpPr>
              <p:spPr>
                <a:xfrm rot="5400000" flipH="1" flipV="1">
                  <a:off x="5021629" y="5085487"/>
                  <a:ext cx="457200" cy="1588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ttore 2 31"/>
                <p:cNvCxnSpPr/>
                <p:nvPr/>
              </p:nvCxnSpPr>
              <p:spPr>
                <a:xfrm>
                  <a:off x="5984445" y="2583585"/>
                  <a:ext cx="377823" cy="8467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ttore 2 32"/>
                <p:cNvCxnSpPr/>
                <p:nvPr/>
              </p:nvCxnSpPr>
              <p:spPr>
                <a:xfrm rot="5400000">
                  <a:off x="7064077" y="5114197"/>
                  <a:ext cx="411425" cy="132287"/>
                </a:xfrm>
                <a:prstGeom prst="straightConnector1">
                  <a:avLst/>
                </a:prstGeom>
                <a:ln w="50800">
                  <a:solidFill>
                    <a:srgbClr val="FF0000"/>
                  </a:solidFill>
                  <a:tailEnd type="triangle" w="med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CasellaDiTesto 33"/>
              <p:cNvSpPr txBox="1"/>
              <p:nvPr/>
            </p:nvSpPr>
            <p:spPr>
              <a:xfrm rot="16603056">
                <a:off x="4796125" y="3689498"/>
                <a:ext cx="1620396" cy="846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 err="1" smtClean="0">
                    <a:solidFill>
                      <a:srgbClr val="FF6600"/>
                    </a:solidFill>
                    <a:latin typeface="Optima"/>
                    <a:cs typeface="Optima"/>
                  </a:rPr>
                  <a:t>Ionised</a:t>
                </a:r>
                <a:endParaRPr lang="it-IT" sz="2000" dirty="0">
                  <a:solidFill>
                    <a:srgbClr val="FF6600"/>
                  </a:solidFill>
                  <a:latin typeface="Optima"/>
                  <a:cs typeface="Optima"/>
                </a:endParaRPr>
              </a:p>
            </p:txBody>
          </p:sp>
          <p:sp>
            <p:nvSpPr>
              <p:cNvPr id="25" name="CasellaDiTesto 34"/>
              <p:cNvSpPr txBox="1"/>
              <p:nvPr/>
            </p:nvSpPr>
            <p:spPr>
              <a:xfrm rot="2181904">
                <a:off x="6576083" y="2262643"/>
                <a:ext cx="2134071" cy="659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 err="1" smtClean="0">
                    <a:solidFill>
                      <a:srgbClr val="00F9FF"/>
                    </a:solidFill>
                    <a:latin typeface="Optima"/>
                    <a:cs typeface="Optima"/>
                  </a:rPr>
                  <a:t>Neutral</a:t>
                </a:r>
                <a:endParaRPr lang="it-IT" sz="2000" dirty="0">
                  <a:solidFill>
                    <a:srgbClr val="00F9FF"/>
                  </a:solidFill>
                  <a:latin typeface="Optima"/>
                  <a:cs typeface="Optima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1647047" y="611089"/>
              <a:ext cx="1795435" cy="400110"/>
            </a:xfrm>
            <a:prstGeom prst="rect">
              <a:avLst/>
            </a:prstGeom>
            <a:solidFill>
              <a:srgbClr val="00009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3"/>
                  </a:solidFill>
                  <a:latin typeface="Optima"/>
                  <a:cs typeface="Optima"/>
                </a:rPr>
                <a:t>Pure fountain</a:t>
              </a:r>
              <a:endParaRPr lang="en-US" sz="2000" dirty="0">
                <a:solidFill>
                  <a:schemeClr val="accent3"/>
                </a:solidFill>
                <a:latin typeface="Optima"/>
                <a:cs typeface="Optima"/>
              </a:endParaRPr>
            </a:p>
          </p:txBody>
        </p:sp>
      </p:grpSp>
      <p:grpSp>
        <p:nvGrpSpPr>
          <p:cNvPr id="36" name="Group 50"/>
          <p:cNvGrpSpPr/>
          <p:nvPr/>
        </p:nvGrpSpPr>
        <p:grpSpPr>
          <a:xfrm>
            <a:off x="5679229" y="620688"/>
            <a:ext cx="2853211" cy="2169530"/>
            <a:chOff x="4648200" y="3135868"/>
            <a:chExt cx="4320000" cy="3264932"/>
          </a:xfrm>
        </p:grpSpPr>
        <p:pic>
          <p:nvPicPr>
            <p:cNvPr id="37" name="Segnaposto contenuto 14" descr="cartoon_acc.jp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8200" y="3520800"/>
              <a:ext cx="4320000" cy="288000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866251" y="3135868"/>
              <a:ext cx="3951854" cy="602127"/>
            </a:xfrm>
            <a:prstGeom prst="rect">
              <a:avLst/>
            </a:prstGeom>
            <a:solidFill>
              <a:srgbClr val="00009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Optima"/>
                  <a:cs typeface="Optima"/>
                </a:rPr>
                <a:t>Fountain + accretion</a:t>
              </a:r>
              <a:endParaRPr lang="en-US" sz="2000" dirty="0">
                <a:latin typeface="Optima"/>
                <a:cs typeface="Optima"/>
              </a:endParaRPr>
            </a:p>
          </p:txBody>
        </p:sp>
      </p:grpSp>
      <p:grpSp>
        <p:nvGrpSpPr>
          <p:cNvPr id="42" name="Group 89"/>
          <p:cNvGrpSpPr/>
          <p:nvPr/>
        </p:nvGrpSpPr>
        <p:grpSpPr>
          <a:xfrm>
            <a:off x="138336" y="548680"/>
            <a:ext cx="2057400" cy="1828800"/>
            <a:chOff x="0" y="1143000"/>
            <a:chExt cx="5181600" cy="4114800"/>
          </a:xfrm>
        </p:grpSpPr>
        <p:sp>
          <p:nvSpPr>
            <p:cNvPr id="43" name="Donut 42"/>
            <p:cNvSpPr/>
            <p:nvPr/>
          </p:nvSpPr>
          <p:spPr bwMode="auto">
            <a:xfrm>
              <a:off x="0" y="1143000"/>
              <a:ext cx="5181600" cy="4114800"/>
            </a:xfrm>
            <a:prstGeom prst="donut">
              <a:avLst>
                <a:gd name="adj" fmla="val 50000"/>
              </a:avLst>
            </a:prstGeom>
            <a:gradFill flip="none" rotWithShape="1">
              <a:gsLst>
                <a:gs pos="0">
                  <a:srgbClr val="FF0023">
                    <a:alpha val="99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grpSp>
          <p:nvGrpSpPr>
            <p:cNvPr id="44" name="Group 32"/>
            <p:cNvGrpSpPr/>
            <p:nvPr/>
          </p:nvGrpSpPr>
          <p:grpSpPr>
            <a:xfrm rot="10800000">
              <a:off x="1447795" y="3124200"/>
              <a:ext cx="2308439" cy="936241"/>
              <a:chOff x="1530280" y="1896482"/>
              <a:chExt cx="1593920" cy="618118"/>
            </a:xfrm>
            <a:solidFill>
              <a:srgbClr val="1458F3"/>
            </a:solidFill>
          </p:grpSpPr>
          <p:sp>
            <p:nvSpPr>
              <p:cNvPr id="60" name="Curved Down Arrow 59"/>
              <p:cNvSpPr/>
              <p:nvPr/>
            </p:nvSpPr>
            <p:spPr bwMode="auto">
              <a:xfrm>
                <a:off x="2347686" y="1896482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61" name="Curved Down Arrow 60"/>
              <p:cNvSpPr/>
              <p:nvPr/>
            </p:nvSpPr>
            <p:spPr bwMode="auto">
              <a:xfrm>
                <a:off x="2590800" y="2057400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62" name="Curved Down Arrow 61"/>
              <p:cNvSpPr/>
              <p:nvPr/>
            </p:nvSpPr>
            <p:spPr bwMode="auto">
              <a:xfrm>
                <a:off x="2819400" y="2133600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63" name="Curved Down Arrow 62"/>
              <p:cNvSpPr/>
              <p:nvPr/>
            </p:nvSpPr>
            <p:spPr bwMode="auto">
              <a:xfrm>
                <a:off x="2514600" y="2286000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64" name="Curved Up Arrow 63"/>
              <p:cNvSpPr/>
              <p:nvPr/>
            </p:nvSpPr>
            <p:spPr bwMode="auto">
              <a:xfrm rot="10996469">
                <a:off x="1898318" y="1909918"/>
                <a:ext cx="304800" cy="215152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65" name="Curved Up Arrow 64"/>
              <p:cNvSpPr/>
              <p:nvPr/>
            </p:nvSpPr>
            <p:spPr bwMode="auto">
              <a:xfrm rot="10996469">
                <a:off x="1911280" y="2065918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66" name="Curved Up Arrow 65"/>
              <p:cNvSpPr/>
              <p:nvPr/>
            </p:nvSpPr>
            <p:spPr bwMode="auto">
              <a:xfrm rot="10996469">
                <a:off x="1987480" y="2277481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67" name="Curved Up Arrow 66"/>
              <p:cNvSpPr/>
              <p:nvPr/>
            </p:nvSpPr>
            <p:spPr bwMode="auto">
              <a:xfrm rot="10996469">
                <a:off x="1530280" y="2065919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43000" y="2613802"/>
              <a:ext cx="2971800" cy="1196197"/>
            </a:xfrm>
            <a:prstGeom prst="rect">
              <a:avLst/>
            </a:prstGeom>
          </p:spPr>
        </p:pic>
        <p:grpSp>
          <p:nvGrpSpPr>
            <p:cNvPr id="46" name="Group 55"/>
            <p:cNvGrpSpPr/>
            <p:nvPr/>
          </p:nvGrpSpPr>
          <p:grpSpPr>
            <a:xfrm>
              <a:off x="1601748" y="2590805"/>
              <a:ext cx="2116283" cy="892247"/>
              <a:chOff x="1617597" y="1846172"/>
              <a:chExt cx="1461242" cy="589071"/>
            </a:xfrm>
            <a:solidFill>
              <a:srgbClr val="1458F3"/>
            </a:solidFill>
          </p:grpSpPr>
          <p:sp>
            <p:nvSpPr>
              <p:cNvPr id="52" name="Curved Down Arrow 51"/>
              <p:cNvSpPr/>
              <p:nvPr/>
            </p:nvSpPr>
            <p:spPr bwMode="auto">
              <a:xfrm>
                <a:off x="2364011" y="1846172"/>
                <a:ext cx="304800" cy="287427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53" name="Curved Down Arrow 52"/>
              <p:cNvSpPr/>
              <p:nvPr/>
            </p:nvSpPr>
            <p:spPr bwMode="auto">
              <a:xfrm>
                <a:off x="2521853" y="1997093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54" name="Curved Down Arrow 53"/>
              <p:cNvSpPr/>
              <p:nvPr/>
            </p:nvSpPr>
            <p:spPr bwMode="auto">
              <a:xfrm>
                <a:off x="2774039" y="2047401"/>
                <a:ext cx="304800" cy="278908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55" name="Curved Down Arrow 54"/>
              <p:cNvSpPr/>
              <p:nvPr/>
            </p:nvSpPr>
            <p:spPr bwMode="auto">
              <a:xfrm rot="618444">
                <a:off x="2502927" y="2198329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56" name="Curved Up Arrow 55"/>
              <p:cNvSpPr/>
              <p:nvPr/>
            </p:nvSpPr>
            <p:spPr bwMode="auto">
              <a:xfrm rot="10996469">
                <a:off x="1898720" y="1896481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57" name="Curved Up Arrow 56"/>
              <p:cNvSpPr/>
              <p:nvPr/>
            </p:nvSpPr>
            <p:spPr bwMode="auto">
              <a:xfrm rot="10996469">
                <a:off x="1911280" y="2065918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58" name="Curved Up Arrow 57"/>
              <p:cNvSpPr/>
              <p:nvPr/>
            </p:nvSpPr>
            <p:spPr bwMode="auto">
              <a:xfrm rot="10419293">
                <a:off x="2038439" y="2149376"/>
                <a:ext cx="304800" cy="285867"/>
              </a:xfrm>
              <a:prstGeom prst="curvedUpArrow">
                <a:avLst>
                  <a:gd name="adj1" fmla="val 25000"/>
                  <a:gd name="adj2" fmla="val 50975"/>
                  <a:gd name="adj3" fmla="val 27532"/>
                </a:avLst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59" name="Curved Up Arrow 58"/>
              <p:cNvSpPr/>
              <p:nvPr/>
            </p:nvSpPr>
            <p:spPr bwMode="auto">
              <a:xfrm rot="10996469">
                <a:off x="1617597" y="1947303"/>
                <a:ext cx="304800" cy="336927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</p:grpSp>
        <p:cxnSp>
          <p:nvCxnSpPr>
            <p:cNvPr id="47" name="Straight Connector 46"/>
            <p:cNvCxnSpPr/>
            <p:nvPr/>
          </p:nvCxnSpPr>
          <p:spPr bwMode="auto">
            <a:xfrm rot="5400000" flipH="1" flipV="1">
              <a:off x="2209006" y="2667000"/>
              <a:ext cx="1067594" cy="7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 rot="5400000" flipH="1" flipV="1">
              <a:off x="2477294" y="3542506"/>
              <a:ext cx="533400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 rot="5400000" flipH="1" flipV="1">
              <a:off x="2172494" y="4380706"/>
              <a:ext cx="1143000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Curved Left Arrow 49"/>
            <p:cNvSpPr/>
            <p:nvPr/>
          </p:nvSpPr>
          <p:spPr bwMode="auto">
            <a:xfrm rot="10800000">
              <a:off x="2362200" y="1981199"/>
              <a:ext cx="609600" cy="304799"/>
            </a:xfrm>
            <a:prstGeom prst="curvedLeftArrow">
              <a:avLst>
                <a:gd name="adj1" fmla="val 25168"/>
                <a:gd name="adj2" fmla="val 50000"/>
                <a:gd name="adj3" fmla="val 51041"/>
              </a:avLst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 bwMode="auto">
            <a:xfrm rot="5400000" flipH="1" flipV="1">
              <a:off x="2362200" y="1752600"/>
              <a:ext cx="762794" cy="7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8" name="Group 16"/>
          <p:cNvGrpSpPr/>
          <p:nvPr/>
        </p:nvGrpSpPr>
        <p:grpSpPr>
          <a:xfrm>
            <a:off x="107504" y="4080805"/>
            <a:ext cx="2520280" cy="1613122"/>
            <a:chOff x="-76200" y="4212233"/>
            <a:chExt cx="4724400" cy="611873"/>
          </a:xfrm>
        </p:grpSpPr>
        <p:sp>
          <p:nvSpPr>
            <p:cNvPr id="69" name="Text Box 3"/>
            <p:cNvSpPr txBox="1">
              <a:spLocks noChangeArrowheads="1"/>
            </p:cNvSpPr>
            <p:nvPr/>
          </p:nvSpPr>
          <p:spPr bwMode="auto">
            <a:xfrm>
              <a:off x="-76200" y="4212233"/>
              <a:ext cx="4724400" cy="268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GB" sz="2000" dirty="0">
                  <a:latin typeface="Optima"/>
                  <a:cs typeface="Optima"/>
                </a:rPr>
                <a:t>Best-fit Accretion Rate ~  3 M</a:t>
              </a:r>
              <a:r>
                <a:rPr lang="en-GB" sz="2000" baseline="-25000" dirty="0">
                  <a:latin typeface="Optima"/>
                  <a:cs typeface="Optima"/>
                  <a:sym typeface="Wingdings" pitchFamily="-112" charset="2"/>
                </a:rPr>
                <a:t></a:t>
              </a:r>
              <a:r>
                <a:rPr lang="en-GB" sz="2000" dirty="0">
                  <a:latin typeface="Optima"/>
                  <a:cs typeface="Optima"/>
                </a:rPr>
                <a:t>yr</a:t>
              </a:r>
              <a:r>
                <a:rPr lang="en-GB" sz="2000" baseline="30000" dirty="0">
                  <a:latin typeface="Optima"/>
                  <a:cs typeface="Optima"/>
                </a:rPr>
                <a:t>-1</a:t>
              </a:r>
            </a:p>
          </p:txBody>
        </p:sp>
        <p:sp>
          <p:nvSpPr>
            <p:cNvPr id="70" name="Text Box 25"/>
            <p:cNvSpPr txBox="1">
              <a:spLocks noChangeArrowheads="1"/>
            </p:cNvSpPr>
            <p:nvPr/>
          </p:nvSpPr>
          <p:spPr bwMode="auto">
            <a:xfrm>
              <a:off x="-76200" y="4578946"/>
              <a:ext cx="4724400" cy="245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GB" dirty="0">
                  <a:latin typeface="Optima"/>
                  <a:cs typeface="Optima"/>
                </a:rPr>
                <a:t>Compare to SFR ~ 4 M</a:t>
              </a:r>
              <a:r>
                <a:rPr lang="en-GB" sz="2000" baseline="-25000" dirty="0">
                  <a:latin typeface="Optima"/>
                  <a:cs typeface="Optima"/>
                  <a:sym typeface="Wingdings" pitchFamily="-112" charset="2"/>
                </a:rPr>
                <a:t></a:t>
              </a:r>
              <a:r>
                <a:rPr lang="en-GB" dirty="0">
                  <a:latin typeface="Optima"/>
                  <a:cs typeface="Optima"/>
                </a:rPr>
                <a:t>yr</a:t>
              </a:r>
              <a:r>
                <a:rPr lang="en-GB" baseline="30000" dirty="0">
                  <a:latin typeface="Optima"/>
                  <a:cs typeface="Optima"/>
                </a:rPr>
                <a:t>-1</a:t>
              </a:r>
            </a:p>
          </p:txBody>
        </p:sp>
        <p:sp>
          <p:nvSpPr>
            <p:cNvPr id="71" name="Oval 64"/>
            <p:cNvSpPr>
              <a:spLocks noChangeArrowheads="1"/>
            </p:cNvSpPr>
            <p:nvPr/>
          </p:nvSpPr>
          <p:spPr bwMode="auto">
            <a:xfrm>
              <a:off x="1408611" y="4320070"/>
              <a:ext cx="2103118" cy="191193"/>
            </a:xfrm>
            <a:prstGeom prst="ellipse">
              <a:avLst/>
            </a:prstGeom>
            <a:noFill/>
            <a:ln w="38100">
              <a:solidFill>
                <a:srgbClr val="BA0008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>
                <a:latin typeface="Optima"/>
                <a:cs typeface="Opti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1152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81000" y="899290"/>
            <a:ext cx="5847184" cy="28623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>
              <a:latin typeface="Optima"/>
              <a:cs typeface="Optima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 Supernova feedback cools the corona in star-forming galaxies</a:t>
            </a:r>
            <a:r>
              <a:rPr lang="en-US" dirty="0" smtClean="0">
                <a:solidFill>
                  <a:srgbClr val="FFFF00"/>
                </a:solidFill>
                <a:latin typeface="Optima"/>
                <a:cs typeface="Optima"/>
              </a:rPr>
              <a:t> </a:t>
            </a:r>
            <a:r>
              <a:rPr lang="en-US" dirty="0" smtClean="0">
                <a:latin typeface="Optima"/>
                <a:cs typeface="Optima"/>
              </a:rPr>
              <a:t>like the MW</a:t>
            </a:r>
            <a:endParaRPr lang="en-US" dirty="0">
              <a:solidFill>
                <a:srgbClr val="FFFF00"/>
              </a:solidFill>
              <a:latin typeface="Optima"/>
              <a:cs typeface="Optima"/>
            </a:endParaRPr>
          </a:p>
          <a:p>
            <a:pPr>
              <a:buFont typeface="Arial"/>
              <a:buChar char="•"/>
            </a:pPr>
            <a:endParaRPr lang="en-US" dirty="0" smtClean="0">
              <a:solidFill>
                <a:srgbClr val="FFFF00"/>
              </a:solidFill>
              <a:latin typeface="Optima"/>
              <a:cs typeface="Optima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  <a:latin typeface="Optima"/>
                <a:cs typeface="Optima"/>
              </a:rPr>
              <a:t>Very good fits</a:t>
            </a:r>
            <a:r>
              <a:rPr lang="en-US" dirty="0" smtClean="0">
                <a:latin typeface="Optima"/>
                <a:cs typeface="Optima"/>
              </a:rPr>
              <a:t>: </a:t>
            </a:r>
          </a:p>
          <a:p>
            <a:pPr lvl="2"/>
            <a:r>
              <a:rPr lang="en-US" dirty="0" smtClean="0">
                <a:latin typeface="Optima"/>
                <a:cs typeface="Optima"/>
              </a:rPr>
              <a:t>HI in the MW and external galaxies, 	</a:t>
            </a:r>
          </a:p>
          <a:p>
            <a:pPr lvl="2"/>
            <a:r>
              <a:rPr lang="en-US" dirty="0" smtClean="0">
                <a:latin typeface="Optima"/>
                <a:cs typeface="Optima"/>
              </a:rPr>
              <a:t>ionized absorbers in the MW</a:t>
            </a:r>
          </a:p>
          <a:p>
            <a:pPr>
              <a:buFont typeface="Arial"/>
              <a:buChar char="•"/>
            </a:pPr>
            <a:endParaRPr lang="en-US" dirty="0" smtClean="0">
              <a:latin typeface="Optima"/>
              <a:cs typeface="Optima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 This can be the way hot-mode accretion feeds star formation in disc galaxies</a:t>
            </a:r>
          </a:p>
        </p:txBody>
      </p:sp>
      <p:pic>
        <p:nvPicPr>
          <p:cNvPr id="6" name="Immagine 2" descr="schemeAM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4" y="4114801"/>
            <a:ext cx="3317203" cy="222773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3" name="Group 32"/>
          <p:cNvGrpSpPr/>
          <p:nvPr/>
        </p:nvGrpSpPr>
        <p:grpSpPr>
          <a:xfrm>
            <a:off x="2212785" y="4114810"/>
            <a:ext cx="2889882" cy="2355273"/>
            <a:chOff x="1874600" y="3810000"/>
            <a:chExt cx="3535600" cy="3048000"/>
          </a:xfrm>
        </p:grpSpPr>
        <p:sp>
          <p:nvSpPr>
            <p:cNvPr id="8" name="Donut 7"/>
            <p:cNvSpPr/>
            <p:nvPr/>
          </p:nvSpPr>
          <p:spPr bwMode="auto">
            <a:xfrm>
              <a:off x="2057400" y="3810000"/>
              <a:ext cx="3352800" cy="3048000"/>
            </a:xfrm>
            <a:prstGeom prst="donut">
              <a:avLst>
                <a:gd name="adj" fmla="val 50000"/>
              </a:avLst>
            </a:prstGeom>
            <a:gradFill flip="none" rotWithShape="1">
              <a:gsLst>
                <a:gs pos="0">
                  <a:srgbClr val="FF0023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905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018935">
              <a:off x="3307613" y="5224958"/>
              <a:ext cx="740722" cy="226332"/>
            </a:xfrm>
            <a:prstGeom prst="rect">
              <a:avLst/>
            </a:prstGeom>
          </p:spPr>
        </p:pic>
        <p:sp>
          <p:nvSpPr>
            <p:cNvPr id="28" name="Left Arrow 27"/>
            <p:cNvSpPr/>
            <p:nvPr/>
          </p:nvSpPr>
          <p:spPr bwMode="auto">
            <a:xfrm rot="9857549">
              <a:off x="1874600" y="5547622"/>
              <a:ext cx="533399" cy="152400"/>
            </a:xfrm>
            <a:prstGeom prst="leftArrow">
              <a:avLst/>
            </a:prstGeom>
            <a:solidFill>
              <a:srgbClr val="FA6E02"/>
            </a:solidFill>
            <a:ln w="9525" cap="flat" cmpd="sng" algn="ctr">
              <a:solidFill>
                <a:srgbClr val="FA6E0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sp>
          <p:nvSpPr>
            <p:cNvPr id="29" name="Left Arrow 28"/>
            <p:cNvSpPr/>
            <p:nvPr/>
          </p:nvSpPr>
          <p:spPr bwMode="auto">
            <a:xfrm rot="18628691">
              <a:off x="4459074" y="4087602"/>
              <a:ext cx="533400" cy="152400"/>
            </a:xfrm>
            <a:prstGeom prst="leftArrow">
              <a:avLst/>
            </a:prstGeom>
            <a:solidFill>
              <a:srgbClr val="FA6E02"/>
            </a:solidFill>
            <a:ln w="9525" cap="flat" cmpd="sng" algn="ctr">
              <a:solidFill>
                <a:srgbClr val="FA6E0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</p:grpSp>
      <p:sp>
        <p:nvSpPr>
          <p:cNvPr id="34" name="Left Arrow 33"/>
          <p:cNvSpPr/>
          <p:nvPr/>
        </p:nvSpPr>
        <p:spPr bwMode="auto">
          <a:xfrm rot="19610674">
            <a:off x="4641961" y="4573473"/>
            <a:ext cx="412173" cy="124567"/>
          </a:xfrm>
          <a:prstGeom prst="leftArrow">
            <a:avLst/>
          </a:prstGeom>
          <a:solidFill>
            <a:srgbClr val="FA6E02"/>
          </a:solidFill>
          <a:ln w="9525" cap="flat" cmpd="sng" algn="ctr">
            <a:solidFill>
              <a:srgbClr val="FA6E0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Optima"/>
              <a:cs typeface="Optima"/>
            </a:endParaRPr>
          </a:p>
        </p:txBody>
      </p:sp>
      <p:sp>
        <p:nvSpPr>
          <p:cNvPr id="35" name="Left Arrow 34"/>
          <p:cNvSpPr/>
          <p:nvPr/>
        </p:nvSpPr>
        <p:spPr bwMode="auto">
          <a:xfrm rot="9282885">
            <a:off x="2379160" y="5814567"/>
            <a:ext cx="435983" cy="117764"/>
          </a:xfrm>
          <a:prstGeom prst="leftArrow">
            <a:avLst/>
          </a:prstGeom>
          <a:solidFill>
            <a:srgbClr val="FA6E02"/>
          </a:solidFill>
          <a:ln w="9525" cap="flat" cmpd="sng" algn="ctr">
            <a:solidFill>
              <a:srgbClr val="FA6E0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Optima"/>
              <a:cs typeface="Optima"/>
            </a:endParaRPr>
          </a:p>
        </p:txBody>
      </p:sp>
      <p:pic>
        <p:nvPicPr>
          <p:cNvPr id="36" name="cool.gif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35809" y="980728"/>
            <a:ext cx="2700687" cy="258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>
                <p:cTn id="12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1856"/>
            <a:ext cx="8305800" cy="1981200"/>
          </a:xfrm>
        </p:spPr>
        <p:txBody>
          <a:bodyPr/>
          <a:lstStyle/>
          <a:p>
            <a:r>
              <a:rPr lang="en-GB" sz="7200" dirty="0" smtClean="0"/>
              <a:t>1. </a:t>
            </a:r>
            <a:r>
              <a:rPr lang="en-GB" sz="7200" dirty="0" err="1" smtClean="0"/>
              <a:t>Extraplanar</a:t>
            </a:r>
            <a:r>
              <a:rPr lang="en-GB" sz="7200" dirty="0" smtClean="0"/>
              <a:t> HI in the Milky Way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1419002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10000" y="304800"/>
            <a:ext cx="5181600" cy="1524000"/>
          </a:xfrm>
        </p:spPr>
        <p:txBody>
          <a:bodyPr/>
          <a:lstStyle/>
          <a:p>
            <a:r>
              <a:rPr lang="en-US" dirty="0" smtClean="0"/>
              <a:t>HI disk and halo in the Milky Way</a:t>
            </a:r>
            <a:endParaRPr lang="en-US" dirty="0"/>
          </a:p>
        </p:txBody>
      </p:sp>
      <p:pic>
        <p:nvPicPr>
          <p:cNvPr id="24" name="Picture 23" descr="b30_didattica.tiff"/>
          <p:cNvPicPr>
            <a:picLocks noChangeAspect="1"/>
          </p:cNvPicPr>
          <p:nvPr/>
        </p:nvPicPr>
        <p:blipFill>
          <a:blip r:embed="rId2">
            <a:lum bright="-10000" contrast="20000"/>
          </a:blip>
          <a:srcRect r="35358"/>
          <a:stretch>
            <a:fillRect/>
          </a:stretch>
        </p:blipFill>
        <p:spPr>
          <a:xfrm>
            <a:off x="76170" y="2080800"/>
            <a:ext cx="5793325" cy="4320000"/>
          </a:xfrm>
          <a:prstGeom prst="rect">
            <a:avLst/>
          </a:prstGeom>
        </p:spPr>
      </p:pic>
      <p:pic>
        <p:nvPicPr>
          <p:cNvPr id="29" name="Picture 28" descr="b30_didattica.tiff"/>
          <p:cNvPicPr>
            <a:picLocks noChangeAspect="1"/>
          </p:cNvPicPr>
          <p:nvPr/>
        </p:nvPicPr>
        <p:blipFill>
          <a:blip r:embed="rId2">
            <a:lum bright="-10000" contrast="20000"/>
          </a:blip>
          <a:srcRect l="64524"/>
          <a:stretch>
            <a:fillRect/>
          </a:stretch>
        </p:blipFill>
        <p:spPr>
          <a:xfrm>
            <a:off x="5867400" y="2080800"/>
            <a:ext cx="3179416" cy="43200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6208" y="173654"/>
            <a:ext cx="3425747" cy="1731348"/>
            <a:chOff x="76200" y="326053"/>
            <a:chExt cx="3425747" cy="1731348"/>
          </a:xfrm>
        </p:grpSpPr>
        <p:pic>
          <p:nvPicPr>
            <p:cNvPr id="10" name="Immagine 11" descr="HIallsky_b-30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6200" y="326053"/>
              <a:ext cx="3425747" cy="1731348"/>
            </a:xfrm>
            <a:prstGeom prst="rect">
              <a:avLst/>
            </a:prstGeom>
          </p:spPr>
        </p:pic>
        <p:sp>
          <p:nvSpPr>
            <p:cNvPr id="11" name="Freeform 10"/>
            <p:cNvSpPr/>
            <p:nvPr/>
          </p:nvSpPr>
          <p:spPr bwMode="auto">
            <a:xfrm>
              <a:off x="486159" y="773851"/>
              <a:ext cx="2331577" cy="140550"/>
            </a:xfrm>
            <a:custGeom>
              <a:avLst/>
              <a:gdLst>
                <a:gd name="connsiteX0" fmla="*/ 0 w 2331577"/>
                <a:gd name="connsiteY0" fmla="*/ 19843 h 158739"/>
                <a:gd name="connsiteX1" fmla="*/ 198432 w 2331577"/>
                <a:gd name="connsiteY1" fmla="*/ 99212 h 158739"/>
                <a:gd name="connsiteX2" fmla="*/ 496080 w 2331577"/>
                <a:gd name="connsiteY2" fmla="*/ 138896 h 158739"/>
                <a:gd name="connsiteX3" fmla="*/ 644904 w 2331577"/>
                <a:gd name="connsiteY3" fmla="*/ 148818 h 158739"/>
                <a:gd name="connsiteX4" fmla="*/ 1498162 w 2331577"/>
                <a:gd name="connsiteY4" fmla="*/ 158739 h 158739"/>
                <a:gd name="connsiteX5" fmla="*/ 1637065 w 2331577"/>
                <a:gd name="connsiteY5" fmla="*/ 148818 h 158739"/>
                <a:gd name="connsiteX6" fmla="*/ 1795810 w 2331577"/>
                <a:gd name="connsiteY6" fmla="*/ 119054 h 158739"/>
                <a:gd name="connsiteX7" fmla="*/ 1984321 w 2331577"/>
                <a:gd name="connsiteY7" fmla="*/ 109133 h 158739"/>
                <a:gd name="connsiteX8" fmla="*/ 2033929 w 2331577"/>
                <a:gd name="connsiteY8" fmla="*/ 99212 h 158739"/>
                <a:gd name="connsiteX9" fmla="*/ 2063694 w 2331577"/>
                <a:gd name="connsiteY9" fmla="*/ 89291 h 158739"/>
                <a:gd name="connsiteX10" fmla="*/ 2103380 w 2331577"/>
                <a:gd name="connsiteY10" fmla="*/ 79370 h 158739"/>
                <a:gd name="connsiteX11" fmla="*/ 2133145 w 2331577"/>
                <a:gd name="connsiteY11" fmla="*/ 69448 h 158739"/>
                <a:gd name="connsiteX12" fmla="*/ 2172831 w 2331577"/>
                <a:gd name="connsiteY12" fmla="*/ 59527 h 158739"/>
                <a:gd name="connsiteX13" fmla="*/ 2202596 w 2331577"/>
                <a:gd name="connsiteY13" fmla="*/ 49606 h 158739"/>
                <a:gd name="connsiteX14" fmla="*/ 2232361 w 2331577"/>
                <a:gd name="connsiteY14" fmla="*/ 29764 h 158739"/>
                <a:gd name="connsiteX15" fmla="*/ 2301812 w 2331577"/>
                <a:gd name="connsiteY15" fmla="*/ 19843 h 158739"/>
                <a:gd name="connsiteX16" fmla="*/ 2331577 w 2331577"/>
                <a:gd name="connsiteY16" fmla="*/ 0 h 15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31577" h="158739">
                  <a:moveTo>
                    <a:pt x="0" y="19843"/>
                  </a:moveTo>
                  <a:cubicBezTo>
                    <a:pt x="66144" y="46299"/>
                    <a:pt x="127818" y="89797"/>
                    <a:pt x="198432" y="99212"/>
                  </a:cubicBezTo>
                  <a:cubicBezTo>
                    <a:pt x="297648" y="112440"/>
                    <a:pt x="396598" y="127843"/>
                    <a:pt x="496080" y="138896"/>
                  </a:cubicBezTo>
                  <a:cubicBezTo>
                    <a:pt x="545494" y="144386"/>
                    <a:pt x="595196" y="147834"/>
                    <a:pt x="644904" y="148818"/>
                  </a:cubicBezTo>
                  <a:lnTo>
                    <a:pt x="1498162" y="158739"/>
                  </a:lnTo>
                  <a:cubicBezTo>
                    <a:pt x="1544463" y="155432"/>
                    <a:pt x="1591072" y="155090"/>
                    <a:pt x="1637065" y="148818"/>
                  </a:cubicBezTo>
                  <a:cubicBezTo>
                    <a:pt x="1845299" y="120423"/>
                    <a:pt x="1588682" y="134396"/>
                    <a:pt x="1795810" y="119054"/>
                  </a:cubicBezTo>
                  <a:cubicBezTo>
                    <a:pt x="1858562" y="114406"/>
                    <a:pt x="1921484" y="112440"/>
                    <a:pt x="1984321" y="109133"/>
                  </a:cubicBezTo>
                  <a:cubicBezTo>
                    <a:pt x="2000857" y="105826"/>
                    <a:pt x="2017569" y="103302"/>
                    <a:pt x="2033929" y="99212"/>
                  </a:cubicBezTo>
                  <a:cubicBezTo>
                    <a:pt x="2044075" y="96676"/>
                    <a:pt x="2053638" y="92164"/>
                    <a:pt x="2063694" y="89291"/>
                  </a:cubicBezTo>
                  <a:cubicBezTo>
                    <a:pt x="2076805" y="85545"/>
                    <a:pt x="2090269" y="83116"/>
                    <a:pt x="2103380" y="79370"/>
                  </a:cubicBezTo>
                  <a:cubicBezTo>
                    <a:pt x="2113436" y="76497"/>
                    <a:pt x="2123089" y="72321"/>
                    <a:pt x="2133145" y="69448"/>
                  </a:cubicBezTo>
                  <a:cubicBezTo>
                    <a:pt x="2146256" y="65702"/>
                    <a:pt x="2159720" y="63273"/>
                    <a:pt x="2172831" y="59527"/>
                  </a:cubicBezTo>
                  <a:cubicBezTo>
                    <a:pt x="2182887" y="56654"/>
                    <a:pt x="2193242" y="54283"/>
                    <a:pt x="2202596" y="49606"/>
                  </a:cubicBezTo>
                  <a:cubicBezTo>
                    <a:pt x="2213261" y="44274"/>
                    <a:pt x="2220940" y="33190"/>
                    <a:pt x="2232361" y="29764"/>
                  </a:cubicBezTo>
                  <a:cubicBezTo>
                    <a:pt x="2254760" y="23045"/>
                    <a:pt x="2278662" y="23150"/>
                    <a:pt x="2301812" y="19843"/>
                  </a:cubicBezTo>
                  <a:lnTo>
                    <a:pt x="2331577" y="0"/>
                  </a:lnTo>
                </a:path>
              </a:pathLst>
            </a:cu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-112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26470"/>
            <a:ext cx="5184576" cy="954258"/>
          </a:xfrm>
        </p:spPr>
        <p:txBody>
          <a:bodyPr/>
          <a:lstStyle/>
          <a:p>
            <a:r>
              <a:rPr lang="en-US" sz="4400" dirty="0" smtClean="0"/>
              <a:t>HI halo – all-sky</a:t>
            </a:r>
            <a:endParaRPr lang="en-US" sz="4400" dirty="0"/>
          </a:p>
        </p:txBody>
      </p:sp>
      <p:pic>
        <p:nvPicPr>
          <p:cNvPr id="4" name="Content Placeholder 3" descr="all-skyHalo.tif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337" y="1052736"/>
            <a:ext cx="8923159" cy="4576182"/>
          </a:xfrm>
        </p:spPr>
      </p:pic>
      <p:sp>
        <p:nvSpPr>
          <p:cNvPr id="5" name="TextBox 4"/>
          <p:cNvSpPr txBox="1"/>
          <p:nvPr/>
        </p:nvSpPr>
        <p:spPr>
          <a:xfrm>
            <a:off x="5508104" y="5733256"/>
            <a:ext cx="3411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66"/>
                </a:solidFill>
              </a:rPr>
              <a:t>Marasco</a:t>
            </a:r>
            <a:r>
              <a:rPr lang="en-US" i="1" dirty="0" smtClean="0">
                <a:solidFill>
                  <a:srgbClr val="FFFF66"/>
                </a:solidFill>
              </a:rPr>
              <a:t> &amp; </a:t>
            </a:r>
            <a:r>
              <a:rPr lang="en-US" i="1" dirty="0" err="1" smtClean="0">
                <a:solidFill>
                  <a:srgbClr val="FFFF66"/>
                </a:solidFill>
              </a:rPr>
              <a:t>Fraternali</a:t>
            </a:r>
            <a:r>
              <a:rPr lang="en-US" i="1" dirty="0" smtClean="0">
                <a:solidFill>
                  <a:srgbClr val="FFFF66"/>
                </a:solidFill>
              </a:rPr>
              <a:t> 2011, A&amp;A</a:t>
            </a:r>
            <a:endParaRPr lang="en-US" i="1" dirty="0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2"/>
          <p:cNvGrpSpPr/>
          <p:nvPr/>
        </p:nvGrpSpPr>
        <p:grpSpPr>
          <a:xfrm>
            <a:off x="7" y="2032370"/>
            <a:ext cx="6945743" cy="4073579"/>
            <a:chOff x="178475" y="1447800"/>
            <a:chExt cx="7453914" cy="4542986"/>
          </a:xfrm>
        </p:grpSpPr>
        <p:sp>
          <p:nvSpPr>
            <p:cNvPr id="55" name="Rectangle 54"/>
            <p:cNvSpPr/>
            <p:nvPr/>
          </p:nvSpPr>
          <p:spPr bwMode="auto">
            <a:xfrm>
              <a:off x="228600" y="1447800"/>
              <a:ext cx="7315200" cy="4495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grpSp>
          <p:nvGrpSpPr>
            <p:cNvPr id="4" name="Group 106"/>
            <p:cNvGrpSpPr/>
            <p:nvPr/>
          </p:nvGrpSpPr>
          <p:grpSpPr>
            <a:xfrm>
              <a:off x="178475" y="1814053"/>
              <a:ext cx="7453914" cy="4176733"/>
              <a:chOff x="2260516" y="515233"/>
              <a:chExt cx="5954947" cy="3209977"/>
            </a:xfrm>
          </p:grpSpPr>
          <p:grpSp>
            <p:nvGrpSpPr>
              <p:cNvPr id="5" name="Group 187"/>
              <p:cNvGrpSpPr/>
              <p:nvPr/>
            </p:nvGrpSpPr>
            <p:grpSpPr>
              <a:xfrm>
                <a:off x="2260516" y="515233"/>
                <a:ext cx="5954947" cy="3209977"/>
                <a:chOff x="3926314" y="646388"/>
                <a:chExt cx="5366133" cy="2839638"/>
              </a:xfrm>
            </p:grpSpPr>
            <p:pic>
              <p:nvPicPr>
                <p:cNvPr id="89" name="Picture 88" descr="modelsMarasco.tiff"/>
                <p:cNvPicPr>
                  <a:picLocks noChangeAspect="1"/>
                </p:cNvPicPr>
                <p:nvPr/>
              </p:nvPicPr>
              <p:blipFill>
                <a:blip r:embed="rId2">
                  <a:lum bright="-20000" contrast="40000"/>
                </a:blip>
                <a:srcRect l="2818" t="74814"/>
                <a:stretch>
                  <a:fillRect/>
                </a:stretch>
              </p:blipFill>
              <p:spPr>
                <a:xfrm>
                  <a:off x="4063677" y="1905000"/>
                  <a:ext cx="5004123" cy="1260000"/>
                </a:xfrm>
                <a:prstGeom prst="rect">
                  <a:avLst/>
                </a:prstGeom>
              </p:spPr>
            </p:pic>
            <p:pic>
              <p:nvPicPr>
                <p:cNvPr id="90" name="Picture 89" descr="modelsMarasco.tiff"/>
                <p:cNvPicPr>
                  <a:picLocks noChangeAspect="1"/>
                </p:cNvPicPr>
                <p:nvPr/>
              </p:nvPicPr>
              <p:blipFill>
                <a:blip r:embed="rId2">
                  <a:lum bright="-20000" contrast="40000"/>
                </a:blip>
                <a:srcRect l="2818" t="376" b="74438"/>
                <a:stretch>
                  <a:fillRect/>
                </a:stretch>
              </p:blipFill>
              <p:spPr>
                <a:xfrm>
                  <a:off x="4063677" y="646388"/>
                  <a:ext cx="5004123" cy="1260073"/>
                </a:xfrm>
                <a:prstGeom prst="rect">
                  <a:avLst/>
                </a:prstGeom>
              </p:spPr>
            </p:pic>
            <p:sp>
              <p:nvSpPr>
                <p:cNvPr id="92" name="Rectangle 91"/>
                <p:cNvSpPr/>
                <p:nvPr/>
              </p:nvSpPr>
              <p:spPr>
                <a:xfrm>
                  <a:off x="4648200" y="1524000"/>
                  <a:ext cx="146719" cy="2472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Optima"/>
                    <a:cs typeface="Optima"/>
                  </a:endParaRPr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6248400" y="1600200"/>
                  <a:ext cx="146719" cy="1710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Optima"/>
                    <a:cs typeface="Optima"/>
                  </a:endParaRPr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7848600" y="1581532"/>
                  <a:ext cx="152400" cy="2472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Optima"/>
                    <a:cs typeface="Optima"/>
                  </a:endParaRPr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4693294" y="2876932"/>
                  <a:ext cx="146719" cy="2472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Optima"/>
                    <a:cs typeface="Optima"/>
                  </a:endParaRPr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6287813" y="2876932"/>
                  <a:ext cx="146719" cy="1710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Optima"/>
                    <a:cs typeface="Optima"/>
                  </a:endParaRPr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7888013" y="2858264"/>
                  <a:ext cx="152400" cy="2472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Optima"/>
                    <a:cs typeface="Optima"/>
                  </a:endParaRPr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 rot="5400000">
                  <a:off x="8451865" y="1788700"/>
                  <a:ext cx="1419604" cy="2615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Optima"/>
                      <a:cs typeface="Optima"/>
                    </a:rPr>
                    <a:t>Velocity LSR (km/</a:t>
                  </a:r>
                  <a:r>
                    <a:rPr lang="en-US" sz="1600" dirty="0" err="1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Optima"/>
                      <a:cs typeface="Optima"/>
                    </a:rPr>
                    <a:t>s</a:t>
                  </a:r>
                  <a:r>
                    <a:rPr lang="en-US" sz="16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Optima"/>
                      <a:cs typeface="Optima"/>
                    </a:rPr>
                    <a:t>)</a:t>
                  </a:r>
                  <a:endPara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5904504" y="3229330"/>
                  <a:ext cx="1472975" cy="2566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Optima"/>
                      <a:cs typeface="Optima"/>
                    </a:rPr>
                    <a:t>Longitude (degrees)</a:t>
                  </a:r>
                  <a:endPara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/>
                    <a:cs typeface="Optima"/>
                  </a:endParaRPr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3926314" y="3116186"/>
                  <a:ext cx="1723638" cy="2333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Optima"/>
                      <a:cs typeface="Optima"/>
                    </a:rPr>
                    <a:t>360      270     180        90</a:t>
                  </a:r>
                  <a:endPara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tima"/>
                    <a:cs typeface="Optima"/>
                  </a:endParaRPr>
                </a:p>
              </p:txBody>
            </p:sp>
          </p:grpSp>
          <p:sp>
            <p:nvSpPr>
              <p:cNvPr id="62" name="Rounded Rectangle 61"/>
              <p:cNvSpPr/>
              <p:nvPr/>
            </p:nvSpPr>
            <p:spPr>
              <a:xfrm>
                <a:off x="2494770" y="1600200"/>
                <a:ext cx="228600" cy="252920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Optima"/>
                  <a:cs typeface="Optima"/>
                </a:endParaRPr>
              </a:p>
            </p:txBody>
          </p:sp>
          <p:sp>
            <p:nvSpPr>
              <p:cNvPr id="63" name="Up Arrow 62"/>
              <p:cNvSpPr/>
              <p:nvPr/>
            </p:nvSpPr>
            <p:spPr>
              <a:xfrm>
                <a:off x="2469685" y="1593439"/>
                <a:ext cx="209946" cy="178666"/>
              </a:xfrm>
              <a:prstGeom prst="upArrow">
                <a:avLst/>
              </a:prstGeom>
              <a:solidFill>
                <a:srgbClr val="C7E0AA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3">
                      <a:lumMod val="75000"/>
                    </a:schemeClr>
                  </a:solidFill>
                  <a:latin typeface="Optima"/>
                  <a:cs typeface="Optima"/>
                </a:endParaRPr>
              </a:p>
            </p:txBody>
          </p:sp>
          <p:sp>
            <p:nvSpPr>
              <p:cNvPr id="64" name="Rounded Rectangle 63"/>
              <p:cNvSpPr/>
              <p:nvPr/>
            </p:nvSpPr>
            <p:spPr>
              <a:xfrm>
                <a:off x="2514600" y="3023680"/>
                <a:ext cx="228600" cy="252920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Optima"/>
                  <a:cs typeface="Optima"/>
                </a:endParaRPr>
              </a:p>
            </p:txBody>
          </p:sp>
          <p:sp>
            <p:nvSpPr>
              <p:cNvPr id="65" name="Up Arrow 64"/>
              <p:cNvSpPr/>
              <p:nvPr/>
            </p:nvSpPr>
            <p:spPr>
              <a:xfrm>
                <a:off x="2488897" y="3036678"/>
                <a:ext cx="209947" cy="178666"/>
              </a:xfrm>
              <a:prstGeom prst="upArrow">
                <a:avLst/>
              </a:prstGeom>
              <a:solidFill>
                <a:srgbClr val="C3D69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Optima"/>
                  <a:cs typeface="Optima"/>
                </a:endParaRPr>
              </a:p>
            </p:txBody>
          </p:sp>
          <p:sp>
            <p:nvSpPr>
              <p:cNvPr id="66" name="Rounded Rectangle 65"/>
              <p:cNvSpPr/>
              <p:nvPr/>
            </p:nvSpPr>
            <p:spPr>
              <a:xfrm>
                <a:off x="3969190" y="1575880"/>
                <a:ext cx="145609" cy="252920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Optima"/>
                  <a:cs typeface="Optima"/>
                </a:endParaRPr>
              </a:p>
            </p:txBody>
          </p:sp>
          <p:sp>
            <p:nvSpPr>
              <p:cNvPr id="67" name="Up Arrow 66"/>
              <p:cNvSpPr/>
              <p:nvPr/>
            </p:nvSpPr>
            <p:spPr>
              <a:xfrm>
                <a:off x="3866403" y="1593439"/>
                <a:ext cx="209946" cy="178666"/>
              </a:xfrm>
              <a:prstGeom prst="upArrow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Optima"/>
                  <a:cs typeface="Optima"/>
                </a:endParaRPr>
              </a:p>
            </p:txBody>
          </p:sp>
          <p:sp>
            <p:nvSpPr>
              <p:cNvPr id="68" name="Rounded Rectangle 67"/>
              <p:cNvSpPr/>
              <p:nvPr/>
            </p:nvSpPr>
            <p:spPr>
              <a:xfrm>
                <a:off x="3962400" y="2988000"/>
                <a:ext cx="145609" cy="252920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Optima"/>
                  <a:cs typeface="Optima"/>
                </a:endParaRPr>
              </a:p>
            </p:txBody>
          </p:sp>
          <p:sp>
            <p:nvSpPr>
              <p:cNvPr id="69" name="Up Arrow 68"/>
              <p:cNvSpPr/>
              <p:nvPr/>
            </p:nvSpPr>
            <p:spPr>
              <a:xfrm>
                <a:off x="3885616" y="3036678"/>
                <a:ext cx="209947" cy="178666"/>
              </a:xfrm>
              <a:prstGeom prst="upArrow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Optima"/>
                  <a:cs typeface="Optima"/>
                </a:endParaRPr>
              </a:p>
            </p:txBody>
          </p:sp>
          <p:sp>
            <p:nvSpPr>
              <p:cNvPr id="70" name="Rounded Rectangle 69"/>
              <p:cNvSpPr/>
              <p:nvPr/>
            </p:nvSpPr>
            <p:spPr>
              <a:xfrm>
                <a:off x="4273991" y="3023680"/>
                <a:ext cx="145609" cy="252920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Optima"/>
                  <a:cs typeface="Optima"/>
                </a:endParaRPr>
              </a:p>
            </p:txBody>
          </p:sp>
          <p:sp>
            <p:nvSpPr>
              <p:cNvPr id="71" name="Up Arrow 70"/>
              <p:cNvSpPr/>
              <p:nvPr/>
            </p:nvSpPr>
            <p:spPr>
              <a:xfrm>
                <a:off x="4264683" y="3036678"/>
                <a:ext cx="209947" cy="178666"/>
              </a:xfrm>
              <a:prstGeom prst="upArrow">
                <a:avLst/>
              </a:prstGeom>
              <a:solidFill>
                <a:srgbClr val="C3D69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Optima"/>
                  <a:cs typeface="Optima"/>
                </a:endParaRPr>
              </a:p>
            </p:txBody>
          </p:sp>
          <p:sp>
            <p:nvSpPr>
              <p:cNvPr id="72" name="Rounded Rectangle 71"/>
              <p:cNvSpPr/>
              <p:nvPr/>
            </p:nvSpPr>
            <p:spPr>
              <a:xfrm>
                <a:off x="4267200" y="1600200"/>
                <a:ext cx="145609" cy="252920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Optima"/>
                  <a:cs typeface="Optima"/>
                </a:endParaRPr>
              </a:p>
            </p:txBody>
          </p:sp>
          <p:sp>
            <p:nvSpPr>
              <p:cNvPr id="73" name="Up Arrow 72"/>
              <p:cNvSpPr/>
              <p:nvPr/>
            </p:nvSpPr>
            <p:spPr>
              <a:xfrm>
                <a:off x="4245471" y="1593439"/>
                <a:ext cx="209946" cy="178666"/>
              </a:xfrm>
              <a:prstGeom prst="upArrow">
                <a:avLst/>
              </a:prstGeom>
              <a:solidFill>
                <a:srgbClr val="C3D69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Optima"/>
                  <a:cs typeface="Optima"/>
                </a:endParaRPr>
              </a:p>
            </p:txBody>
          </p:sp>
          <p:sp>
            <p:nvSpPr>
              <p:cNvPr id="74" name="Rounded Rectangle 73"/>
              <p:cNvSpPr/>
              <p:nvPr/>
            </p:nvSpPr>
            <p:spPr>
              <a:xfrm>
                <a:off x="5742000" y="1566000"/>
                <a:ext cx="145609" cy="252920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Optima"/>
                  <a:cs typeface="Optima"/>
                </a:endParaRPr>
              </a:p>
            </p:txBody>
          </p:sp>
          <p:sp>
            <p:nvSpPr>
              <p:cNvPr id="75" name="Up Arrow 74"/>
              <p:cNvSpPr/>
              <p:nvPr/>
            </p:nvSpPr>
            <p:spPr>
              <a:xfrm>
                <a:off x="5642189" y="1593439"/>
                <a:ext cx="209946" cy="178666"/>
              </a:xfrm>
              <a:prstGeom prst="upArrow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Optima"/>
                  <a:cs typeface="Optima"/>
                </a:endParaRPr>
              </a:p>
            </p:txBody>
          </p:sp>
          <p:sp>
            <p:nvSpPr>
              <p:cNvPr id="76" name="Rounded Rectangle 75"/>
              <p:cNvSpPr/>
              <p:nvPr/>
            </p:nvSpPr>
            <p:spPr>
              <a:xfrm>
                <a:off x="5721791" y="2988000"/>
                <a:ext cx="145609" cy="252920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Optima"/>
                  <a:cs typeface="Optima"/>
                </a:endParaRPr>
              </a:p>
            </p:txBody>
          </p:sp>
          <p:sp>
            <p:nvSpPr>
              <p:cNvPr id="77" name="Up Arrow 76"/>
              <p:cNvSpPr/>
              <p:nvPr/>
            </p:nvSpPr>
            <p:spPr>
              <a:xfrm>
                <a:off x="5661402" y="3036678"/>
                <a:ext cx="209947" cy="178666"/>
              </a:xfrm>
              <a:prstGeom prst="upArrow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Optima"/>
                  <a:cs typeface="Optima"/>
                </a:endParaRPr>
              </a:p>
            </p:txBody>
          </p:sp>
          <p:sp>
            <p:nvSpPr>
              <p:cNvPr id="78" name="Rounded Rectangle 77"/>
              <p:cNvSpPr/>
              <p:nvPr/>
            </p:nvSpPr>
            <p:spPr>
              <a:xfrm>
                <a:off x="6019800" y="1600200"/>
                <a:ext cx="145609" cy="252920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Optima"/>
                  <a:cs typeface="Optima"/>
                </a:endParaRPr>
              </a:p>
            </p:txBody>
          </p:sp>
          <p:sp>
            <p:nvSpPr>
              <p:cNvPr id="79" name="Up Arrow 78"/>
              <p:cNvSpPr/>
              <p:nvPr/>
            </p:nvSpPr>
            <p:spPr>
              <a:xfrm>
                <a:off x="6021258" y="1593439"/>
                <a:ext cx="209946" cy="178666"/>
              </a:xfrm>
              <a:prstGeom prst="upArrow">
                <a:avLst/>
              </a:prstGeom>
              <a:solidFill>
                <a:srgbClr val="C3D69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Optima"/>
                  <a:cs typeface="Optima"/>
                </a:endParaRPr>
              </a:p>
            </p:txBody>
          </p:sp>
          <p:sp>
            <p:nvSpPr>
              <p:cNvPr id="80" name="Rounded Rectangle 79"/>
              <p:cNvSpPr/>
              <p:nvPr/>
            </p:nvSpPr>
            <p:spPr>
              <a:xfrm>
                <a:off x="6019800" y="3023680"/>
                <a:ext cx="145609" cy="252920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Optima"/>
                  <a:cs typeface="Optima"/>
                </a:endParaRPr>
              </a:p>
            </p:txBody>
          </p:sp>
          <p:sp>
            <p:nvSpPr>
              <p:cNvPr id="81" name="Up Arrow 80"/>
              <p:cNvSpPr/>
              <p:nvPr/>
            </p:nvSpPr>
            <p:spPr>
              <a:xfrm>
                <a:off x="6040470" y="3036678"/>
                <a:ext cx="209947" cy="178666"/>
              </a:xfrm>
              <a:prstGeom prst="upArrow">
                <a:avLst/>
              </a:prstGeom>
              <a:solidFill>
                <a:srgbClr val="C3D69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Optima"/>
                  <a:cs typeface="Optima"/>
                </a:endParaRPr>
              </a:p>
            </p:txBody>
          </p:sp>
          <p:sp>
            <p:nvSpPr>
              <p:cNvPr id="82" name="Rounded Rectangle 81"/>
              <p:cNvSpPr/>
              <p:nvPr/>
            </p:nvSpPr>
            <p:spPr>
              <a:xfrm>
                <a:off x="7524000" y="3002400"/>
                <a:ext cx="145609" cy="252920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Optima"/>
                  <a:cs typeface="Optima"/>
                </a:endParaRPr>
              </a:p>
            </p:txBody>
          </p:sp>
          <p:sp>
            <p:nvSpPr>
              <p:cNvPr id="83" name="Up Arrow 82"/>
              <p:cNvSpPr/>
              <p:nvPr/>
            </p:nvSpPr>
            <p:spPr>
              <a:xfrm>
                <a:off x="7478011" y="3036678"/>
                <a:ext cx="209947" cy="178666"/>
              </a:xfrm>
              <a:prstGeom prst="upArrow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Optima"/>
                  <a:cs typeface="Optima"/>
                </a:endParaRPr>
              </a:p>
            </p:txBody>
          </p:sp>
          <p:sp>
            <p:nvSpPr>
              <p:cNvPr id="84" name="Rounded Rectangle 83"/>
              <p:cNvSpPr/>
              <p:nvPr/>
            </p:nvSpPr>
            <p:spPr>
              <a:xfrm>
                <a:off x="7524000" y="1548000"/>
                <a:ext cx="145609" cy="252920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Optima"/>
                  <a:cs typeface="Optima"/>
                </a:endParaRPr>
              </a:p>
            </p:txBody>
          </p:sp>
          <p:sp>
            <p:nvSpPr>
              <p:cNvPr id="85" name="Rounded Rectangle 84"/>
              <p:cNvSpPr/>
              <p:nvPr/>
            </p:nvSpPr>
            <p:spPr>
              <a:xfrm>
                <a:off x="6678000" y="1575880"/>
                <a:ext cx="145609" cy="252920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Optima"/>
                  <a:cs typeface="Optima"/>
                </a:endParaRPr>
              </a:p>
            </p:txBody>
          </p:sp>
          <p:sp>
            <p:nvSpPr>
              <p:cNvPr id="86" name="Up Arrow 85"/>
              <p:cNvSpPr/>
              <p:nvPr/>
            </p:nvSpPr>
            <p:spPr>
              <a:xfrm>
                <a:off x="7458799" y="1593439"/>
                <a:ext cx="209946" cy="178666"/>
              </a:xfrm>
              <a:prstGeom prst="upArrow">
                <a:avLst/>
              </a:prstGeom>
              <a:solidFill>
                <a:srgbClr val="008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Optima"/>
                  <a:cs typeface="Optima"/>
                </a:endParaRPr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>
                <a:off x="3111657" y="1524000"/>
                <a:ext cx="164944" cy="32785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Optima"/>
                  <a:cs typeface="Optima"/>
                </a:endParaRPr>
              </a:p>
            </p:txBody>
          </p:sp>
          <p:sp>
            <p:nvSpPr>
              <p:cNvPr id="88" name="Rounded Rectangle 87"/>
              <p:cNvSpPr/>
              <p:nvPr/>
            </p:nvSpPr>
            <p:spPr>
              <a:xfrm>
                <a:off x="4876800" y="1600200"/>
                <a:ext cx="145609" cy="252920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Optima"/>
                  <a:cs typeface="Optima"/>
                </a:endParaRPr>
              </a:p>
            </p:txBody>
          </p:sp>
        </p:grpSp>
        <p:sp>
          <p:nvSpPr>
            <p:cNvPr id="107" name="TextBox 106"/>
            <p:cNvSpPr txBox="1"/>
            <p:nvPr/>
          </p:nvSpPr>
          <p:spPr>
            <a:xfrm>
              <a:off x="2388275" y="5446801"/>
              <a:ext cx="2394248" cy="343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tima"/>
                  <a:cs typeface="Optima"/>
                </a:rPr>
                <a:t>360      270     180        90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48200" y="5446801"/>
              <a:ext cx="2394248" cy="343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tima"/>
                  <a:cs typeface="Optima"/>
                </a:rPr>
                <a:t>360      270     180        90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tima"/>
                <a:cs typeface="Optima"/>
              </a:endParaRPr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3707904" y="6037204"/>
            <a:ext cx="3286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FFCC66"/>
                </a:solidFill>
                <a:latin typeface="Optima"/>
                <a:cs typeface="Optima"/>
              </a:rPr>
              <a:t>Marasco</a:t>
            </a:r>
            <a:r>
              <a:rPr lang="en-US" sz="1600" i="1" dirty="0" smtClean="0">
                <a:solidFill>
                  <a:srgbClr val="FFCC66"/>
                </a:solidFill>
                <a:latin typeface="Optima"/>
                <a:cs typeface="Optima"/>
              </a:rPr>
              <a:t>, </a:t>
            </a:r>
            <a:r>
              <a:rPr lang="en-US" sz="1600" i="1" dirty="0" err="1" smtClean="0">
                <a:solidFill>
                  <a:srgbClr val="FFCC66"/>
                </a:solidFill>
                <a:latin typeface="Optima"/>
                <a:cs typeface="Optima"/>
              </a:rPr>
              <a:t>Fraternali</a:t>
            </a:r>
            <a:r>
              <a:rPr lang="en-US" sz="1600" i="1" dirty="0" smtClean="0">
                <a:solidFill>
                  <a:srgbClr val="FFCC66"/>
                </a:solidFill>
                <a:latin typeface="Optima"/>
                <a:cs typeface="Optima"/>
              </a:rPr>
              <a:t> &amp; </a:t>
            </a:r>
            <a:r>
              <a:rPr lang="en-US" sz="1600" i="1" dirty="0" err="1" smtClean="0">
                <a:solidFill>
                  <a:srgbClr val="FFCC66"/>
                </a:solidFill>
                <a:latin typeface="Optima"/>
                <a:cs typeface="Optima"/>
              </a:rPr>
              <a:t>Binney</a:t>
            </a:r>
            <a:r>
              <a:rPr lang="en-US" sz="1600" i="1" dirty="0" smtClean="0">
                <a:solidFill>
                  <a:srgbClr val="FFCC66"/>
                </a:solidFill>
                <a:latin typeface="Optima"/>
                <a:cs typeface="Optima"/>
              </a:rPr>
              <a:t> 2012</a:t>
            </a:r>
            <a:endParaRPr lang="en-US" sz="1600" i="1" dirty="0">
              <a:solidFill>
                <a:srgbClr val="FFCC66"/>
              </a:solidFill>
              <a:latin typeface="Optima"/>
              <a:cs typeface="Optima"/>
            </a:endParaRPr>
          </a:p>
        </p:txBody>
      </p:sp>
      <p:grpSp>
        <p:nvGrpSpPr>
          <p:cNvPr id="8" name="Group 125"/>
          <p:cNvGrpSpPr/>
          <p:nvPr/>
        </p:nvGrpSpPr>
        <p:grpSpPr>
          <a:xfrm>
            <a:off x="6934206" y="432158"/>
            <a:ext cx="2133600" cy="4507106"/>
            <a:chOff x="6934200" y="1300227"/>
            <a:chExt cx="2133600" cy="4507106"/>
          </a:xfrm>
        </p:grpSpPr>
        <p:grpSp>
          <p:nvGrpSpPr>
            <p:cNvPr id="9" name="Group 36"/>
            <p:cNvGrpSpPr/>
            <p:nvPr/>
          </p:nvGrpSpPr>
          <p:grpSpPr>
            <a:xfrm>
              <a:off x="6934200" y="1752600"/>
              <a:ext cx="2133600" cy="2292520"/>
              <a:chOff x="0" y="3657600"/>
              <a:chExt cx="2133600" cy="2438400"/>
            </a:xfrm>
            <a:solidFill>
              <a:srgbClr val="FFFFFF"/>
            </a:solidFill>
          </p:grpSpPr>
          <p:sp>
            <p:nvSpPr>
              <p:cNvPr id="117" name="Rectangle 116"/>
              <p:cNvSpPr/>
              <p:nvPr/>
            </p:nvSpPr>
            <p:spPr bwMode="auto">
              <a:xfrm>
                <a:off x="0" y="3657600"/>
                <a:ext cx="2133600" cy="2438400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pic>
            <p:nvPicPr>
              <p:cNvPr id="118" name="Picture 117" descr="fion.tif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27974" y="5825067"/>
                <a:ext cx="402652" cy="256000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119" name="Picture 118" descr="minimization.tif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6591" y="3702756"/>
                <a:ext cx="1551062" cy="2133333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120" name="Picture 119" descr="logAlpha.tiff"/>
              <p:cNvPicPr>
                <a:picLocks noChangeAspect="1"/>
              </p:cNvPicPr>
              <p:nvPr/>
            </p:nvPicPr>
            <p:blipFill>
              <a:blip r:embed="rId5"/>
              <a:srcRect r="3805"/>
              <a:stretch>
                <a:fillRect/>
              </a:stretch>
            </p:blipFill>
            <p:spPr>
              <a:xfrm>
                <a:off x="0" y="3702756"/>
                <a:ext cx="535412" cy="1947504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sp>
          <p:nvSpPr>
            <p:cNvPr id="116" name="TextBox 115"/>
            <p:cNvSpPr txBox="1"/>
            <p:nvPr/>
          </p:nvSpPr>
          <p:spPr>
            <a:xfrm>
              <a:off x="7640463" y="1300227"/>
              <a:ext cx="928459" cy="400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tx2"/>
                  </a:solidFill>
                  <a:latin typeface="Optima"/>
                  <a:cs typeface="Optima"/>
                </a:rPr>
                <a:t>Best fit</a:t>
              </a:r>
              <a:endParaRPr lang="en-US" sz="2000" dirty="0">
                <a:solidFill>
                  <a:schemeClr val="tx2"/>
                </a:solidFill>
                <a:latin typeface="Optima"/>
                <a:cs typeface="Optima"/>
              </a:endParaRPr>
            </a:p>
          </p:txBody>
        </p:sp>
        <p:sp>
          <p:nvSpPr>
            <p:cNvPr id="121" name="Right Arrow 120"/>
            <p:cNvSpPr/>
            <p:nvPr/>
          </p:nvSpPr>
          <p:spPr bwMode="auto">
            <a:xfrm rot="5400000">
              <a:off x="7734300" y="4229100"/>
              <a:ext cx="533400" cy="30480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grpSp>
          <p:nvGrpSpPr>
            <p:cNvPr id="10" name="Group 123"/>
            <p:cNvGrpSpPr/>
            <p:nvPr/>
          </p:nvGrpSpPr>
          <p:grpSpPr>
            <a:xfrm>
              <a:off x="7162800" y="4791670"/>
              <a:ext cx="1827432" cy="1015663"/>
              <a:chOff x="7162800" y="5008602"/>
              <a:chExt cx="1827432" cy="1015663"/>
            </a:xfrm>
          </p:grpSpPr>
          <p:sp>
            <p:nvSpPr>
              <p:cNvPr id="122" name="TextBox 121"/>
              <p:cNvSpPr txBox="1"/>
              <p:nvPr/>
            </p:nvSpPr>
            <p:spPr>
              <a:xfrm>
                <a:off x="7162800" y="5008602"/>
                <a:ext cx="1827432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000" dirty="0" smtClean="0">
                  <a:solidFill>
                    <a:srgbClr val="FFFF00"/>
                  </a:solidFill>
                  <a:latin typeface="Optima"/>
                  <a:cs typeface="Optima"/>
                </a:endParaRPr>
              </a:p>
              <a:p>
                <a:endParaRPr lang="en-US" sz="2000" dirty="0" smtClean="0">
                  <a:solidFill>
                    <a:srgbClr val="FFFF00"/>
                  </a:solidFill>
                  <a:latin typeface="Optima"/>
                  <a:cs typeface="Optima"/>
                </a:endParaRPr>
              </a:p>
              <a:p>
                <a:r>
                  <a:rPr lang="en-US" sz="2000" dirty="0" err="1" smtClean="0">
                    <a:solidFill>
                      <a:srgbClr val="FFFF00"/>
                    </a:solidFill>
                    <a:latin typeface="Optima"/>
                    <a:cs typeface="Optima"/>
                  </a:rPr>
                  <a:t>M</a:t>
                </a:r>
                <a:r>
                  <a:rPr lang="en-US" sz="2000" baseline="-25000" dirty="0" err="1" smtClean="0">
                    <a:solidFill>
                      <a:srgbClr val="FFFF00"/>
                    </a:solidFill>
                    <a:latin typeface="Optima"/>
                    <a:cs typeface="Optima"/>
                  </a:rPr>
                  <a:t>cor</a:t>
                </a:r>
                <a:r>
                  <a:rPr lang="en-US" sz="2000" dirty="0" smtClean="0">
                    <a:solidFill>
                      <a:srgbClr val="FFFF00"/>
                    </a:solidFill>
                    <a:latin typeface="Optima"/>
                    <a:cs typeface="Optima"/>
                  </a:rPr>
                  <a:t> ~ 2 M</a:t>
                </a:r>
                <a:r>
                  <a:rPr lang="en-US" sz="2000" baseline="-25000" dirty="0" smtClean="0">
                    <a:solidFill>
                      <a:srgbClr val="FFFF00"/>
                    </a:solidFill>
                    <a:latin typeface="Optima"/>
                    <a:cs typeface="Optima"/>
                    <a:sym typeface="Wingdings" charset="2"/>
                  </a:rPr>
                  <a:t></a:t>
                </a:r>
                <a:r>
                  <a:rPr lang="en-US" sz="2000" dirty="0" smtClean="0">
                    <a:solidFill>
                      <a:srgbClr val="FFFF00"/>
                    </a:solidFill>
                    <a:latin typeface="Optima"/>
                    <a:cs typeface="Optima"/>
                  </a:rPr>
                  <a:t>/yr</a:t>
                </a:r>
                <a:endParaRPr lang="en-US" sz="2000" dirty="0">
                  <a:solidFill>
                    <a:srgbClr val="FFFF00"/>
                  </a:solidFill>
                  <a:latin typeface="Optima"/>
                  <a:cs typeface="Optima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7229313" y="5493603"/>
                <a:ext cx="26680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err="1" smtClean="0">
                    <a:solidFill>
                      <a:srgbClr val="FFFF00"/>
                    </a:solidFill>
                    <a:latin typeface="Optima"/>
                    <a:ea typeface="Wingdings"/>
                    <a:cs typeface="Optima"/>
                  </a:rPr>
                  <a:t></a:t>
                </a:r>
                <a:endParaRPr lang="en-US" sz="1400" dirty="0">
                  <a:solidFill>
                    <a:srgbClr val="FFFF00"/>
                  </a:solidFill>
                  <a:latin typeface="Optima"/>
                  <a:cs typeface="Optima"/>
                </a:endParaRPr>
              </a:p>
            </p:txBody>
          </p:sp>
        </p:grpSp>
        <p:sp>
          <p:nvSpPr>
            <p:cNvPr id="125" name="TextBox 124"/>
            <p:cNvSpPr txBox="1"/>
            <p:nvPr/>
          </p:nvSpPr>
          <p:spPr>
            <a:xfrm>
              <a:off x="7162797" y="4687669"/>
              <a:ext cx="13635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Optima"/>
                  <a:cs typeface="Optima"/>
                </a:rPr>
                <a:t>v</a:t>
              </a:r>
              <a:r>
                <a:rPr lang="en-US" baseline="-25000" dirty="0" err="1" smtClean="0">
                  <a:latin typeface="Optima"/>
                  <a:cs typeface="Optima"/>
                </a:rPr>
                <a:t>k</a:t>
              </a:r>
              <a:r>
                <a:rPr lang="en-US" dirty="0" smtClean="0">
                  <a:latin typeface="Optima"/>
                  <a:cs typeface="Optima"/>
                </a:rPr>
                <a:t>= 75 km/</a:t>
              </a:r>
              <a:r>
                <a:rPr lang="en-US" dirty="0" err="1" smtClean="0">
                  <a:latin typeface="Optima"/>
                  <a:cs typeface="Optima"/>
                </a:rPr>
                <a:t>s</a:t>
              </a:r>
              <a:endParaRPr lang="en-US" dirty="0" smtClean="0">
                <a:latin typeface="Optima"/>
                <a:cs typeface="Optima"/>
              </a:endParaRPr>
            </a:p>
            <a:p>
              <a:r>
                <a:rPr lang="en-US" dirty="0" err="1" smtClean="0">
                  <a:latin typeface="Optima"/>
                  <a:cs typeface="Optima"/>
                </a:rPr>
                <a:t>f</a:t>
              </a:r>
              <a:r>
                <a:rPr lang="en-US" baseline="-25000" dirty="0" err="1" smtClean="0">
                  <a:latin typeface="Optima"/>
                  <a:cs typeface="Optima"/>
                </a:rPr>
                <a:t>ion</a:t>
              </a:r>
              <a:r>
                <a:rPr lang="en-US" dirty="0" smtClean="0">
                  <a:latin typeface="Optima"/>
                  <a:cs typeface="Optima"/>
                </a:rPr>
                <a:t> = 0.3</a:t>
              </a:r>
              <a:endParaRPr lang="en-US" dirty="0">
                <a:latin typeface="Optima"/>
                <a:cs typeface="Optima"/>
              </a:endParaRPr>
            </a:p>
          </p:txBody>
        </p:sp>
      </p:grpSp>
      <p:sp>
        <p:nvSpPr>
          <p:cNvPr id="91" name="Rectangle 15"/>
          <p:cNvSpPr>
            <a:spLocks noChangeArrowheads="1"/>
          </p:cNvSpPr>
          <p:nvPr/>
        </p:nvSpPr>
        <p:spPr bwMode="auto">
          <a:xfrm>
            <a:off x="6858000" y="5147634"/>
            <a:ext cx="2286000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ptima"/>
                <a:cs typeface="Optima"/>
              </a:rPr>
              <a:t>Halo gas:</a:t>
            </a:r>
          </a:p>
          <a:p>
            <a:r>
              <a:rPr lang="en-US" dirty="0">
                <a:solidFill>
                  <a:schemeClr val="bg1"/>
                </a:solidFill>
                <a:latin typeface="Optima"/>
                <a:cs typeface="Optima"/>
              </a:rPr>
              <a:t>  </a:t>
            </a:r>
            <a:r>
              <a:rPr lang="en-US" dirty="0" smtClean="0">
                <a:solidFill>
                  <a:schemeClr val="bg1"/>
                </a:solidFill>
                <a:latin typeface="Optima"/>
                <a:cs typeface="Optima"/>
              </a:rPr>
              <a:t>~8</a:t>
            </a:r>
            <a:r>
              <a:rPr lang="en-US" dirty="0" smtClean="0">
                <a:latin typeface="Optima"/>
                <a:cs typeface="Optima"/>
              </a:rPr>
              <a:t>0</a:t>
            </a:r>
            <a:r>
              <a:rPr lang="en-US" dirty="0" smtClean="0">
                <a:solidFill>
                  <a:schemeClr val="bg1"/>
                </a:solidFill>
                <a:latin typeface="Optima"/>
                <a:cs typeface="Optima"/>
              </a:rPr>
              <a:t>% </a:t>
            </a:r>
            <a:r>
              <a:rPr lang="en-US" dirty="0">
                <a:solidFill>
                  <a:schemeClr val="bg1"/>
                </a:solidFill>
                <a:latin typeface="Optima"/>
                <a:cs typeface="Optima"/>
              </a:rPr>
              <a:t>from fountain</a:t>
            </a:r>
          </a:p>
          <a:p>
            <a:r>
              <a:rPr lang="en-US" dirty="0">
                <a:solidFill>
                  <a:schemeClr val="bg1"/>
                </a:solidFill>
                <a:latin typeface="Optima"/>
                <a:cs typeface="Optima"/>
              </a:rPr>
              <a:t>  </a:t>
            </a:r>
            <a:r>
              <a:rPr lang="en-US" dirty="0" smtClean="0">
                <a:solidFill>
                  <a:schemeClr val="bg1"/>
                </a:solidFill>
                <a:latin typeface="Optima"/>
                <a:cs typeface="Optima"/>
              </a:rPr>
              <a:t>~</a:t>
            </a:r>
            <a:r>
              <a:rPr lang="en-US" dirty="0" smtClean="0">
                <a:latin typeface="Optima"/>
                <a:cs typeface="Optima"/>
              </a:rPr>
              <a:t>2</a:t>
            </a:r>
            <a:r>
              <a:rPr lang="en-US" dirty="0" smtClean="0">
                <a:solidFill>
                  <a:schemeClr val="bg1"/>
                </a:solidFill>
                <a:latin typeface="Optima"/>
                <a:cs typeface="Optima"/>
              </a:rPr>
              <a:t>0% from corona</a:t>
            </a:r>
            <a:endParaRPr lang="en-US" dirty="0">
              <a:solidFill>
                <a:schemeClr val="bg1"/>
              </a:solidFill>
              <a:latin typeface="Optima"/>
              <a:cs typeface="Optima"/>
            </a:endParaRPr>
          </a:p>
        </p:txBody>
      </p:sp>
      <p:grpSp>
        <p:nvGrpSpPr>
          <p:cNvPr id="101" name="Group 117"/>
          <p:cNvGrpSpPr/>
          <p:nvPr/>
        </p:nvGrpSpPr>
        <p:grpSpPr>
          <a:xfrm>
            <a:off x="49800" y="527835"/>
            <a:ext cx="2160000" cy="1656924"/>
            <a:chOff x="-679038" y="1152312"/>
            <a:chExt cx="8644820" cy="4487882"/>
          </a:xfrm>
        </p:grpSpPr>
        <p:pic>
          <p:nvPicPr>
            <p:cNvPr id="102" name="Segnaposto contenuto 14" descr="cartoon_ion2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679038" y="1152312"/>
              <a:ext cx="8644820" cy="4487882"/>
            </a:xfrm>
            <a:prstGeom prst="rect">
              <a:avLst/>
            </a:prstGeom>
          </p:spPr>
        </p:pic>
        <p:grpSp>
          <p:nvGrpSpPr>
            <p:cNvPr id="106" name="Gruppo 19"/>
            <p:cNvGrpSpPr/>
            <p:nvPr/>
          </p:nvGrpSpPr>
          <p:grpSpPr>
            <a:xfrm>
              <a:off x="1522511" y="4401840"/>
              <a:ext cx="5355677" cy="769109"/>
              <a:chOff x="1522511" y="4605040"/>
              <a:chExt cx="5355677" cy="769109"/>
            </a:xfrm>
          </p:grpSpPr>
          <p:cxnSp>
            <p:nvCxnSpPr>
              <p:cNvPr id="124" name="Connettore 2 26"/>
              <p:cNvCxnSpPr/>
              <p:nvPr/>
            </p:nvCxnSpPr>
            <p:spPr>
              <a:xfrm rot="5400000">
                <a:off x="1324471" y="5101495"/>
                <a:ext cx="470694" cy="74613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ttore 2 28"/>
              <p:cNvCxnSpPr/>
              <p:nvPr/>
            </p:nvCxnSpPr>
            <p:spPr>
              <a:xfrm rot="5400000">
                <a:off x="3729311" y="4744610"/>
                <a:ext cx="411425" cy="132286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ttore 2 32"/>
              <p:cNvCxnSpPr/>
              <p:nvPr/>
            </p:nvCxnSpPr>
            <p:spPr>
              <a:xfrm rot="5400000">
                <a:off x="6606332" y="4744610"/>
                <a:ext cx="411425" cy="132286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32" name="Segnaposto contenuto 14" descr="cartoon_acc.jpg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564757"/>
            <a:ext cx="2160000" cy="1620000"/>
          </a:xfrm>
          <a:prstGeom prst="rect">
            <a:avLst/>
          </a:prstGeom>
        </p:spPr>
      </p:pic>
      <p:sp>
        <p:nvSpPr>
          <p:cNvPr id="133" name="TextBox 132"/>
          <p:cNvSpPr txBox="1"/>
          <p:nvPr/>
        </p:nvSpPr>
        <p:spPr>
          <a:xfrm>
            <a:off x="228600" y="260648"/>
            <a:ext cx="1519106" cy="369332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  <a:latin typeface="Optima"/>
                <a:cs typeface="Optima"/>
              </a:rPr>
              <a:t>Pure fountain</a:t>
            </a:r>
            <a:endParaRPr lang="en-US" dirty="0">
              <a:solidFill>
                <a:schemeClr val="accent3"/>
              </a:solidFill>
              <a:latin typeface="Optima"/>
              <a:cs typeface="Optima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289403" y="279759"/>
            <a:ext cx="2238608" cy="369332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  <a:latin typeface="Optima"/>
                <a:cs typeface="Optima"/>
              </a:rPr>
              <a:t>Fountain + accretion</a:t>
            </a:r>
            <a:endParaRPr lang="en-US" dirty="0">
              <a:solidFill>
                <a:schemeClr val="accent3"/>
              </a:solidFill>
              <a:latin typeface="Optima"/>
              <a:cs typeface="Optima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5181604" y="432159"/>
            <a:ext cx="915943" cy="369332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  <a:latin typeface="Optima"/>
                <a:cs typeface="Optima"/>
              </a:rPr>
              <a:t>HI data</a:t>
            </a:r>
            <a:endParaRPr lang="en-US" dirty="0">
              <a:solidFill>
                <a:schemeClr val="accent3"/>
              </a:solidFill>
              <a:latin typeface="Optima"/>
              <a:cs typeface="Optima"/>
            </a:endParaRPr>
          </a:p>
        </p:txBody>
      </p:sp>
      <p:grpSp>
        <p:nvGrpSpPr>
          <p:cNvPr id="136" name="Group 9"/>
          <p:cNvGrpSpPr/>
          <p:nvPr/>
        </p:nvGrpSpPr>
        <p:grpSpPr>
          <a:xfrm>
            <a:off x="4495804" y="965559"/>
            <a:ext cx="2206547" cy="1121748"/>
            <a:chOff x="76196" y="228601"/>
            <a:chExt cx="3425747" cy="1731348"/>
          </a:xfrm>
        </p:grpSpPr>
        <p:pic>
          <p:nvPicPr>
            <p:cNvPr id="137" name="Immagine 11" descr="HIallsky_b-30.jp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76196" y="228601"/>
              <a:ext cx="3425747" cy="1731348"/>
            </a:xfrm>
            <a:prstGeom prst="rect">
              <a:avLst/>
            </a:prstGeom>
          </p:spPr>
        </p:pic>
        <p:sp>
          <p:nvSpPr>
            <p:cNvPr id="138" name="Freeform 137"/>
            <p:cNvSpPr/>
            <p:nvPr/>
          </p:nvSpPr>
          <p:spPr bwMode="auto">
            <a:xfrm>
              <a:off x="486159" y="699041"/>
              <a:ext cx="2331578" cy="140550"/>
            </a:xfrm>
            <a:custGeom>
              <a:avLst/>
              <a:gdLst>
                <a:gd name="connsiteX0" fmla="*/ 0 w 2331577"/>
                <a:gd name="connsiteY0" fmla="*/ 19843 h 158739"/>
                <a:gd name="connsiteX1" fmla="*/ 198432 w 2331577"/>
                <a:gd name="connsiteY1" fmla="*/ 99212 h 158739"/>
                <a:gd name="connsiteX2" fmla="*/ 496080 w 2331577"/>
                <a:gd name="connsiteY2" fmla="*/ 138896 h 158739"/>
                <a:gd name="connsiteX3" fmla="*/ 644904 w 2331577"/>
                <a:gd name="connsiteY3" fmla="*/ 148818 h 158739"/>
                <a:gd name="connsiteX4" fmla="*/ 1498162 w 2331577"/>
                <a:gd name="connsiteY4" fmla="*/ 158739 h 158739"/>
                <a:gd name="connsiteX5" fmla="*/ 1637065 w 2331577"/>
                <a:gd name="connsiteY5" fmla="*/ 148818 h 158739"/>
                <a:gd name="connsiteX6" fmla="*/ 1795810 w 2331577"/>
                <a:gd name="connsiteY6" fmla="*/ 119054 h 158739"/>
                <a:gd name="connsiteX7" fmla="*/ 1984321 w 2331577"/>
                <a:gd name="connsiteY7" fmla="*/ 109133 h 158739"/>
                <a:gd name="connsiteX8" fmla="*/ 2033929 w 2331577"/>
                <a:gd name="connsiteY8" fmla="*/ 99212 h 158739"/>
                <a:gd name="connsiteX9" fmla="*/ 2063694 w 2331577"/>
                <a:gd name="connsiteY9" fmla="*/ 89291 h 158739"/>
                <a:gd name="connsiteX10" fmla="*/ 2103380 w 2331577"/>
                <a:gd name="connsiteY10" fmla="*/ 79370 h 158739"/>
                <a:gd name="connsiteX11" fmla="*/ 2133145 w 2331577"/>
                <a:gd name="connsiteY11" fmla="*/ 69448 h 158739"/>
                <a:gd name="connsiteX12" fmla="*/ 2172831 w 2331577"/>
                <a:gd name="connsiteY12" fmla="*/ 59527 h 158739"/>
                <a:gd name="connsiteX13" fmla="*/ 2202596 w 2331577"/>
                <a:gd name="connsiteY13" fmla="*/ 49606 h 158739"/>
                <a:gd name="connsiteX14" fmla="*/ 2232361 w 2331577"/>
                <a:gd name="connsiteY14" fmla="*/ 29764 h 158739"/>
                <a:gd name="connsiteX15" fmla="*/ 2301812 w 2331577"/>
                <a:gd name="connsiteY15" fmla="*/ 19843 h 158739"/>
                <a:gd name="connsiteX16" fmla="*/ 2331577 w 2331577"/>
                <a:gd name="connsiteY16" fmla="*/ 0 h 15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31577" h="158739">
                  <a:moveTo>
                    <a:pt x="0" y="19843"/>
                  </a:moveTo>
                  <a:cubicBezTo>
                    <a:pt x="66144" y="46299"/>
                    <a:pt x="127818" y="89797"/>
                    <a:pt x="198432" y="99212"/>
                  </a:cubicBezTo>
                  <a:cubicBezTo>
                    <a:pt x="297648" y="112440"/>
                    <a:pt x="396598" y="127843"/>
                    <a:pt x="496080" y="138896"/>
                  </a:cubicBezTo>
                  <a:cubicBezTo>
                    <a:pt x="545494" y="144386"/>
                    <a:pt x="595196" y="147834"/>
                    <a:pt x="644904" y="148818"/>
                  </a:cubicBezTo>
                  <a:lnTo>
                    <a:pt x="1498162" y="158739"/>
                  </a:lnTo>
                  <a:cubicBezTo>
                    <a:pt x="1544463" y="155432"/>
                    <a:pt x="1591072" y="155090"/>
                    <a:pt x="1637065" y="148818"/>
                  </a:cubicBezTo>
                  <a:cubicBezTo>
                    <a:pt x="1845299" y="120423"/>
                    <a:pt x="1588682" y="134396"/>
                    <a:pt x="1795810" y="119054"/>
                  </a:cubicBezTo>
                  <a:cubicBezTo>
                    <a:pt x="1858562" y="114406"/>
                    <a:pt x="1921484" y="112440"/>
                    <a:pt x="1984321" y="109133"/>
                  </a:cubicBezTo>
                  <a:cubicBezTo>
                    <a:pt x="2000857" y="105826"/>
                    <a:pt x="2017569" y="103302"/>
                    <a:pt x="2033929" y="99212"/>
                  </a:cubicBezTo>
                  <a:cubicBezTo>
                    <a:pt x="2044075" y="96676"/>
                    <a:pt x="2053638" y="92164"/>
                    <a:pt x="2063694" y="89291"/>
                  </a:cubicBezTo>
                  <a:cubicBezTo>
                    <a:pt x="2076805" y="85545"/>
                    <a:pt x="2090269" y="83116"/>
                    <a:pt x="2103380" y="79370"/>
                  </a:cubicBezTo>
                  <a:cubicBezTo>
                    <a:pt x="2113436" y="76497"/>
                    <a:pt x="2123089" y="72321"/>
                    <a:pt x="2133145" y="69448"/>
                  </a:cubicBezTo>
                  <a:cubicBezTo>
                    <a:pt x="2146256" y="65702"/>
                    <a:pt x="2159720" y="63273"/>
                    <a:pt x="2172831" y="59527"/>
                  </a:cubicBezTo>
                  <a:cubicBezTo>
                    <a:pt x="2182887" y="56654"/>
                    <a:pt x="2193242" y="54283"/>
                    <a:pt x="2202596" y="49606"/>
                  </a:cubicBezTo>
                  <a:cubicBezTo>
                    <a:pt x="2213261" y="44274"/>
                    <a:pt x="2220940" y="33190"/>
                    <a:pt x="2232361" y="29764"/>
                  </a:cubicBezTo>
                  <a:cubicBezTo>
                    <a:pt x="2254760" y="23045"/>
                    <a:pt x="2278662" y="23150"/>
                    <a:pt x="2301812" y="19843"/>
                  </a:cubicBezTo>
                  <a:lnTo>
                    <a:pt x="2331577" y="0"/>
                  </a:lnTo>
                </a:path>
              </a:pathLst>
            </a:cu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1856"/>
            <a:ext cx="8305800" cy="1981200"/>
          </a:xfrm>
        </p:spPr>
        <p:txBody>
          <a:bodyPr/>
          <a:lstStyle/>
          <a:p>
            <a:r>
              <a:rPr lang="en-GB" sz="7200" dirty="0" smtClean="0"/>
              <a:t>2. Absorption </a:t>
            </a:r>
            <a:r>
              <a:rPr lang="en-GB" sz="7200" dirty="0" err="1" smtClean="0"/>
              <a:t>feautures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306074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/>
              <a:t>Cooling in the wake</a:t>
            </a:r>
            <a:endParaRPr lang="en-US" dirty="0"/>
          </a:p>
        </p:txBody>
      </p:sp>
      <p:pic>
        <p:nvPicPr>
          <p:cNvPr id="4" name="Immagine 2" descr="schemeAM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685802"/>
            <a:ext cx="5105400" cy="342862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30"/>
          <p:cNvGrpSpPr/>
          <p:nvPr/>
        </p:nvGrpSpPr>
        <p:grpSpPr>
          <a:xfrm>
            <a:off x="228600" y="685800"/>
            <a:ext cx="3200400" cy="2667000"/>
            <a:chOff x="0" y="1143000"/>
            <a:chExt cx="5181600" cy="4114800"/>
          </a:xfrm>
        </p:grpSpPr>
        <p:sp>
          <p:nvSpPr>
            <p:cNvPr id="6" name="Donut 5"/>
            <p:cNvSpPr/>
            <p:nvPr/>
          </p:nvSpPr>
          <p:spPr bwMode="auto">
            <a:xfrm>
              <a:off x="0" y="1143000"/>
              <a:ext cx="5181600" cy="4114800"/>
            </a:xfrm>
            <a:prstGeom prst="donut">
              <a:avLst>
                <a:gd name="adj" fmla="val 50000"/>
              </a:avLst>
            </a:prstGeom>
            <a:gradFill flip="none" rotWithShape="1">
              <a:gsLst>
                <a:gs pos="0">
                  <a:srgbClr val="FF0023">
                    <a:alpha val="99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grpSp>
          <p:nvGrpSpPr>
            <p:cNvPr id="7" name="Group 32"/>
            <p:cNvGrpSpPr/>
            <p:nvPr/>
          </p:nvGrpSpPr>
          <p:grpSpPr>
            <a:xfrm rot="10800000">
              <a:off x="1447795" y="3124200"/>
              <a:ext cx="2308439" cy="936241"/>
              <a:chOff x="1530280" y="1896482"/>
              <a:chExt cx="1593920" cy="618118"/>
            </a:xfrm>
            <a:solidFill>
              <a:srgbClr val="1458F3"/>
            </a:solidFill>
          </p:grpSpPr>
          <p:sp>
            <p:nvSpPr>
              <p:cNvPr id="8" name="Curved Down Arrow 7"/>
              <p:cNvSpPr/>
              <p:nvPr/>
            </p:nvSpPr>
            <p:spPr bwMode="auto">
              <a:xfrm>
                <a:off x="2347686" y="1896482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9" name="Curved Down Arrow 8"/>
              <p:cNvSpPr/>
              <p:nvPr/>
            </p:nvSpPr>
            <p:spPr bwMode="auto">
              <a:xfrm>
                <a:off x="2590800" y="2057400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0" name="Curved Down Arrow 9"/>
              <p:cNvSpPr/>
              <p:nvPr/>
            </p:nvSpPr>
            <p:spPr bwMode="auto">
              <a:xfrm>
                <a:off x="2819400" y="2133600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1" name="Curved Down Arrow 10"/>
              <p:cNvSpPr/>
              <p:nvPr/>
            </p:nvSpPr>
            <p:spPr bwMode="auto">
              <a:xfrm>
                <a:off x="2514600" y="2286000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2" name="Curved Up Arrow 11"/>
              <p:cNvSpPr/>
              <p:nvPr/>
            </p:nvSpPr>
            <p:spPr bwMode="auto">
              <a:xfrm rot="10996469">
                <a:off x="1898318" y="1909918"/>
                <a:ext cx="304800" cy="215152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3" name="Curved Up Arrow 12"/>
              <p:cNvSpPr/>
              <p:nvPr/>
            </p:nvSpPr>
            <p:spPr bwMode="auto">
              <a:xfrm rot="10996469">
                <a:off x="1911280" y="2065918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4" name="Curved Up Arrow 13"/>
              <p:cNvSpPr/>
              <p:nvPr/>
            </p:nvSpPr>
            <p:spPr bwMode="auto">
              <a:xfrm rot="10996469">
                <a:off x="1987480" y="2277481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5" name="Curved Up Arrow 14"/>
              <p:cNvSpPr/>
              <p:nvPr/>
            </p:nvSpPr>
            <p:spPr bwMode="auto">
              <a:xfrm rot="10996469">
                <a:off x="1530280" y="2065919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10343" y="2613803"/>
              <a:ext cx="2971801" cy="1196197"/>
            </a:xfrm>
            <a:prstGeom prst="rect">
              <a:avLst/>
            </a:prstGeom>
          </p:spPr>
        </p:pic>
        <p:grpSp>
          <p:nvGrpSpPr>
            <p:cNvPr id="17" name="Group 55"/>
            <p:cNvGrpSpPr/>
            <p:nvPr/>
          </p:nvGrpSpPr>
          <p:grpSpPr>
            <a:xfrm>
              <a:off x="1601750" y="2590805"/>
              <a:ext cx="2116285" cy="892247"/>
              <a:chOff x="1617597" y="1846172"/>
              <a:chExt cx="1461242" cy="589071"/>
            </a:xfrm>
            <a:solidFill>
              <a:srgbClr val="1458F3"/>
            </a:solidFill>
          </p:grpSpPr>
          <p:sp>
            <p:nvSpPr>
              <p:cNvPr id="18" name="Curved Down Arrow 17"/>
              <p:cNvSpPr/>
              <p:nvPr/>
            </p:nvSpPr>
            <p:spPr bwMode="auto">
              <a:xfrm>
                <a:off x="2364011" y="1846172"/>
                <a:ext cx="304800" cy="287427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19" name="Curved Down Arrow 18"/>
              <p:cNvSpPr/>
              <p:nvPr/>
            </p:nvSpPr>
            <p:spPr bwMode="auto">
              <a:xfrm>
                <a:off x="2521853" y="1997093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20" name="Curved Down Arrow 19"/>
              <p:cNvSpPr/>
              <p:nvPr/>
            </p:nvSpPr>
            <p:spPr bwMode="auto">
              <a:xfrm>
                <a:off x="2774039" y="2047401"/>
                <a:ext cx="304800" cy="278908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21" name="Curved Down Arrow 20"/>
              <p:cNvSpPr/>
              <p:nvPr/>
            </p:nvSpPr>
            <p:spPr bwMode="auto">
              <a:xfrm rot="618444">
                <a:off x="2502927" y="2198329"/>
                <a:ext cx="304800" cy="228600"/>
              </a:xfrm>
              <a:prstGeom prst="curvedDown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22" name="Curved Up Arrow 21"/>
              <p:cNvSpPr/>
              <p:nvPr/>
            </p:nvSpPr>
            <p:spPr bwMode="auto">
              <a:xfrm rot="10996469">
                <a:off x="1898720" y="1896481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23" name="Curved Up Arrow 22"/>
              <p:cNvSpPr/>
              <p:nvPr/>
            </p:nvSpPr>
            <p:spPr bwMode="auto">
              <a:xfrm rot="10996469">
                <a:off x="1911280" y="2065918"/>
                <a:ext cx="304800" cy="228600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24" name="Curved Up Arrow 23"/>
              <p:cNvSpPr/>
              <p:nvPr/>
            </p:nvSpPr>
            <p:spPr bwMode="auto">
              <a:xfrm rot="10419293">
                <a:off x="2038439" y="2149376"/>
                <a:ext cx="304800" cy="285867"/>
              </a:xfrm>
              <a:prstGeom prst="curvedUpArrow">
                <a:avLst>
                  <a:gd name="adj1" fmla="val 25000"/>
                  <a:gd name="adj2" fmla="val 50975"/>
                  <a:gd name="adj3" fmla="val 27532"/>
                </a:avLst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  <p:sp>
            <p:nvSpPr>
              <p:cNvPr id="25" name="Curved Up Arrow 24"/>
              <p:cNvSpPr/>
              <p:nvPr/>
            </p:nvSpPr>
            <p:spPr bwMode="auto">
              <a:xfrm rot="10996469">
                <a:off x="1617597" y="1947303"/>
                <a:ext cx="304800" cy="336927"/>
              </a:xfrm>
              <a:prstGeom prst="curvedUpArrow">
                <a:avLst/>
              </a:prstGeom>
              <a:grpFill/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Optima"/>
                  <a:cs typeface="Optima"/>
                </a:endParaRPr>
              </a:p>
            </p:txBody>
          </p:sp>
        </p:grpSp>
        <p:cxnSp>
          <p:nvCxnSpPr>
            <p:cNvPr id="26" name="Straight Connector 25"/>
            <p:cNvCxnSpPr/>
            <p:nvPr/>
          </p:nvCxnSpPr>
          <p:spPr bwMode="auto">
            <a:xfrm rot="5400000" flipH="1" flipV="1">
              <a:off x="2209006" y="2667000"/>
              <a:ext cx="1067594" cy="7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5400000" flipH="1" flipV="1">
              <a:off x="2477294" y="3542506"/>
              <a:ext cx="533400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 flipH="1" flipV="1">
              <a:off x="2172494" y="4380706"/>
              <a:ext cx="1143000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Curved Left Arrow 28"/>
            <p:cNvSpPr/>
            <p:nvPr/>
          </p:nvSpPr>
          <p:spPr bwMode="auto">
            <a:xfrm rot="10800000">
              <a:off x="2362200" y="1981199"/>
              <a:ext cx="609600" cy="304799"/>
            </a:xfrm>
            <a:prstGeom prst="curvedLeftArrow">
              <a:avLst>
                <a:gd name="adj1" fmla="val 25168"/>
                <a:gd name="adj2" fmla="val 50000"/>
                <a:gd name="adj3" fmla="val 51041"/>
              </a:avLst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 rot="5400000" flipH="1" flipV="1">
              <a:off x="2362200" y="1752600"/>
              <a:ext cx="762794" cy="7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7" name="Straight Connector 36"/>
          <p:cNvCxnSpPr/>
          <p:nvPr/>
        </p:nvCxnSpPr>
        <p:spPr bwMode="auto">
          <a:xfrm rot="10800000" flipV="1">
            <a:off x="2133600" y="685800"/>
            <a:ext cx="167640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6D83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rot="16200000" flipV="1">
            <a:off x="2057402" y="2362200"/>
            <a:ext cx="1828800" cy="1676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6D83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Rectangle 39"/>
          <p:cNvSpPr/>
          <p:nvPr/>
        </p:nvSpPr>
        <p:spPr bwMode="auto">
          <a:xfrm>
            <a:off x="2133600" y="1752600"/>
            <a:ext cx="685800" cy="533400"/>
          </a:xfrm>
          <a:prstGeom prst="rect">
            <a:avLst/>
          </a:prstGeom>
          <a:noFill/>
          <a:ln w="19050" cap="flat" cmpd="sng" algn="ctr">
            <a:solidFill>
              <a:srgbClr val="06D83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Optima"/>
              <a:cs typeface="Optim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77000" y="4114800"/>
            <a:ext cx="2438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solidFill>
                  <a:srgbClr val="FFCC66"/>
                </a:solidFill>
                <a:latin typeface="Optima"/>
                <a:cs typeface="Optima"/>
              </a:rPr>
              <a:t>Fraternali</a:t>
            </a:r>
            <a:r>
              <a:rPr lang="en-US" sz="1600" i="1" dirty="0" smtClean="0">
                <a:solidFill>
                  <a:srgbClr val="FFCC66"/>
                </a:solidFill>
                <a:latin typeface="Optima"/>
                <a:cs typeface="Optima"/>
              </a:rPr>
              <a:t> et al. 2013, </a:t>
            </a:r>
            <a:r>
              <a:rPr lang="en-US" sz="1600" i="1" dirty="0" err="1" smtClean="0">
                <a:solidFill>
                  <a:srgbClr val="FFCC66"/>
                </a:solidFill>
                <a:latin typeface="Optima"/>
                <a:cs typeface="Optima"/>
              </a:rPr>
              <a:t>ApJL</a:t>
            </a:r>
            <a:endParaRPr lang="en-US" sz="1600" i="1" dirty="0">
              <a:solidFill>
                <a:srgbClr val="FFCC66"/>
              </a:solidFill>
              <a:latin typeface="Optima"/>
              <a:cs typeface="Optim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404" y="3352800"/>
            <a:ext cx="8915396" cy="3048000"/>
            <a:chOff x="152404" y="3352800"/>
            <a:chExt cx="8915396" cy="3048000"/>
          </a:xfrm>
        </p:grpSpPr>
        <p:grpSp>
          <p:nvGrpSpPr>
            <p:cNvPr id="41" name="Group 40"/>
            <p:cNvGrpSpPr/>
            <p:nvPr/>
          </p:nvGrpSpPr>
          <p:grpSpPr>
            <a:xfrm>
              <a:off x="152404" y="3352800"/>
              <a:ext cx="8915396" cy="3048000"/>
              <a:chOff x="152404" y="3352800"/>
              <a:chExt cx="8915396" cy="3048000"/>
            </a:xfrm>
          </p:grpSpPr>
          <p:pic>
            <p:nvPicPr>
              <p:cNvPr id="39" name="Picture 38" descr="lehnerScience.tif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404" y="3352800"/>
                <a:ext cx="5239943" cy="3048000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5334000" y="6019800"/>
                <a:ext cx="19553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Optima"/>
                    <a:cs typeface="Optima"/>
                  </a:rPr>
                  <a:t>C II, Si II, Si III, …</a:t>
                </a:r>
                <a:endParaRPr lang="en-US" dirty="0">
                  <a:latin typeface="Optima"/>
                  <a:cs typeface="Optima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162800" y="6008132"/>
                <a:ext cx="1905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  <a:latin typeface="Optima"/>
                    <a:cs typeface="Optima"/>
                  </a:rPr>
                  <a:t>4.3&lt;</a:t>
                </a:r>
                <a:r>
                  <a:rPr lang="en-US" dirty="0" err="1" smtClean="0">
                    <a:solidFill>
                      <a:srgbClr val="FFFF00"/>
                    </a:solidFill>
                    <a:latin typeface="Optima"/>
                    <a:cs typeface="Optima"/>
                  </a:rPr>
                  <a:t>logT</a:t>
                </a:r>
                <a:r>
                  <a:rPr lang="en-US" dirty="0" smtClean="0">
                    <a:solidFill>
                      <a:srgbClr val="FFFF00"/>
                    </a:solidFill>
                    <a:latin typeface="Optima"/>
                    <a:cs typeface="Optima"/>
                  </a:rPr>
                  <a:t>&lt;5.3 K</a:t>
                </a:r>
                <a:endParaRPr lang="en-US" dirty="0">
                  <a:solidFill>
                    <a:srgbClr val="FFFF00"/>
                  </a:solidFill>
                  <a:latin typeface="Optima"/>
                  <a:cs typeface="Optima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5381429" y="5446966"/>
              <a:ext cx="303065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err="1" smtClean="0">
                  <a:solidFill>
                    <a:srgbClr val="FFCC66"/>
                  </a:solidFill>
                </a:rPr>
                <a:t>Lehner</a:t>
              </a:r>
              <a:r>
                <a:rPr lang="en-US" sz="1600" i="1" dirty="0" smtClean="0">
                  <a:solidFill>
                    <a:srgbClr val="FFCC66"/>
                  </a:solidFill>
                </a:rPr>
                <a:t> &amp; </a:t>
              </a:r>
              <a:r>
                <a:rPr lang="en-US" sz="1600" i="1" dirty="0" err="1" smtClean="0">
                  <a:solidFill>
                    <a:srgbClr val="FFCC66"/>
                  </a:solidFill>
                </a:rPr>
                <a:t>Howk</a:t>
              </a:r>
              <a:r>
                <a:rPr lang="en-US" sz="1600" i="1" dirty="0" smtClean="0">
                  <a:solidFill>
                    <a:srgbClr val="FFCC66"/>
                  </a:solidFill>
                </a:rPr>
                <a:t> 2011, Science</a:t>
              </a:r>
            </a:p>
            <a:p>
              <a:r>
                <a:rPr lang="en-US" sz="1600" i="1" dirty="0" err="1" smtClean="0">
                  <a:solidFill>
                    <a:srgbClr val="F8E753"/>
                  </a:solidFill>
                </a:rPr>
                <a:t>Lehner</a:t>
              </a:r>
              <a:r>
                <a:rPr lang="en-US" sz="1600" i="1" dirty="0" smtClean="0">
                  <a:solidFill>
                    <a:srgbClr val="F8E753"/>
                  </a:solidFill>
                </a:rPr>
                <a:t> et al. 2012, MNRAS</a:t>
              </a:r>
              <a:endParaRPr lang="en-US" sz="1600" i="1" dirty="0">
                <a:solidFill>
                  <a:srgbClr val="F8E753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364088" y="5178896"/>
              <a:ext cx="20574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i="1" dirty="0" smtClean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Shull+ 2009, </a:t>
              </a:r>
              <a:r>
                <a:rPr lang="en-US" sz="1600" i="1" dirty="0" err="1" smtClean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ApJ</a:t>
              </a:r>
              <a:endParaRPr lang="en-US" sz="1600" i="1" dirty="0" smtClean="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6759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76200"/>
            <a:ext cx="7924800" cy="533400"/>
          </a:xfrm>
        </p:spPr>
        <p:txBody>
          <a:bodyPr/>
          <a:lstStyle/>
          <a:p>
            <a:pPr algn="ctr"/>
            <a:r>
              <a:rPr lang="en-US" dirty="0" smtClean="0"/>
              <a:t>Evolution of the wake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5486400" y="4495800"/>
            <a:ext cx="3200400" cy="1981200"/>
            <a:chOff x="5486400" y="4495800"/>
            <a:chExt cx="3200400" cy="1981200"/>
          </a:xfrm>
        </p:grpSpPr>
        <p:sp>
          <p:nvSpPr>
            <p:cNvPr id="5" name="Right Arrow 4"/>
            <p:cNvSpPr/>
            <p:nvPr/>
          </p:nvSpPr>
          <p:spPr>
            <a:xfrm>
              <a:off x="5486400" y="5410200"/>
              <a:ext cx="457480" cy="317500"/>
            </a:xfrm>
            <a:prstGeom prst="rightArrow">
              <a:avLst/>
            </a:prstGeom>
            <a:solidFill>
              <a:srgbClr val="FF66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135"/>
            <p:cNvGrpSpPr/>
            <p:nvPr/>
          </p:nvGrpSpPr>
          <p:grpSpPr>
            <a:xfrm>
              <a:off x="6172200" y="4495800"/>
              <a:ext cx="2514600" cy="1981200"/>
              <a:chOff x="0" y="1143000"/>
              <a:chExt cx="5181600" cy="4114800"/>
            </a:xfrm>
          </p:grpSpPr>
          <p:sp>
            <p:nvSpPr>
              <p:cNvPr id="137" name="Donut 136"/>
              <p:cNvSpPr/>
              <p:nvPr/>
            </p:nvSpPr>
            <p:spPr bwMode="auto">
              <a:xfrm>
                <a:off x="0" y="1143000"/>
                <a:ext cx="5181600" cy="4114800"/>
              </a:xfrm>
              <a:prstGeom prst="donu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0023">
                      <a:alpha val="99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-112" charset="0"/>
                </a:endParaRPr>
              </a:p>
            </p:txBody>
          </p:sp>
          <p:grpSp>
            <p:nvGrpSpPr>
              <p:cNvPr id="7" name="Group 32"/>
              <p:cNvGrpSpPr/>
              <p:nvPr/>
            </p:nvGrpSpPr>
            <p:grpSpPr>
              <a:xfrm rot="10800000">
                <a:off x="1447795" y="3124200"/>
                <a:ext cx="2308439" cy="936241"/>
                <a:chOff x="1530280" y="1896482"/>
                <a:chExt cx="1593920" cy="618118"/>
              </a:xfrm>
              <a:solidFill>
                <a:srgbClr val="1458F3"/>
              </a:solidFill>
            </p:grpSpPr>
            <p:sp>
              <p:nvSpPr>
                <p:cNvPr id="154" name="Curved Down Arrow 153"/>
                <p:cNvSpPr/>
                <p:nvPr/>
              </p:nvSpPr>
              <p:spPr bwMode="auto">
                <a:xfrm>
                  <a:off x="2347686" y="1896482"/>
                  <a:ext cx="304800" cy="228600"/>
                </a:xfrm>
                <a:prstGeom prst="curvedDownArrow">
                  <a:avLst/>
                </a:prstGeom>
                <a:grpFill/>
                <a:ln w="952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Book Antiqua" pitchFamily="-112" charset="0"/>
                  </a:endParaRPr>
                </a:p>
              </p:txBody>
            </p:sp>
            <p:sp>
              <p:nvSpPr>
                <p:cNvPr id="155" name="Curved Down Arrow 154"/>
                <p:cNvSpPr/>
                <p:nvPr/>
              </p:nvSpPr>
              <p:spPr bwMode="auto">
                <a:xfrm>
                  <a:off x="2590800" y="2057400"/>
                  <a:ext cx="304800" cy="228600"/>
                </a:xfrm>
                <a:prstGeom prst="curvedDownArrow">
                  <a:avLst/>
                </a:prstGeom>
                <a:grpFill/>
                <a:ln w="952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Book Antiqua" pitchFamily="-112" charset="0"/>
                  </a:endParaRPr>
                </a:p>
              </p:txBody>
            </p:sp>
            <p:sp>
              <p:nvSpPr>
                <p:cNvPr id="156" name="Curved Down Arrow 155"/>
                <p:cNvSpPr/>
                <p:nvPr/>
              </p:nvSpPr>
              <p:spPr bwMode="auto">
                <a:xfrm>
                  <a:off x="2819400" y="2133600"/>
                  <a:ext cx="304800" cy="228600"/>
                </a:xfrm>
                <a:prstGeom prst="curvedDownArrow">
                  <a:avLst/>
                </a:prstGeom>
                <a:grpFill/>
                <a:ln w="952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Book Antiqua" pitchFamily="-112" charset="0"/>
                  </a:endParaRPr>
                </a:p>
              </p:txBody>
            </p:sp>
            <p:sp>
              <p:nvSpPr>
                <p:cNvPr id="157" name="Curved Down Arrow 156"/>
                <p:cNvSpPr/>
                <p:nvPr/>
              </p:nvSpPr>
              <p:spPr bwMode="auto">
                <a:xfrm>
                  <a:off x="2514600" y="2286000"/>
                  <a:ext cx="304800" cy="228600"/>
                </a:xfrm>
                <a:prstGeom prst="curvedDownArrow">
                  <a:avLst/>
                </a:prstGeom>
                <a:grpFill/>
                <a:ln w="952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Book Antiqua" pitchFamily="-112" charset="0"/>
                  </a:endParaRPr>
                </a:p>
              </p:txBody>
            </p:sp>
            <p:sp>
              <p:nvSpPr>
                <p:cNvPr id="158" name="Curved Up Arrow 157"/>
                <p:cNvSpPr/>
                <p:nvPr/>
              </p:nvSpPr>
              <p:spPr bwMode="auto">
                <a:xfrm rot="10996469">
                  <a:off x="1898318" y="1909918"/>
                  <a:ext cx="304800" cy="215152"/>
                </a:xfrm>
                <a:prstGeom prst="curvedUpArrow">
                  <a:avLst/>
                </a:prstGeom>
                <a:grpFill/>
                <a:ln w="952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Book Antiqua" pitchFamily="-112" charset="0"/>
                  </a:endParaRPr>
                </a:p>
              </p:txBody>
            </p:sp>
            <p:sp>
              <p:nvSpPr>
                <p:cNvPr id="159" name="Curved Up Arrow 158"/>
                <p:cNvSpPr/>
                <p:nvPr/>
              </p:nvSpPr>
              <p:spPr bwMode="auto">
                <a:xfrm rot="10996469">
                  <a:off x="1911280" y="2065918"/>
                  <a:ext cx="304800" cy="228600"/>
                </a:xfrm>
                <a:prstGeom prst="curvedUpArrow">
                  <a:avLst/>
                </a:prstGeom>
                <a:grpFill/>
                <a:ln w="952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Book Antiqua" pitchFamily="-112" charset="0"/>
                  </a:endParaRPr>
                </a:p>
              </p:txBody>
            </p:sp>
            <p:sp>
              <p:nvSpPr>
                <p:cNvPr id="160" name="Curved Up Arrow 159"/>
                <p:cNvSpPr/>
                <p:nvPr/>
              </p:nvSpPr>
              <p:spPr bwMode="auto">
                <a:xfrm rot="10996469">
                  <a:off x="1987480" y="2277481"/>
                  <a:ext cx="304800" cy="228600"/>
                </a:xfrm>
                <a:prstGeom prst="curvedUpArrow">
                  <a:avLst/>
                </a:prstGeom>
                <a:grpFill/>
                <a:ln w="952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Book Antiqua" pitchFamily="-112" charset="0"/>
                  </a:endParaRPr>
                </a:p>
              </p:txBody>
            </p:sp>
            <p:sp>
              <p:nvSpPr>
                <p:cNvPr id="161" name="Curved Up Arrow 160"/>
                <p:cNvSpPr/>
                <p:nvPr/>
              </p:nvSpPr>
              <p:spPr bwMode="auto">
                <a:xfrm rot="10996469">
                  <a:off x="1530280" y="2065919"/>
                  <a:ext cx="304800" cy="228600"/>
                </a:xfrm>
                <a:prstGeom prst="curvedUpArrow">
                  <a:avLst/>
                </a:prstGeom>
                <a:grpFill/>
                <a:ln w="952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Book Antiqua" pitchFamily="-112" charset="0"/>
                  </a:endParaRPr>
                </a:p>
              </p:txBody>
            </p:sp>
          </p:grpSp>
          <p:pic>
            <p:nvPicPr>
              <p:cNvPr id="139" name="Picture 138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143000" y="2613802"/>
                <a:ext cx="2971800" cy="1196197"/>
              </a:xfrm>
              <a:prstGeom prst="rect">
                <a:avLst/>
              </a:prstGeom>
            </p:spPr>
          </p:pic>
          <p:grpSp>
            <p:nvGrpSpPr>
              <p:cNvPr id="8" name="Group 55"/>
              <p:cNvGrpSpPr/>
              <p:nvPr/>
            </p:nvGrpSpPr>
            <p:grpSpPr>
              <a:xfrm>
                <a:off x="1601748" y="2590805"/>
                <a:ext cx="2116283" cy="892247"/>
                <a:chOff x="1617597" y="1846172"/>
                <a:chExt cx="1461242" cy="589071"/>
              </a:xfrm>
              <a:solidFill>
                <a:srgbClr val="1458F3"/>
              </a:solidFill>
            </p:grpSpPr>
            <p:sp>
              <p:nvSpPr>
                <p:cNvPr id="146" name="Curved Down Arrow 145"/>
                <p:cNvSpPr/>
                <p:nvPr/>
              </p:nvSpPr>
              <p:spPr bwMode="auto">
                <a:xfrm>
                  <a:off x="2364011" y="1846172"/>
                  <a:ext cx="304800" cy="287427"/>
                </a:xfrm>
                <a:prstGeom prst="curvedDownArrow">
                  <a:avLst/>
                </a:prstGeom>
                <a:grpFill/>
                <a:ln w="952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Book Antiqua" pitchFamily="-112" charset="0"/>
                  </a:endParaRPr>
                </a:p>
              </p:txBody>
            </p:sp>
            <p:sp>
              <p:nvSpPr>
                <p:cNvPr id="147" name="Curved Down Arrow 146"/>
                <p:cNvSpPr/>
                <p:nvPr/>
              </p:nvSpPr>
              <p:spPr bwMode="auto">
                <a:xfrm>
                  <a:off x="2521853" y="1997093"/>
                  <a:ext cx="304800" cy="228600"/>
                </a:xfrm>
                <a:prstGeom prst="curvedDownArrow">
                  <a:avLst/>
                </a:prstGeom>
                <a:grpFill/>
                <a:ln w="952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Book Antiqua" pitchFamily="-112" charset="0"/>
                  </a:endParaRPr>
                </a:p>
              </p:txBody>
            </p:sp>
            <p:sp>
              <p:nvSpPr>
                <p:cNvPr id="148" name="Curved Down Arrow 147"/>
                <p:cNvSpPr/>
                <p:nvPr/>
              </p:nvSpPr>
              <p:spPr bwMode="auto">
                <a:xfrm>
                  <a:off x="2774039" y="2047401"/>
                  <a:ext cx="304800" cy="278908"/>
                </a:xfrm>
                <a:prstGeom prst="curvedDownArrow">
                  <a:avLst/>
                </a:prstGeom>
                <a:grpFill/>
                <a:ln w="952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Book Antiqua" pitchFamily="-112" charset="0"/>
                  </a:endParaRPr>
                </a:p>
              </p:txBody>
            </p:sp>
            <p:sp>
              <p:nvSpPr>
                <p:cNvPr id="149" name="Curved Down Arrow 148"/>
                <p:cNvSpPr/>
                <p:nvPr/>
              </p:nvSpPr>
              <p:spPr bwMode="auto">
                <a:xfrm rot="618444">
                  <a:off x="2502927" y="2198329"/>
                  <a:ext cx="304800" cy="228600"/>
                </a:xfrm>
                <a:prstGeom prst="curvedDownArrow">
                  <a:avLst/>
                </a:prstGeom>
                <a:grpFill/>
                <a:ln w="952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Book Antiqua" pitchFamily="-112" charset="0"/>
                  </a:endParaRPr>
                </a:p>
              </p:txBody>
            </p:sp>
            <p:sp>
              <p:nvSpPr>
                <p:cNvPr id="150" name="Curved Up Arrow 149"/>
                <p:cNvSpPr/>
                <p:nvPr/>
              </p:nvSpPr>
              <p:spPr bwMode="auto">
                <a:xfrm rot="10996469">
                  <a:off x="1898720" y="1896481"/>
                  <a:ext cx="304800" cy="228600"/>
                </a:xfrm>
                <a:prstGeom prst="curvedUpArrow">
                  <a:avLst/>
                </a:prstGeom>
                <a:grpFill/>
                <a:ln w="952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Book Antiqua" pitchFamily="-112" charset="0"/>
                  </a:endParaRPr>
                </a:p>
              </p:txBody>
            </p:sp>
            <p:sp>
              <p:nvSpPr>
                <p:cNvPr id="151" name="Curved Up Arrow 150"/>
                <p:cNvSpPr/>
                <p:nvPr/>
              </p:nvSpPr>
              <p:spPr bwMode="auto">
                <a:xfrm rot="10996469">
                  <a:off x="1911280" y="2065918"/>
                  <a:ext cx="304800" cy="228600"/>
                </a:xfrm>
                <a:prstGeom prst="curvedUpArrow">
                  <a:avLst/>
                </a:prstGeom>
                <a:grpFill/>
                <a:ln w="952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Book Antiqua" pitchFamily="-112" charset="0"/>
                  </a:endParaRPr>
                </a:p>
              </p:txBody>
            </p:sp>
            <p:sp>
              <p:nvSpPr>
                <p:cNvPr id="152" name="Curved Up Arrow 151"/>
                <p:cNvSpPr/>
                <p:nvPr/>
              </p:nvSpPr>
              <p:spPr bwMode="auto">
                <a:xfrm rot="10419293">
                  <a:off x="2038439" y="2149376"/>
                  <a:ext cx="304800" cy="285867"/>
                </a:xfrm>
                <a:prstGeom prst="curvedUpArrow">
                  <a:avLst>
                    <a:gd name="adj1" fmla="val 25000"/>
                    <a:gd name="adj2" fmla="val 50975"/>
                    <a:gd name="adj3" fmla="val 27532"/>
                  </a:avLst>
                </a:prstGeom>
                <a:grpFill/>
                <a:ln w="952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Book Antiqua" pitchFamily="-112" charset="0"/>
                  </a:endParaRPr>
                </a:p>
              </p:txBody>
            </p:sp>
            <p:sp>
              <p:nvSpPr>
                <p:cNvPr id="153" name="Curved Up Arrow 152"/>
                <p:cNvSpPr/>
                <p:nvPr/>
              </p:nvSpPr>
              <p:spPr bwMode="auto">
                <a:xfrm rot="10996469">
                  <a:off x="1617597" y="1947303"/>
                  <a:ext cx="304800" cy="336927"/>
                </a:xfrm>
                <a:prstGeom prst="curvedUpArrow">
                  <a:avLst/>
                </a:prstGeom>
                <a:grpFill/>
                <a:ln w="952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Book Antiqua" pitchFamily="-112" charset="0"/>
                  </a:endParaRPr>
                </a:p>
              </p:txBody>
            </p:sp>
          </p:grpSp>
          <p:cxnSp>
            <p:nvCxnSpPr>
              <p:cNvPr id="141" name="Straight Connector 140"/>
              <p:cNvCxnSpPr/>
              <p:nvPr/>
            </p:nvCxnSpPr>
            <p:spPr bwMode="auto">
              <a:xfrm rot="5400000" flipH="1" flipV="1">
                <a:off x="2209006" y="2667000"/>
                <a:ext cx="1067594" cy="79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2" name="Straight Connector 141"/>
              <p:cNvCxnSpPr/>
              <p:nvPr/>
            </p:nvCxnSpPr>
            <p:spPr bwMode="auto">
              <a:xfrm rot="5400000" flipH="1" flipV="1">
                <a:off x="2477294" y="3542506"/>
                <a:ext cx="533400" cy="158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3" name="Straight Connector 142"/>
              <p:cNvCxnSpPr/>
              <p:nvPr/>
            </p:nvCxnSpPr>
            <p:spPr bwMode="auto">
              <a:xfrm rot="5400000" flipH="1" flipV="1">
                <a:off x="2172494" y="4380706"/>
                <a:ext cx="1143000" cy="158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4" name="Curved Left Arrow 143"/>
              <p:cNvSpPr/>
              <p:nvPr/>
            </p:nvSpPr>
            <p:spPr bwMode="auto">
              <a:xfrm rot="10800000">
                <a:off x="2362200" y="1981199"/>
                <a:ext cx="609600" cy="304799"/>
              </a:xfrm>
              <a:prstGeom prst="curvedLeftArrow">
                <a:avLst>
                  <a:gd name="adj1" fmla="val 25168"/>
                  <a:gd name="adj2" fmla="val 50000"/>
                  <a:gd name="adj3" fmla="val 51041"/>
                </a:avLst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-112" charset="0"/>
                </a:endParaRPr>
              </a:p>
            </p:txBody>
          </p:sp>
          <p:cxnSp>
            <p:nvCxnSpPr>
              <p:cNvPr id="145" name="Straight Connector 144"/>
              <p:cNvCxnSpPr/>
              <p:nvPr/>
            </p:nvCxnSpPr>
            <p:spPr bwMode="auto">
              <a:xfrm rot="5400000" flipH="1" flipV="1">
                <a:off x="2362200" y="1752600"/>
                <a:ext cx="762794" cy="79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pic>
        <p:nvPicPr>
          <p:cNvPr id="40" name="Picture 39" descr="wakeSim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4" y="685800"/>
            <a:ext cx="6458107" cy="243840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5859245" y="3048000"/>
            <a:ext cx="3284759" cy="1473566"/>
            <a:chOff x="5859241" y="3048000"/>
            <a:chExt cx="3284759" cy="1473566"/>
          </a:xfrm>
        </p:grpSpPr>
        <p:sp>
          <p:nvSpPr>
            <p:cNvPr id="107" name="TextBox 106"/>
            <p:cNvSpPr txBox="1"/>
            <p:nvPr/>
          </p:nvSpPr>
          <p:spPr>
            <a:xfrm>
              <a:off x="5859241" y="3048000"/>
              <a:ext cx="32847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DYNAMICAL MODEL </a:t>
              </a:r>
            </a:p>
            <a:p>
              <a:pPr algn="ctr"/>
              <a:r>
                <a:rPr lang="en-US" sz="2000" dirty="0" smtClean="0"/>
                <a:t>for the IONISED GAS</a:t>
              </a:r>
            </a:p>
            <a:p>
              <a:pPr algn="ctr"/>
              <a:r>
                <a:rPr lang="en-US" sz="2000" dirty="0" smtClean="0">
                  <a:solidFill>
                    <a:srgbClr val="FFFF00"/>
                  </a:solidFill>
                </a:rPr>
                <a:t>(no free parameters)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43" name="Right Arrow 42"/>
            <p:cNvSpPr/>
            <p:nvPr/>
          </p:nvSpPr>
          <p:spPr>
            <a:xfrm rot="16841652">
              <a:off x="7589701" y="4134076"/>
              <a:ext cx="457480" cy="317500"/>
            </a:xfrm>
            <a:prstGeom prst="rightArrow">
              <a:avLst/>
            </a:prstGeom>
            <a:solidFill>
              <a:srgbClr val="FF66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52400" y="3173528"/>
            <a:ext cx="5257800" cy="3413426"/>
            <a:chOff x="152400" y="3173528"/>
            <a:chExt cx="5257800" cy="3413426"/>
          </a:xfrm>
        </p:grpSpPr>
        <p:sp>
          <p:nvSpPr>
            <p:cNvPr id="6" name="TextBox 5"/>
            <p:cNvSpPr txBox="1"/>
            <p:nvPr/>
          </p:nvSpPr>
          <p:spPr>
            <a:xfrm>
              <a:off x="152400" y="6248400"/>
              <a:ext cx="43043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 smtClean="0">
                  <a:solidFill>
                    <a:srgbClr val="FFCC66"/>
                  </a:solidFill>
                </a:rPr>
                <a:t>Marasco</a:t>
              </a:r>
              <a:r>
                <a:rPr lang="en-US" sz="1600" i="1" dirty="0" smtClean="0">
                  <a:solidFill>
                    <a:srgbClr val="FFCC66"/>
                  </a:solidFill>
                </a:rPr>
                <a:t>, </a:t>
              </a:r>
              <a:r>
                <a:rPr lang="en-US" sz="1600" i="1" dirty="0" err="1" smtClean="0">
                  <a:solidFill>
                    <a:srgbClr val="FFCC66"/>
                  </a:solidFill>
                </a:rPr>
                <a:t>Marinacci</a:t>
              </a:r>
              <a:r>
                <a:rPr lang="en-US" sz="1600" i="1" dirty="0" smtClean="0">
                  <a:solidFill>
                    <a:srgbClr val="FFCC66"/>
                  </a:solidFill>
                </a:rPr>
                <a:t> &amp; </a:t>
              </a:r>
              <a:r>
                <a:rPr lang="en-US" sz="1600" i="1" dirty="0" err="1" smtClean="0">
                  <a:solidFill>
                    <a:srgbClr val="FFCC66"/>
                  </a:solidFill>
                </a:rPr>
                <a:t>Fraternali</a:t>
              </a:r>
              <a:r>
                <a:rPr lang="en-US" sz="1600" i="1" dirty="0" smtClean="0">
                  <a:solidFill>
                    <a:srgbClr val="FFCC66"/>
                  </a:solidFill>
                </a:rPr>
                <a:t> 2013, MNRAS</a:t>
              </a:r>
              <a:endParaRPr lang="en-US" sz="1600" i="1" dirty="0">
                <a:solidFill>
                  <a:srgbClr val="FFCC66"/>
                </a:solidFill>
              </a:endParaRPr>
            </a:p>
          </p:txBody>
        </p:sp>
        <p:sp>
          <p:nvSpPr>
            <p:cNvPr id="42" name="Right Arrow 41"/>
            <p:cNvSpPr/>
            <p:nvPr/>
          </p:nvSpPr>
          <p:spPr>
            <a:xfrm rot="3138660">
              <a:off x="724988" y="3243518"/>
              <a:ext cx="457480" cy="317500"/>
            </a:xfrm>
            <a:prstGeom prst="rightArrow">
              <a:avLst/>
            </a:prstGeom>
            <a:solidFill>
              <a:srgbClr val="FF66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1143000" y="3352800"/>
              <a:ext cx="4267200" cy="2985909"/>
              <a:chOff x="1752600" y="0"/>
              <a:chExt cx="5638499" cy="4814709"/>
            </a:xfrm>
          </p:grpSpPr>
          <p:pic>
            <p:nvPicPr>
              <p:cNvPr id="51" name="Picture 50" descr="ionisedGas.tiff"/>
              <p:cNvPicPr>
                <a:picLocks noChangeAspect="1"/>
              </p:cNvPicPr>
              <p:nvPr/>
            </p:nvPicPr>
            <p:blipFill>
              <a:blip r:embed="rId4"/>
              <a:srcRect b="69092"/>
              <a:stretch>
                <a:fillRect/>
              </a:stretch>
            </p:blipFill>
            <p:spPr>
              <a:xfrm>
                <a:off x="1752901" y="0"/>
                <a:ext cx="5638198" cy="2119626"/>
              </a:xfrm>
              <a:prstGeom prst="rect">
                <a:avLst/>
              </a:prstGeom>
            </p:spPr>
          </p:pic>
          <p:pic>
            <p:nvPicPr>
              <p:cNvPr id="52" name="Picture 51" descr="ionisedGas.tiff"/>
              <p:cNvPicPr>
                <a:picLocks noChangeAspect="1"/>
              </p:cNvPicPr>
              <p:nvPr/>
            </p:nvPicPr>
            <p:blipFill>
              <a:blip r:embed="rId4"/>
              <a:srcRect t="60502"/>
              <a:stretch>
                <a:fillRect/>
              </a:stretch>
            </p:blipFill>
            <p:spPr>
              <a:xfrm>
                <a:off x="1752600" y="2106000"/>
                <a:ext cx="5638198" cy="270870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32728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609600" y="16077"/>
            <a:ext cx="8077200" cy="517323"/>
          </a:xfrm>
        </p:spPr>
        <p:txBody>
          <a:bodyPr>
            <a:noAutofit/>
          </a:bodyPr>
          <a:lstStyle/>
          <a:p>
            <a:pPr algn="ctr"/>
            <a:r>
              <a:rPr lang="it-IT" sz="3600" dirty="0" err="1" smtClean="0"/>
              <a:t>Ionized</a:t>
            </a:r>
            <a:r>
              <a:rPr lang="it-IT" sz="3600" dirty="0" smtClean="0"/>
              <a:t> gas in the MW</a:t>
            </a:r>
            <a:endParaRPr lang="it-IT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638800" y="988646"/>
            <a:ext cx="32004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</a:pPr>
            <a:r>
              <a:rPr lang="en-US" dirty="0" smtClean="0">
                <a:latin typeface="Optima"/>
                <a:cs typeface="Optima"/>
              </a:rPr>
              <a:t>This model reproduces: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Positions &amp; velocities of </a:t>
            </a:r>
            <a:r>
              <a:rPr lang="en-US" dirty="0" smtClean="0">
                <a:solidFill>
                  <a:srgbClr val="FFFF00"/>
                </a:solidFill>
                <a:latin typeface="Optima"/>
                <a:cs typeface="Optima"/>
              </a:rPr>
              <a:t>95% absorbers 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Average column density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Optima"/>
                <a:cs typeface="Optima"/>
              </a:rPr>
              <a:t>Number of absorbers along the </a:t>
            </a:r>
            <a:r>
              <a:rPr lang="en-US" dirty="0" err="1" smtClean="0">
                <a:latin typeface="Optima"/>
                <a:cs typeface="Optima"/>
              </a:rPr>
              <a:t>l.o.s</a:t>
            </a:r>
            <a:r>
              <a:rPr lang="en-US" dirty="0" smtClean="0">
                <a:latin typeface="Optima"/>
                <a:cs typeface="Optima"/>
              </a:rPr>
              <a:t>.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  <a:latin typeface="Optima"/>
                <a:cs typeface="Optima"/>
              </a:rPr>
              <a:t>High velocity dispersions </a:t>
            </a:r>
            <a:r>
              <a:rPr lang="en-US" dirty="0" smtClean="0">
                <a:latin typeface="Optima"/>
                <a:cs typeface="Optima"/>
              </a:rPr>
              <a:t>of absorbers</a:t>
            </a:r>
          </a:p>
          <a:p>
            <a:pPr marL="285750" indent="-285750">
              <a:spcAft>
                <a:spcPts val="1200"/>
              </a:spcAft>
            </a:pPr>
            <a:r>
              <a:rPr lang="en-US" dirty="0" smtClean="0">
                <a:latin typeface="Optima"/>
                <a:cs typeface="Optima"/>
              </a:rPr>
              <a:t>‘Warm’ accretion: ~1 M</a:t>
            </a:r>
            <a:r>
              <a:rPr lang="en-US" baseline="-25000" dirty="0" smtClean="0">
                <a:latin typeface="Optima"/>
                <a:cs typeface="Optima"/>
                <a:sym typeface="Wingdings" charset="2"/>
              </a:rPr>
              <a:t></a:t>
            </a:r>
            <a:r>
              <a:rPr lang="en-US" dirty="0" smtClean="0">
                <a:latin typeface="Optima"/>
                <a:cs typeface="Optima"/>
              </a:rPr>
              <a:t>/yr </a:t>
            </a:r>
            <a:endParaRPr lang="en-US" dirty="0">
              <a:latin typeface="Optima"/>
              <a:cs typeface="Optim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" y="575846"/>
            <a:ext cx="4373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FFCC66"/>
                </a:solidFill>
                <a:latin typeface="Optima"/>
                <a:cs typeface="Optima"/>
              </a:rPr>
              <a:t>Marasco</a:t>
            </a:r>
            <a:r>
              <a:rPr lang="en-US" sz="1600" i="1" dirty="0" smtClean="0">
                <a:solidFill>
                  <a:srgbClr val="FFCC66"/>
                </a:solidFill>
                <a:latin typeface="Optima"/>
                <a:cs typeface="Optima"/>
              </a:rPr>
              <a:t>, </a:t>
            </a:r>
            <a:r>
              <a:rPr lang="en-US" sz="1600" i="1" dirty="0" err="1" smtClean="0">
                <a:solidFill>
                  <a:srgbClr val="FFCC66"/>
                </a:solidFill>
                <a:latin typeface="Optima"/>
                <a:cs typeface="Optima"/>
              </a:rPr>
              <a:t>Marinacci</a:t>
            </a:r>
            <a:r>
              <a:rPr lang="en-US" sz="1600" i="1" dirty="0" smtClean="0">
                <a:solidFill>
                  <a:srgbClr val="FFCC66"/>
                </a:solidFill>
                <a:latin typeface="Optima"/>
                <a:cs typeface="Optima"/>
              </a:rPr>
              <a:t> &amp; </a:t>
            </a:r>
            <a:r>
              <a:rPr lang="en-US" sz="1600" i="1" dirty="0" err="1" smtClean="0">
                <a:solidFill>
                  <a:srgbClr val="FFCC66"/>
                </a:solidFill>
                <a:latin typeface="Optima"/>
                <a:cs typeface="Optima"/>
              </a:rPr>
              <a:t>Fraternali</a:t>
            </a:r>
            <a:r>
              <a:rPr lang="en-US" sz="1600" i="1" dirty="0" smtClean="0">
                <a:solidFill>
                  <a:srgbClr val="FFCC66"/>
                </a:solidFill>
                <a:latin typeface="Optima"/>
                <a:cs typeface="Optima"/>
              </a:rPr>
              <a:t> 2013, MNRAS</a:t>
            </a:r>
            <a:endParaRPr lang="en-US" sz="1600" i="1" dirty="0">
              <a:solidFill>
                <a:srgbClr val="FFCC66"/>
              </a:solidFill>
              <a:latin typeface="Optima"/>
              <a:cs typeface="Optima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6200" y="914400"/>
            <a:ext cx="5257800" cy="4572000"/>
            <a:chOff x="0" y="914400"/>
            <a:chExt cx="4572000" cy="4343400"/>
          </a:xfrm>
        </p:grpSpPr>
        <p:grpSp>
          <p:nvGrpSpPr>
            <p:cNvPr id="17" name="Group 16"/>
            <p:cNvGrpSpPr/>
            <p:nvPr/>
          </p:nvGrpSpPr>
          <p:grpSpPr>
            <a:xfrm>
              <a:off x="214202" y="914400"/>
              <a:ext cx="4357798" cy="4343400"/>
              <a:chOff x="457200" y="3179633"/>
              <a:chExt cx="2863103" cy="2792743"/>
            </a:xfrm>
          </p:grpSpPr>
          <p:pic>
            <p:nvPicPr>
              <p:cNvPr id="14" name="Picture 13" descr="plot.eps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3585"/>
              <a:stretch>
                <a:fillRect/>
              </a:stretch>
            </p:blipFill>
            <p:spPr>
              <a:xfrm>
                <a:off x="457200" y="3179633"/>
                <a:ext cx="2863103" cy="238296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</p:pic>
          <p:pic>
            <p:nvPicPr>
              <p:cNvPr id="15" name="Picture 14" descr="plot.eps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166"/>
              <a:stretch>
                <a:fillRect/>
              </a:stretch>
            </p:blipFill>
            <p:spPr>
              <a:xfrm>
                <a:off x="457200" y="5570214"/>
                <a:ext cx="2863103" cy="40216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</p:pic>
        </p:grpSp>
        <p:sp>
          <p:nvSpPr>
            <p:cNvPr id="21" name="Rectangle 20"/>
            <p:cNvSpPr/>
            <p:nvPr/>
          </p:nvSpPr>
          <p:spPr bwMode="auto">
            <a:xfrm>
              <a:off x="0" y="914400"/>
              <a:ext cx="381000" cy="4343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Optima"/>
                <a:cs typeface="Optima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 rot="16200000">
            <a:off x="-1419577" y="2735182"/>
            <a:ext cx="3401299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</a:rPr>
              <a:t>V</a:t>
            </a:r>
            <a:r>
              <a:rPr lang="en-US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</a:rPr>
              <a:t>LSR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</a:rPr>
              <a:t> (km/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</a:rPr>
              <a:t>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tima"/>
                <a:cs typeface="Optima"/>
              </a:rPr>
              <a:t>)</a:t>
            </a:r>
            <a:endParaRPr lang="en-US" baseline="-25000" dirty="0">
              <a:solidFill>
                <a:schemeClr val="tx1">
                  <a:lumMod val="85000"/>
                  <a:lumOff val="15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8600" y="5486400"/>
            <a:ext cx="3762568" cy="33855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buSzPct val="200000"/>
              <a:buFont typeface="Arial"/>
              <a:buChar char="•"/>
            </a:pPr>
            <a:r>
              <a:rPr lang="en-US" sz="1600" i="1" dirty="0" smtClean="0">
                <a:solidFill>
                  <a:srgbClr val="4600FF"/>
                </a:solidFill>
                <a:latin typeface="Optima"/>
                <a:cs typeface="Optima"/>
              </a:rPr>
              <a:t> Data from </a:t>
            </a:r>
            <a:r>
              <a:rPr lang="en-US" sz="1600" i="1" dirty="0" err="1" smtClean="0">
                <a:solidFill>
                  <a:srgbClr val="4600FF"/>
                </a:solidFill>
                <a:latin typeface="Optima"/>
                <a:cs typeface="Optima"/>
              </a:rPr>
              <a:t>Lehner</a:t>
            </a:r>
            <a:r>
              <a:rPr lang="en-US" sz="1600" i="1" dirty="0" smtClean="0">
                <a:solidFill>
                  <a:srgbClr val="4600FF"/>
                </a:solidFill>
                <a:latin typeface="Optima"/>
                <a:cs typeface="Optima"/>
              </a:rPr>
              <a:t> et al. 2012, MNRAS</a:t>
            </a:r>
            <a:endParaRPr lang="en-US" sz="1600" i="1" dirty="0">
              <a:solidFill>
                <a:srgbClr val="4600FF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37132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mp:transition xmlns:mp="http://schemas.microsoft.com/office/mac/powerpoint/2008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504056"/>
          </a:xfrm>
        </p:spPr>
        <p:txBody>
          <a:bodyPr/>
          <a:lstStyle/>
          <a:p>
            <a:r>
              <a:rPr lang="en-US" dirty="0" err="1" smtClean="0"/>
              <a:t>Extraplanar</a:t>
            </a:r>
            <a:r>
              <a:rPr lang="en-US" dirty="0" smtClean="0"/>
              <a:t> HI in the Milky Way</a:t>
            </a:r>
            <a:endParaRPr lang="en-US" dirty="0"/>
          </a:p>
        </p:txBody>
      </p:sp>
      <p:grpSp>
        <p:nvGrpSpPr>
          <p:cNvPr id="13" name="Group 16"/>
          <p:cNvGrpSpPr/>
          <p:nvPr/>
        </p:nvGrpSpPr>
        <p:grpSpPr>
          <a:xfrm>
            <a:off x="4688904" y="5085184"/>
            <a:ext cx="4419600" cy="792088"/>
            <a:chOff x="228600" y="4156191"/>
            <a:chExt cx="4419600" cy="792087"/>
          </a:xfrm>
        </p:grpSpPr>
        <p:sp>
          <p:nvSpPr>
            <p:cNvPr id="14" name="Text Box 3"/>
            <p:cNvSpPr txBox="1">
              <a:spLocks noChangeArrowheads="1"/>
            </p:cNvSpPr>
            <p:nvPr/>
          </p:nvSpPr>
          <p:spPr bwMode="auto">
            <a:xfrm>
              <a:off x="228600" y="4212233"/>
              <a:ext cx="44196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GB" sz="2000" dirty="0"/>
                <a:t>Best-fit Accretion Rate ~  </a:t>
              </a:r>
              <a:r>
                <a:rPr lang="en-GB" sz="2000" dirty="0" smtClean="0"/>
                <a:t>2 </a:t>
              </a:r>
              <a:r>
                <a:rPr lang="en-GB" sz="2000" dirty="0"/>
                <a:t>M</a:t>
              </a:r>
              <a:r>
                <a:rPr lang="en-GB" sz="2000" baseline="-25000" dirty="0">
                  <a:sym typeface="Wingdings" pitchFamily="-112" charset="2"/>
                </a:rPr>
                <a:t></a:t>
              </a:r>
              <a:r>
                <a:rPr lang="en-GB" sz="2000" dirty="0"/>
                <a:t>yr</a:t>
              </a:r>
              <a:r>
                <a:rPr lang="en-GB" sz="2000" baseline="30000" dirty="0"/>
                <a:t>-1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28600" y="4578946"/>
              <a:ext cx="4419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GB" dirty="0"/>
                <a:t>Compare to SFR ~ </a:t>
              </a:r>
              <a:r>
                <a:rPr lang="en-GB" dirty="0" smtClean="0"/>
                <a:t>1-3 </a:t>
              </a:r>
              <a:r>
                <a:rPr lang="en-GB" dirty="0"/>
                <a:t>M</a:t>
              </a:r>
              <a:r>
                <a:rPr lang="en-GB" sz="2000" baseline="-25000" dirty="0">
                  <a:sym typeface="Wingdings" pitchFamily="-112" charset="2"/>
                </a:rPr>
                <a:t></a:t>
              </a:r>
              <a:r>
                <a:rPr lang="en-GB" dirty="0"/>
                <a:t>yr</a:t>
              </a:r>
              <a:r>
                <a:rPr lang="en-GB" baseline="30000" dirty="0"/>
                <a:t>-1</a:t>
              </a:r>
            </a:p>
          </p:txBody>
        </p:sp>
        <p:sp>
          <p:nvSpPr>
            <p:cNvPr id="16" name="Oval 64"/>
            <p:cNvSpPr>
              <a:spLocks noChangeArrowheads="1"/>
            </p:cNvSpPr>
            <p:nvPr/>
          </p:nvSpPr>
          <p:spPr bwMode="auto">
            <a:xfrm>
              <a:off x="2848000" y="4156191"/>
              <a:ext cx="1392560" cy="533400"/>
            </a:xfrm>
            <a:prstGeom prst="ellipse">
              <a:avLst/>
            </a:prstGeom>
            <a:noFill/>
            <a:ln w="38100">
              <a:solidFill>
                <a:srgbClr val="BA0008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79512" y="5157192"/>
            <a:ext cx="452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8E753"/>
                </a:solidFill>
              </a:rPr>
              <a:t>Marasco</a:t>
            </a:r>
            <a:r>
              <a:rPr lang="en-US" i="1" dirty="0">
                <a:solidFill>
                  <a:srgbClr val="F8E753"/>
                </a:solidFill>
              </a:rPr>
              <a:t>,</a:t>
            </a:r>
            <a:r>
              <a:rPr lang="en-US" i="1" dirty="0" smtClean="0">
                <a:solidFill>
                  <a:srgbClr val="F8E753"/>
                </a:solidFill>
              </a:rPr>
              <a:t> Fraternali &amp; </a:t>
            </a:r>
            <a:r>
              <a:rPr lang="en-US" i="1" dirty="0" err="1" smtClean="0">
                <a:solidFill>
                  <a:srgbClr val="F8E753"/>
                </a:solidFill>
              </a:rPr>
              <a:t>Binney</a:t>
            </a:r>
            <a:r>
              <a:rPr lang="en-US" i="1" dirty="0" smtClean="0">
                <a:solidFill>
                  <a:srgbClr val="F8E753"/>
                </a:solidFill>
              </a:rPr>
              <a:t> 2012, MNRAS</a:t>
            </a:r>
            <a:endParaRPr lang="en-US" i="1" dirty="0">
              <a:solidFill>
                <a:srgbClr val="F8E753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724128" y="852378"/>
            <a:ext cx="3341776" cy="3584734"/>
            <a:chOff x="5724128" y="692697"/>
            <a:chExt cx="3341776" cy="3584734"/>
          </a:xfrm>
        </p:grpSpPr>
        <p:grpSp>
          <p:nvGrpSpPr>
            <p:cNvPr id="5" name="Group 4"/>
            <p:cNvGrpSpPr/>
            <p:nvPr/>
          </p:nvGrpSpPr>
          <p:grpSpPr>
            <a:xfrm>
              <a:off x="5724128" y="692697"/>
              <a:ext cx="3341776" cy="3280429"/>
              <a:chOff x="4900126" y="1052737"/>
              <a:chExt cx="4388973" cy="4450455"/>
            </a:xfrm>
          </p:grpSpPr>
          <p:pic>
            <p:nvPicPr>
              <p:cNvPr id="6" name="Picture 5" descr="residuals.jpe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39" b="17074"/>
              <a:stretch/>
            </p:blipFill>
            <p:spPr>
              <a:xfrm>
                <a:off x="6129298" y="1052737"/>
                <a:ext cx="3058519" cy="3969539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 rot="16200000">
                <a:off x="3389493" y="2988185"/>
                <a:ext cx="3546758" cy="5254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Optima"/>
                    <a:cs typeface="Optima"/>
                  </a:rPr>
                  <a:t>Accretion rate (M</a:t>
                </a:r>
                <a:r>
                  <a:rPr lang="en-US" sz="2000" baseline="-25000" dirty="0" smtClean="0">
                    <a:latin typeface="Wingdings"/>
                    <a:ea typeface="Wingdings"/>
                    <a:cs typeface="Wingdings"/>
                    <a:sym typeface="Wingdings"/>
                  </a:rPr>
                  <a:t></a:t>
                </a:r>
                <a:r>
                  <a:rPr lang="en-US" sz="2000" dirty="0" smtClean="0">
                    <a:latin typeface="Optima"/>
                    <a:ea typeface="Wingdings"/>
                    <a:cs typeface="Optima"/>
                    <a:sym typeface="Wingdings"/>
                  </a:rPr>
                  <a:t>/</a:t>
                </a:r>
                <a:r>
                  <a:rPr lang="en-US" sz="2000" dirty="0" err="1" smtClean="0">
                    <a:latin typeface="Optima"/>
                    <a:ea typeface="Wingdings"/>
                    <a:cs typeface="Optima"/>
                    <a:sym typeface="Wingdings"/>
                  </a:rPr>
                  <a:t>yr</a:t>
                </a:r>
                <a:r>
                  <a:rPr lang="en-US" sz="2000" dirty="0" smtClean="0">
                    <a:latin typeface="Optima"/>
                    <a:ea typeface="Wingdings"/>
                    <a:cs typeface="Optima"/>
                    <a:sym typeface="Wingdings"/>
                  </a:rPr>
                  <a:t>)</a:t>
                </a:r>
                <a:endParaRPr lang="en-US" sz="2000" dirty="0">
                  <a:latin typeface="Optima"/>
                  <a:cs typeface="Optima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5436096" y="2391271"/>
                <a:ext cx="5693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2.0</a:t>
                </a:r>
                <a:endParaRPr lang="en-US" sz="2400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442773" y="1527175"/>
                <a:ext cx="584654" cy="4759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2.5</a:t>
                </a:r>
                <a:endParaRPr lang="en-US" sz="24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436096" y="3284984"/>
                <a:ext cx="584654" cy="4759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1.5</a:t>
                </a:r>
                <a:endParaRPr lang="en-US" sz="24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442773" y="4119463"/>
                <a:ext cx="584654" cy="4759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1.0</a:t>
                </a:r>
                <a:endParaRPr lang="en-US" sz="24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956281" y="4960375"/>
                <a:ext cx="3332818" cy="542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latin typeface="Optima"/>
                    <a:cs typeface="Optima"/>
                  </a:rPr>
                  <a:t>0.1  0.3  0.5  0.7  0.9</a:t>
                </a:r>
                <a:endParaRPr lang="en-US" sz="2000" dirty="0">
                  <a:latin typeface="Optima"/>
                  <a:cs typeface="Optima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6732240" y="3877321"/>
              <a:ext cx="22059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Optima"/>
                  <a:cs typeface="Optima"/>
                </a:rPr>
                <a:t>Ionization fraction</a:t>
              </a:r>
              <a:endParaRPr lang="en-US" sz="2000" dirty="0">
                <a:latin typeface="Optima"/>
                <a:cs typeface="Optima"/>
              </a:endParaRPr>
            </a:p>
          </p:txBody>
        </p:sp>
      </p:grpSp>
      <p:pic>
        <p:nvPicPr>
          <p:cNvPr id="25" name="Picture 24" descr="mfb12_sn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5"/>
            <a:ext cx="5688632" cy="4463841"/>
          </a:xfrm>
          <a:prstGeom prst="rect">
            <a:avLst/>
          </a:prstGeom>
        </p:spPr>
      </p:pic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3995936" y="3140968"/>
            <a:ext cx="3312368" cy="1323439"/>
          </a:xfrm>
          <a:prstGeom prst="rect">
            <a:avLst/>
          </a:prstGeom>
          <a:solidFill>
            <a:srgbClr val="00007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FF79"/>
                </a:solidFill>
                <a:latin typeface="Optima"/>
                <a:cs typeface="Optima"/>
              </a:rPr>
              <a:t>Galactic fountain triggers cooling </a:t>
            </a:r>
            <a:r>
              <a:rPr lang="en-US" sz="2000" dirty="0" smtClean="0">
                <a:solidFill>
                  <a:srgbClr val="FFFF79"/>
                </a:solidFill>
                <a:latin typeface="Optima"/>
                <a:cs typeface="Optima"/>
              </a:rPr>
              <a:t>at the </a:t>
            </a:r>
            <a:r>
              <a:rPr lang="en-US" sz="2000" dirty="0" smtClean="0">
                <a:solidFill>
                  <a:srgbClr val="FFFF79"/>
                </a:solidFill>
                <a:latin typeface="Optima"/>
                <a:cs typeface="Optima"/>
              </a:rPr>
              <a:t>disk-corona interface:</a:t>
            </a:r>
          </a:p>
          <a:p>
            <a:r>
              <a:rPr lang="en-US" sz="2000" dirty="0" smtClean="0">
                <a:solidFill>
                  <a:srgbClr val="FFFF79"/>
                </a:solidFill>
                <a:latin typeface="Optima"/>
                <a:cs typeface="Optima"/>
              </a:rPr>
              <a:t>Feeding star formation!</a:t>
            </a:r>
            <a:endParaRPr lang="en-US" sz="2000" dirty="0">
              <a:solidFill>
                <a:srgbClr val="FFFF79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829392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058" y="3645024"/>
            <a:ext cx="3576397" cy="268229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83568" y="1628800"/>
            <a:ext cx="800742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DFFE6"/>
                </a:solidFill>
                <a:latin typeface="Optima"/>
                <a:ea typeface="ＭＳ Ｐゴシック" pitchFamily="-112" charset="-128"/>
                <a:cs typeface="Optim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DFFE6"/>
                </a:solidFill>
                <a:latin typeface="Book Antiqu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DFFE6"/>
                </a:solidFill>
                <a:latin typeface="Book Antiqu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DFFE6"/>
                </a:solidFill>
                <a:latin typeface="Book Antiqu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DFFE6"/>
                </a:solidFill>
                <a:latin typeface="Book Antiqu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DFFE6"/>
                </a:solidFill>
                <a:latin typeface="Book Antiqua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DFFE6"/>
                </a:solidFill>
                <a:latin typeface="Book Antiqua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DFFE6"/>
                </a:solidFill>
                <a:latin typeface="Book Antiqua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DFFE6"/>
                </a:solidFill>
                <a:latin typeface="Book Antiqua" pitchFamily="-112" charset="0"/>
              </a:defRPr>
            </a:lvl9pPr>
          </a:lstStyle>
          <a:p>
            <a:r>
              <a:rPr lang="en-GB" sz="4800" smtClean="0">
                <a:solidFill>
                  <a:srgbClr val="FDEC3E"/>
                </a:solidFill>
              </a:rPr>
              <a:t>Local process:</a:t>
            </a:r>
            <a:br>
              <a:rPr lang="en-GB" sz="4800" smtClean="0">
                <a:solidFill>
                  <a:srgbClr val="FDEC3E"/>
                </a:solidFill>
              </a:rPr>
            </a:br>
            <a:r>
              <a:rPr lang="en-GB" sz="4800" smtClean="0"/>
              <a:t>Galactic hail: </a:t>
            </a:r>
            <a:r>
              <a:rPr lang="en-GB" sz="4400" smtClean="0"/>
              <a:t>origin of the High Velocity Cloud complex C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47852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7384"/>
            <a:ext cx="5470376" cy="762000"/>
          </a:xfrm>
        </p:spPr>
        <p:txBody>
          <a:bodyPr/>
          <a:lstStyle/>
          <a:p>
            <a:r>
              <a:rPr lang="en-US" dirty="0" smtClean="0"/>
              <a:t>Origin of HVCs</a:t>
            </a:r>
            <a:endParaRPr lang="en-US" dirty="0"/>
          </a:p>
        </p:txBody>
      </p:sp>
      <p:pic>
        <p:nvPicPr>
          <p:cNvPr id="4" name="Picture 3" descr="natureCspectr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16631"/>
            <a:ext cx="2664296" cy="6309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3808" y="5498648"/>
            <a:ext cx="2718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Z~0.1 S</a:t>
            </a:r>
            <a:r>
              <a:rPr lang="en-US" dirty="0" smtClean="0">
                <a:solidFill>
                  <a:srgbClr val="FDEC3E"/>
                </a:solidFill>
              </a:rPr>
              <a:t>olar</a:t>
            </a:r>
            <a:r>
              <a:rPr lang="en-US" dirty="0" smtClean="0"/>
              <a:t> -&gt; Accretion!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5507940"/>
            <a:ext cx="207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CC66"/>
                </a:solidFill>
              </a:rPr>
              <a:t>Wakker</a:t>
            </a:r>
            <a:r>
              <a:rPr lang="en-US" i="1" dirty="0" smtClean="0">
                <a:solidFill>
                  <a:srgbClr val="FFCC66"/>
                </a:solidFill>
              </a:rPr>
              <a:t>+ 1999, </a:t>
            </a:r>
            <a:r>
              <a:rPr lang="en-US" i="1" dirty="0" smtClean="0">
                <a:solidFill>
                  <a:srgbClr val="FFCC66"/>
                </a:solidFill>
              </a:rPr>
              <a:t>Nat</a:t>
            </a:r>
            <a:endParaRPr lang="en-US" i="1" dirty="0">
              <a:solidFill>
                <a:srgbClr val="FFCC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5807005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CC66"/>
                </a:solidFill>
              </a:rPr>
              <a:t>Gibson</a:t>
            </a:r>
            <a:r>
              <a:rPr lang="en-US" i="1" dirty="0" smtClean="0">
                <a:solidFill>
                  <a:srgbClr val="FFCC66"/>
                </a:solidFill>
              </a:rPr>
              <a:t>+ 2001</a:t>
            </a:r>
            <a:r>
              <a:rPr lang="en-US" i="1" dirty="0" smtClean="0"/>
              <a:t>	</a:t>
            </a:r>
            <a:r>
              <a:rPr lang="en-US" dirty="0" smtClean="0"/>
              <a:t>Z~0.3 	Accretion?</a:t>
            </a:r>
          </a:p>
          <a:p>
            <a:r>
              <a:rPr lang="en-US" i="1" dirty="0" smtClean="0">
                <a:solidFill>
                  <a:srgbClr val="FFCC66"/>
                </a:solidFill>
              </a:rPr>
              <a:t>Collins</a:t>
            </a:r>
            <a:r>
              <a:rPr lang="en-US" i="1" dirty="0" smtClean="0">
                <a:solidFill>
                  <a:srgbClr val="FFCC66"/>
                </a:solidFill>
              </a:rPr>
              <a:t>+ 2007</a:t>
            </a:r>
            <a:r>
              <a:rPr lang="en-US" i="1" dirty="0"/>
              <a:t>	</a:t>
            </a:r>
            <a:r>
              <a:rPr lang="en-US" dirty="0" smtClean="0"/>
              <a:t>overabundance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α</a:t>
            </a:r>
            <a:r>
              <a:rPr lang="en-US" dirty="0" smtClean="0"/>
              <a:t> elements (SN II?)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9904" y="4090427"/>
            <a:ext cx="58242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CC66"/>
                </a:solidFill>
              </a:rPr>
              <a:t>Oort</a:t>
            </a:r>
            <a:r>
              <a:rPr lang="en-US" i="1" dirty="0" smtClean="0">
                <a:solidFill>
                  <a:srgbClr val="FFCC66"/>
                </a:solidFill>
              </a:rPr>
              <a:t> 70</a:t>
            </a:r>
            <a:r>
              <a:rPr lang="en-US" i="1" dirty="0" smtClean="0">
                <a:solidFill>
                  <a:srgbClr val="E28B46"/>
                </a:solidFill>
              </a:rPr>
              <a:t>	</a:t>
            </a:r>
            <a:r>
              <a:rPr lang="en-US" dirty="0"/>
              <a:t>	</a:t>
            </a:r>
            <a:r>
              <a:rPr lang="en-US" dirty="0" smtClean="0"/>
              <a:t>leftover of galaxy formation</a:t>
            </a:r>
          </a:p>
          <a:p>
            <a:r>
              <a:rPr lang="en-US" i="1" dirty="0" err="1" smtClean="0">
                <a:solidFill>
                  <a:srgbClr val="FFCC66"/>
                </a:solidFill>
              </a:rPr>
              <a:t>Bregman</a:t>
            </a:r>
            <a:r>
              <a:rPr lang="en-US" i="1" dirty="0" smtClean="0">
                <a:solidFill>
                  <a:srgbClr val="FFCC66"/>
                </a:solidFill>
              </a:rPr>
              <a:t> 80</a:t>
            </a:r>
            <a:r>
              <a:rPr lang="en-US" i="1" dirty="0"/>
              <a:t>	</a:t>
            </a:r>
            <a:r>
              <a:rPr lang="en-US" dirty="0" smtClean="0"/>
              <a:t>Galactic fountain</a:t>
            </a:r>
          </a:p>
          <a:p>
            <a:r>
              <a:rPr lang="en-US" sz="1600" dirty="0" smtClean="0"/>
              <a:t>+ satellites (</a:t>
            </a:r>
            <a:r>
              <a:rPr lang="en-US" sz="1600" i="1" dirty="0" err="1" smtClean="0">
                <a:solidFill>
                  <a:srgbClr val="F8E753"/>
                </a:solidFill>
              </a:rPr>
              <a:t>Olano</a:t>
            </a:r>
            <a:r>
              <a:rPr lang="en-US" sz="1600" i="1" dirty="0" smtClean="0">
                <a:solidFill>
                  <a:srgbClr val="F8E753"/>
                </a:solidFill>
              </a:rPr>
              <a:t> 2001</a:t>
            </a:r>
            <a:r>
              <a:rPr lang="en-US" sz="1600" dirty="0" smtClean="0"/>
              <a:t>), thermal instabilities (</a:t>
            </a:r>
            <a:r>
              <a:rPr lang="en-US" sz="1600" i="1" dirty="0" smtClean="0">
                <a:solidFill>
                  <a:srgbClr val="F8E753"/>
                </a:solidFill>
              </a:rPr>
              <a:t>Kaufmann</a:t>
            </a:r>
            <a:r>
              <a:rPr lang="en-US" sz="1600" i="1" dirty="0" smtClean="0">
                <a:solidFill>
                  <a:srgbClr val="F8E753"/>
                </a:solidFill>
              </a:rPr>
              <a:t>+ 06</a:t>
            </a:r>
            <a:r>
              <a:rPr lang="en-US" sz="1600" dirty="0" smtClean="0"/>
              <a:t>), no thermal instabilities (</a:t>
            </a:r>
            <a:r>
              <a:rPr lang="en-US" sz="1600" i="1" dirty="0" err="1" smtClean="0">
                <a:solidFill>
                  <a:srgbClr val="F8E753"/>
                </a:solidFill>
              </a:rPr>
              <a:t>Binney</a:t>
            </a:r>
            <a:r>
              <a:rPr lang="en-US" sz="1600" i="1" dirty="0" smtClean="0">
                <a:solidFill>
                  <a:srgbClr val="F8E753"/>
                </a:solidFill>
              </a:rPr>
              <a:t>+ 09</a:t>
            </a:r>
            <a:r>
              <a:rPr lang="en-US" sz="1600" dirty="0" smtClean="0"/>
              <a:t>), </a:t>
            </a:r>
            <a:r>
              <a:rPr lang="en-US" sz="1600" dirty="0"/>
              <a:t>filaments (</a:t>
            </a:r>
            <a:r>
              <a:rPr lang="en-US" sz="1600" i="1" dirty="0">
                <a:solidFill>
                  <a:srgbClr val="F8E753"/>
                </a:solidFill>
              </a:rPr>
              <a:t>Fernandez</a:t>
            </a:r>
            <a:r>
              <a:rPr lang="en-US" sz="1600" i="1" dirty="0" smtClean="0">
                <a:solidFill>
                  <a:srgbClr val="F8E753"/>
                </a:solidFill>
              </a:rPr>
              <a:t>+ 12</a:t>
            </a:r>
            <a:r>
              <a:rPr lang="en-US" sz="1600" dirty="0" smtClean="0"/>
              <a:t>)</a:t>
            </a:r>
          </a:p>
        </p:txBody>
      </p:sp>
      <p:pic>
        <p:nvPicPr>
          <p:cNvPr id="9" name="Picture 8" descr="HVC wakker.tiff"/>
          <p:cNvPicPr>
            <a:picLocks noChangeAspect="1"/>
          </p:cNvPicPr>
          <p:nvPr/>
        </p:nvPicPr>
        <p:blipFill>
          <a:blip r:embed="rId3">
            <a:lum bright="-15000" contrast="20000"/>
          </a:blip>
          <a:stretch>
            <a:fillRect/>
          </a:stretch>
        </p:blipFill>
        <p:spPr>
          <a:xfrm>
            <a:off x="151025" y="692696"/>
            <a:ext cx="6077159" cy="3456384"/>
          </a:xfrm>
          <a:prstGeom prst="rect">
            <a:avLst/>
          </a:prstGeom>
        </p:spPr>
      </p:pic>
      <p:sp>
        <p:nvSpPr>
          <p:cNvPr id="10" name="Donut 9"/>
          <p:cNvSpPr/>
          <p:nvPr/>
        </p:nvSpPr>
        <p:spPr bwMode="auto">
          <a:xfrm rot="892508">
            <a:off x="3358089" y="963968"/>
            <a:ext cx="2211798" cy="753599"/>
          </a:xfrm>
          <a:prstGeom prst="donut">
            <a:avLst>
              <a:gd name="adj" fmla="val 9393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Book Antiqua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01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762000"/>
          </a:xfrm>
        </p:spPr>
        <p:txBody>
          <a:bodyPr/>
          <a:lstStyle/>
          <a:p>
            <a:r>
              <a:rPr lang="en-US" dirty="0" smtClean="0"/>
              <a:t>Formation of complex C</a:t>
            </a:r>
            <a:endParaRPr lang="en-US" dirty="0"/>
          </a:p>
        </p:txBody>
      </p:sp>
      <p:pic>
        <p:nvPicPr>
          <p:cNvPr id="3" name="Picture 2" descr="Milky_Way_2005-galaxy-nasa-dist-coo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8" y="836712"/>
            <a:ext cx="4581128" cy="3240360"/>
          </a:xfrm>
          <a:prstGeom prst="rect">
            <a:avLst/>
          </a:prstGeom>
        </p:spPr>
      </p:pic>
      <p:pic>
        <p:nvPicPr>
          <p:cNvPr id="6" name="Picture 1029" descr="OphiucusCartoon"/>
          <p:cNvPicPr>
            <a:picLocks noChangeAspect="1" noChangeArrowheads="1"/>
          </p:cNvPicPr>
          <p:nvPr/>
        </p:nvPicPr>
        <p:blipFill rotWithShape="1">
          <a:blip r:embed="rId3"/>
          <a:srcRect l="4251" t="13230" r="57884" b="48980"/>
          <a:stretch/>
        </p:blipFill>
        <p:spPr bwMode="auto">
          <a:xfrm>
            <a:off x="1691680" y="908720"/>
            <a:ext cx="655569" cy="68661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652120" y="821611"/>
            <a:ext cx="260339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8E753"/>
                </a:solidFill>
                <a:latin typeface="Optima"/>
                <a:cs typeface="Optima"/>
              </a:rPr>
              <a:t>Six free parameters:</a:t>
            </a:r>
          </a:p>
          <a:p>
            <a:r>
              <a:rPr lang="en-US" dirty="0" smtClean="0">
                <a:latin typeface="Optima"/>
                <a:cs typeface="Optima"/>
              </a:rPr>
              <a:t>V</a:t>
            </a:r>
            <a:r>
              <a:rPr lang="en-US" baseline="-25000" dirty="0" smtClean="0">
                <a:latin typeface="Optima"/>
                <a:cs typeface="Optima"/>
              </a:rPr>
              <a:t>0</a:t>
            </a:r>
            <a:r>
              <a:rPr lang="en-US" dirty="0" smtClean="0">
                <a:latin typeface="Optima"/>
                <a:cs typeface="Optima"/>
              </a:rPr>
              <a:t> = ejection velocity</a:t>
            </a:r>
          </a:p>
          <a:p>
            <a:r>
              <a:rPr lang="en-US" dirty="0" smtClean="0">
                <a:latin typeface="Optima"/>
                <a:cs typeface="Optima"/>
              </a:rPr>
              <a:t>R</a:t>
            </a:r>
            <a:r>
              <a:rPr lang="en-US" baseline="-25000" dirty="0" smtClean="0">
                <a:latin typeface="Optima"/>
                <a:cs typeface="Optima"/>
              </a:rPr>
              <a:t>0</a:t>
            </a:r>
            <a:r>
              <a:rPr lang="en-US" dirty="0" smtClean="0">
                <a:latin typeface="Optima"/>
                <a:cs typeface="Optima"/>
              </a:rPr>
              <a:t> = ejection location</a:t>
            </a:r>
          </a:p>
          <a:p>
            <a:r>
              <a:rPr lang="en-US" dirty="0" err="1" smtClean="0">
                <a:latin typeface="Optima"/>
                <a:ea typeface="Lucida Grande"/>
                <a:cs typeface="Optima"/>
              </a:rPr>
              <a:t>δR</a:t>
            </a:r>
            <a:r>
              <a:rPr lang="en-US" dirty="0" smtClean="0">
                <a:latin typeface="Optima"/>
                <a:ea typeface="Lucida Grande"/>
                <a:cs typeface="Optima"/>
              </a:rPr>
              <a:t> = </a:t>
            </a:r>
            <a:r>
              <a:rPr lang="en-US" dirty="0">
                <a:latin typeface="Optima"/>
                <a:cs typeface="Optima"/>
              </a:rPr>
              <a:t>s</a:t>
            </a:r>
            <a:r>
              <a:rPr lang="en-US" dirty="0" smtClean="0">
                <a:latin typeface="Optima"/>
                <a:cs typeface="Optima"/>
              </a:rPr>
              <a:t>ize of the ejection</a:t>
            </a:r>
          </a:p>
          <a:p>
            <a:r>
              <a:rPr lang="en-US" dirty="0" smtClean="0">
                <a:latin typeface="Optima"/>
                <a:cs typeface="Optima"/>
              </a:rPr>
              <a:t>t</a:t>
            </a:r>
            <a:r>
              <a:rPr lang="en-US" baseline="-25000" dirty="0" smtClean="0">
                <a:latin typeface="Optima"/>
                <a:cs typeface="Optima"/>
              </a:rPr>
              <a:t>0</a:t>
            </a:r>
            <a:r>
              <a:rPr lang="en-US" dirty="0" smtClean="0">
                <a:latin typeface="Optima"/>
                <a:cs typeface="Optima"/>
              </a:rPr>
              <a:t> = time of ejection</a:t>
            </a:r>
          </a:p>
          <a:p>
            <a:r>
              <a:rPr lang="en-US" dirty="0" err="1" smtClean="0">
                <a:latin typeface="Optima"/>
                <a:ea typeface="Lucida Grande"/>
                <a:cs typeface="Optima"/>
              </a:rPr>
              <a:t>Δt</a:t>
            </a:r>
            <a:r>
              <a:rPr lang="en-US" dirty="0" smtClean="0">
                <a:latin typeface="Optima"/>
                <a:ea typeface="Lucida Grande"/>
                <a:cs typeface="Optima"/>
              </a:rPr>
              <a:t> = duration</a:t>
            </a:r>
          </a:p>
          <a:p>
            <a:r>
              <a:rPr lang="en-US" dirty="0" smtClean="0">
                <a:latin typeface="Optima"/>
                <a:ea typeface="Lucida Grande"/>
                <a:cs typeface="Optima"/>
              </a:rPr>
              <a:t>Condensation parameter</a:t>
            </a:r>
            <a:endParaRPr lang="en-US" dirty="0">
              <a:latin typeface="Optima"/>
              <a:cs typeface="Optima"/>
            </a:endParaRPr>
          </a:p>
        </p:txBody>
      </p:sp>
      <p:pic>
        <p:nvPicPr>
          <p:cNvPr id="8" name="Picture 7" descr="channels_n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35" y="1844824"/>
            <a:ext cx="8087753" cy="43974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6165304"/>
            <a:ext cx="7299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CC66"/>
                </a:solidFill>
              </a:rPr>
              <a:t>Fraternali, </a:t>
            </a:r>
            <a:r>
              <a:rPr lang="en-US" i="1" dirty="0" err="1" smtClean="0">
                <a:solidFill>
                  <a:srgbClr val="FFCC66"/>
                </a:solidFill>
              </a:rPr>
              <a:t>Marasco</a:t>
            </a:r>
            <a:r>
              <a:rPr lang="en-US" i="1" dirty="0" smtClean="0">
                <a:solidFill>
                  <a:srgbClr val="FFCC66"/>
                </a:solidFill>
              </a:rPr>
              <a:t>, </a:t>
            </a:r>
            <a:r>
              <a:rPr lang="en-US" i="1" dirty="0" err="1" smtClean="0">
                <a:solidFill>
                  <a:srgbClr val="FFCC66"/>
                </a:solidFill>
              </a:rPr>
              <a:t>Armillotta</a:t>
            </a:r>
            <a:r>
              <a:rPr lang="en-US" i="1" dirty="0" smtClean="0">
                <a:solidFill>
                  <a:srgbClr val="FFCC66"/>
                </a:solidFill>
              </a:rPr>
              <a:t>, &amp; </a:t>
            </a:r>
            <a:r>
              <a:rPr lang="en-US" i="1" dirty="0" err="1" smtClean="0">
                <a:solidFill>
                  <a:srgbClr val="FFCC66"/>
                </a:solidFill>
              </a:rPr>
              <a:t>Marinacci</a:t>
            </a:r>
            <a:r>
              <a:rPr lang="en-US" i="1" dirty="0">
                <a:solidFill>
                  <a:srgbClr val="FFCC66"/>
                </a:solidFill>
              </a:rPr>
              <a:t> </a:t>
            </a:r>
            <a:r>
              <a:rPr lang="en-US" i="1" dirty="0" smtClean="0">
                <a:solidFill>
                  <a:srgbClr val="FFCC66"/>
                </a:solidFill>
              </a:rPr>
              <a:t>2015,</a:t>
            </a:r>
            <a:r>
              <a:rPr lang="en-US" i="1" dirty="0" smtClean="0">
                <a:solidFill>
                  <a:srgbClr val="FFCC66"/>
                </a:solidFill>
              </a:rPr>
              <a:t> </a:t>
            </a:r>
            <a:r>
              <a:rPr lang="en-US" i="1" dirty="0" smtClean="0">
                <a:solidFill>
                  <a:srgbClr val="FFCC66"/>
                </a:solidFill>
              </a:rPr>
              <a:t>MNRAS Letter, 447, 70</a:t>
            </a:r>
            <a:endParaRPr lang="en-US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941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Book Antiqu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Book Antiqua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206944</TotalTime>
  <Words>2289</Words>
  <Application>Microsoft Macintosh PowerPoint</Application>
  <PresentationFormat>On-screen Show (4:3)</PresentationFormat>
  <Paragraphs>474</Paragraphs>
  <Slides>58</Slides>
  <Notes>8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Blank Presentation</vt:lpstr>
      <vt:lpstr>PowerPoint Presentation</vt:lpstr>
      <vt:lpstr>Disc-corona interplay</vt:lpstr>
      <vt:lpstr>Global process: Fountain-driven gas accretion</vt:lpstr>
      <vt:lpstr>Disc-cloud corona interaction</vt:lpstr>
      <vt:lpstr>Global fountain</vt:lpstr>
      <vt:lpstr>Extraplanar HI in the Milky Way</vt:lpstr>
      <vt:lpstr>PowerPoint Presentation</vt:lpstr>
      <vt:lpstr>Origin of HVCs</vt:lpstr>
      <vt:lpstr>Formation of complex C</vt:lpstr>
      <vt:lpstr>Origin &amp; Location of complex C</vt:lpstr>
      <vt:lpstr>Hydrodynamical simulations</vt:lpstr>
      <vt:lpstr>Smith cloud</vt:lpstr>
      <vt:lpstr>Conclusions</vt:lpstr>
      <vt:lpstr>PowerPoint Presentation</vt:lpstr>
      <vt:lpstr>Thanks</vt:lpstr>
      <vt:lpstr>Ophiucus superbubble</vt:lpstr>
      <vt:lpstr>Our galactic fountain model</vt:lpstr>
      <vt:lpstr>Effect of spiral arms</vt:lpstr>
      <vt:lpstr>NGC 6946</vt:lpstr>
      <vt:lpstr>SN-driven accretion in other sims</vt:lpstr>
      <vt:lpstr>Impact of galactic fountain on disc evolution</vt:lpstr>
      <vt:lpstr>Positive feedback is there</vt:lpstr>
      <vt:lpstr>Lyα absorbers</vt:lpstr>
      <vt:lpstr>Early types vs star-forming</vt:lpstr>
      <vt:lpstr>Fountain-driven accretion model</vt:lpstr>
      <vt:lpstr>HI High Velocity Clouds</vt:lpstr>
      <vt:lpstr>Implications for galaxy evolution</vt:lpstr>
      <vt:lpstr>Global fountain</vt:lpstr>
      <vt:lpstr>Metallicity</vt:lpstr>
      <vt:lpstr>Galactic fountain model</vt:lpstr>
      <vt:lpstr>The effect of thermal conduction</vt:lpstr>
      <vt:lpstr>PowerPoint Presentation</vt:lpstr>
      <vt:lpstr>Disc-corona interplay</vt:lpstr>
      <vt:lpstr>Supernova-driven accretion</vt:lpstr>
      <vt:lpstr>Efficiency of fountain-driven cooling</vt:lpstr>
      <vt:lpstr>Efficiency of fountain-driven cooling</vt:lpstr>
      <vt:lpstr>PowerPoint Presentation</vt:lpstr>
      <vt:lpstr>HI High Velocity Clouds</vt:lpstr>
      <vt:lpstr>Origin of HVCs</vt:lpstr>
      <vt:lpstr>Cosmology evidence</vt:lpstr>
      <vt:lpstr>Cosmology evidence</vt:lpstr>
      <vt:lpstr>Supernova-driven accretion in other sims</vt:lpstr>
      <vt:lpstr>SN-driven accretion in other sims</vt:lpstr>
      <vt:lpstr>Positive feedback is there</vt:lpstr>
      <vt:lpstr>Extraplanar HI in the Milky Way</vt:lpstr>
      <vt:lpstr>Disc-corona interplay</vt:lpstr>
      <vt:lpstr>Implications for galaxy evolution</vt:lpstr>
      <vt:lpstr>Evolution of discs</vt:lpstr>
      <vt:lpstr>Efficiency of SN-driven cooling</vt:lpstr>
      <vt:lpstr>Conclusions</vt:lpstr>
      <vt:lpstr>1. Extraplanar HI in the Milky Way</vt:lpstr>
      <vt:lpstr>HI disk and halo in the Milky Way</vt:lpstr>
      <vt:lpstr>HI halo – all-sky</vt:lpstr>
      <vt:lpstr>PowerPoint Presentation</vt:lpstr>
      <vt:lpstr>2. Absorption feautures</vt:lpstr>
      <vt:lpstr>Cooling in the wake</vt:lpstr>
      <vt:lpstr>Evolution of the wake</vt:lpstr>
      <vt:lpstr>Ionized gas in the MW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</dc:title>
  <dc:subject/>
  <dc:creator>filippo fraternali</dc:creator>
  <cp:keywords/>
  <dc:description/>
  <cp:lastModifiedBy>Filippo Fraternali</cp:lastModifiedBy>
  <cp:revision>3748</cp:revision>
  <cp:lastPrinted>2014-04-30T23:06:47Z</cp:lastPrinted>
  <dcterms:created xsi:type="dcterms:W3CDTF">2014-05-21T12:09:15Z</dcterms:created>
  <dcterms:modified xsi:type="dcterms:W3CDTF">2016-04-14T14:02:50Z</dcterms:modified>
  <cp:category/>
</cp:coreProperties>
</file>