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9"/>
  </p:notesMasterIdLst>
  <p:sldIdLst>
    <p:sldId id="256" r:id="rId2"/>
    <p:sldId id="323" r:id="rId3"/>
    <p:sldId id="317" r:id="rId4"/>
    <p:sldId id="322" r:id="rId5"/>
    <p:sldId id="264" r:id="rId6"/>
    <p:sldId id="265" r:id="rId7"/>
    <p:sldId id="284" r:id="rId8"/>
    <p:sldId id="267" r:id="rId9"/>
    <p:sldId id="291" r:id="rId10"/>
    <p:sldId id="302" r:id="rId11"/>
    <p:sldId id="320" r:id="rId12"/>
    <p:sldId id="321" r:id="rId13"/>
    <p:sldId id="273" r:id="rId14"/>
    <p:sldId id="293" r:id="rId15"/>
    <p:sldId id="278" r:id="rId16"/>
    <p:sldId id="327" r:id="rId17"/>
    <p:sldId id="32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2088"/>
    <a:srgbClr val="58FF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1" autoAdjust="0"/>
    <p:restoredTop sz="80071" autoAdjust="0"/>
  </p:normalViewPr>
  <p:slideViewPr>
    <p:cSldViewPr>
      <p:cViewPr>
        <p:scale>
          <a:sx n="69" d="100"/>
          <a:sy n="69" d="100"/>
        </p:scale>
        <p:origin x="-1392" y="3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0B0235-9C13-43BE-AE42-D8CA4FE239C6}" type="datetimeFigureOut">
              <a:rPr lang="en-US" smtClean="0"/>
              <a:t>4/14/2016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93BBFB-10E5-4CD5-B043-B0BB37FB44D0}" type="slidenum">
              <a:rPr lang="en-US" smtClean="0"/>
              <a:t>‹#›</a:t>
            </a:fld>
            <a:endParaRPr lang="en-US"/>
          </a:p>
        </p:txBody>
      </p:sp>
    </p:spTree>
    <p:extLst>
      <p:ext uri="{BB962C8B-B14F-4D97-AF65-F5344CB8AC3E}">
        <p14:creationId xmlns:p14="http://schemas.microsoft.com/office/powerpoint/2010/main" val="657444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r>
              <a:rPr lang="en-US" baseline="0" dirty="0" smtClean="0"/>
              <a:t> about talk:</a:t>
            </a:r>
          </a:p>
          <a:p>
            <a:r>
              <a:rPr lang="en-US" baseline="0" dirty="0" smtClean="0"/>
              <a:t>Total time is 15 minutes: 11 (+4 for questions)</a:t>
            </a:r>
          </a:p>
          <a:p>
            <a:r>
              <a:rPr lang="en-US" baseline="0" dirty="0" smtClean="0"/>
              <a:t>I’m later in the session, so introductory material about resolve should be relatively limited</a:t>
            </a:r>
            <a:endParaRPr lang="en-US" dirty="0"/>
          </a:p>
        </p:txBody>
      </p:sp>
      <p:sp>
        <p:nvSpPr>
          <p:cNvPr id="4" name="Slide Number Placeholder 3"/>
          <p:cNvSpPr>
            <a:spLocks noGrp="1"/>
          </p:cNvSpPr>
          <p:nvPr>
            <p:ph type="sldNum" sz="quarter" idx="10"/>
          </p:nvPr>
        </p:nvSpPr>
        <p:spPr/>
        <p:txBody>
          <a:bodyPr/>
          <a:lstStyle/>
          <a:p>
            <a:fld id="{1593BBFB-10E5-4CD5-B043-B0BB37FB44D0}" type="slidenum">
              <a:rPr lang="en-US" smtClean="0"/>
              <a:t>1</a:t>
            </a:fld>
            <a:endParaRPr lang="en-US"/>
          </a:p>
        </p:txBody>
      </p:sp>
    </p:spTree>
    <p:extLst>
      <p:ext uri="{BB962C8B-B14F-4D97-AF65-F5344CB8AC3E}">
        <p14:creationId xmlns:p14="http://schemas.microsoft.com/office/powerpoint/2010/main" val="1682535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Reverting back to using HAM via M* -- subsequent results do not change significantly</a:t>
            </a:r>
            <a:r>
              <a:rPr lang="en-US" baseline="0" dirty="0" smtClean="0"/>
              <a:t> with different halo mass estimations approaches</a:t>
            </a:r>
          </a:p>
          <a:p>
            <a:r>
              <a:rPr lang="en-US" baseline="0" dirty="0" smtClean="0"/>
              <a:t>Examine median G/S for centrals and satellites in walls, filaments, really just </a:t>
            </a:r>
            <a:r>
              <a:rPr lang="en-US" baseline="0" dirty="0" err="1" smtClean="0"/>
              <a:t>focuing</a:t>
            </a:r>
            <a:r>
              <a:rPr lang="en-US" baseline="0" dirty="0" smtClean="0"/>
              <a:t> on walls and filaments right now, not enough voids to really say a whole lot</a:t>
            </a:r>
          </a:p>
          <a:p>
            <a:r>
              <a:rPr lang="en-US" baseline="0" dirty="0" smtClean="0"/>
              <a:t>-filaments centrals show higher average gas fraction compared to walls at same halo mass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satellites, integrated the stellar and gas content of an entire group satellites</a:t>
            </a:r>
          </a:p>
          <a:p>
            <a:r>
              <a:rPr lang="en-US" baseline="0" dirty="0" smtClean="0"/>
              <a:t>-not driven by </a:t>
            </a:r>
            <a:r>
              <a:rPr lang="en-US" baseline="0" dirty="0" err="1" smtClean="0"/>
              <a:t>diffeernt</a:t>
            </a:r>
            <a:r>
              <a:rPr lang="en-US" baseline="0" dirty="0" smtClean="0"/>
              <a:t> stellar mass distributions , consistent between filaments and walls</a:t>
            </a:r>
          </a:p>
          <a:p>
            <a:r>
              <a:rPr lang="en-US" baseline="0" dirty="0" smtClean="0"/>
              <a:t>-satellites hint at similar behavior, though low number statistics</a:t>
            </a:r>
          </a:p>
          <a:p>
            <a:r>
              <a:rPr lang="en-US" baseline="0" dirty="0" smtClean="0"/>
              <a:t>-getting at second question I had – halo mass along does not seem to govern gas content of galaxies</a:t>
            </a:r>
          </a:p>
          <a:p>
            <a:r>
              <a:rPr lang="en-US" sz="1200" dirty="0" smtClean="0"/>
              <a:t>Offsets not driven by different stellar mass distributions</a:t>
            </a:r>
          </a:p>
          <a:p>
            <a:r>
              <a:rPr lang="en-US" sz="1200" dirty="0" smtClean="0"/>
              <a:t>Trend for centrals robust to HAM approach</a:t>
            </a:r>
            <a:endParaRPr lang="en-US" sz="1200" dirty="0" smtClean="0">
              <a:solidFill>
                <a:schemeClr val="tx1"/>
              </a:solidFill>
            </a:endParaRPr>
          </a:p>
          <a:p>
            <a:endParaRPr lang="en-US" baseline="0" dirty="0" smtClean="0"/>
          </a:p>
        </p:txBody>
      </p:sp>
      <p:sp>
        <p:nvSpPr>
          <p:cNvPr id="4" name="Slide Number Placeholder 3"/>
          <p:cNvSpPr>
            <a:spLocks noGrp="1"/>
          </p:cNvSpPr>
          <p:nvPr>
            <p:ph type="sldNum" sz="quarter" idx="10"/>
          </p:nvPr>
        </p:nvSpPr>
        <p:spPr/>
        <p:txBody>
          <a:bodyPr/>
          <a:lstStyle/>
          <a:p>
            <a:fld id="{1593BBFB-10E5-4CD5-B043-B0BB37FB44D0}" type="slidenum">
              <a:rPr lang="en-US" smtClean="0"/>
              <a:t>10</a:t>
            </a:fld>
            <a:endParaRPr lang="en-US"/>
          </a:p>
        </p:txBody>
      </p:sp>
    </p:spTree>
    <p:extLst>
      <p:ext uri="{BB962C8B-B14F-4D97-AF65-F5344CB8AC3E}">
        <p14:creationId xmlns:p14="http://schemas.microsoft.com/office/powerpoint/2010/main" val="1793955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Looking at gas deficient population (G/S &lt; 0.1) broken up into </a:t>
            </a:r>
            <a:r>
              <a:rPr lang="en-US" baseline="0" dirty="0" err="1" smtClean="0"/>
              <a:t>underdense</a:t>
            </a:r>
            <a:r>
              <a:rPr lang="en-US" baseline="0" dirty="0" smtClean="0"/>
              <a:t>, average density, </a:t>
            </a:r>
            <a:r>
              <a:rPr lang="en-US" baseline="0" dirty="0" err="1" smtClean="0"/>
              <a:t>overdense</a:t>
            </a:r>
            <a:r>
              <a:rPr lang="en-US" baseline="0" dirty="0" smtClean="0"/>
              <a:t> regimes</a:t>
            </a:r>
          </a:p>
          <a:p>
            <a:r>
              <a:rPr lang="en-US" baseline="0" dirty="0" smtClean="0"/>
              <a:t>Can see influence of </a:t>
            </a:r>
            <a:r>
              <a:rPr lang="en-US" baseline="0" dirty="0" err="1" smtClean="0"/>
              <a:t>lss</a:t>
            </a:r>
            <a:r>
              <a:rPr lang="en-US" baseline="0" dirty="0" smtClean="0"/>
              <a:t> dens clearly</a:t>
            </a:r>
          </a:p>
          <a:p>
            <a:r>
              <a:rPr lang="en-US" baseline="0" dirty="0" smtClean="0"/>
              <a:t>Weaker for filaments</a:t>
            </a:r>
          </a:p>
          <a:p>
            <a:r>
              <a:rPr lang="en-US" baseline="0" dirty="0" smtClean="0"/>
              <a:t>Gas-depleted fraction below 10^12 grows with increasing </a:t>
            </a:r>
            <a:r>
              <a:rPr lang="en-US" baseline="0" dirty="0" err="1" smtClean="0"/>
              <a:t>rho_lss</a:t>
            </a:r>
            <a:endParaRPr lang="en-US" baseline="0" dirty="0" smtClean="0"/>
          </a:p>
          <a:p>
            <a:r>
              <a:rPr lang="en-US" baseline="0" dirty="0" smtClean="0"/>
              <a:t>Particularly striking for the lowest halo mass population (these are supposed to be gas-rich groups!)</a:t>
            </a:r>
          </a:p>
        </p:txBody>
      </p:sp>
      <p:sp>
        <p:nvSpPr>
          <p:cNvPr id="4" name="Slide Number Placeholder 3"/>
          <p:cNvSpPr>
            <a:spLocks noGrp="1"/>
          </p:cNvSpPr>
          <p:nvPr>
            <p:ph type="sldNum" sz="quarter" idx="10"/>
          </p:nvPr>
        </p:nvSpPr>
        <p:spPr/>
        <p:txBody>
          <a:bodyPr/>
          <a:lstStyle/>
          <a:p>
            <a:fld id="{1593BBFB-10E5-4CD5-B043-B0BB37FB44D0}" type="slidenum">
              <a:rPr lang="en-US" smtClean="0"/>
              <a:t>11</a:t>
            </a:fld>
            <a:endParaRPr lang="en-US"/>
          </a:p>
        </p:txBody>
      </p:sp>
    </p:spTree>
    <p:extLst>
      <p:ext uri="{BB962C8B-B14F-4D97-AF65-F5344CB8AC3E}">
        <p14:creationId xmlns:p14="http://schemas.microsoft.com/office/powerpoint/2010/main" val="1211311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Look</a:t>
            </a:r>
            <a:r>
              <a:rPr lang="en-US" baseline="0" dirty="0" smtClean="0"/>
              <a:t> at average density regimes, walls filaments show different fractions of G/S poor galaxies independent of halo mass and </a:t>
            </a:r>
            <a:r>
              <a:rPr lang="en-US" baseline="0" dirty="0" err="1" smtClean="0"/>
              <a:t>lss</a:t>
            </a:r>
            <a:r>
              <a:rPr lang="en-US" baseline="0" dirty="0" smtClean="0"/>
              <a:t> </a:t>
            </a:r>
            <a:r>
              <a:rPr lang="en-US" baseline="0" dirty="0" err="1" smtClean="0"/>
              <a:t>densuty</a:t>
            </a:r>
            <a:endParaRPr lang="en-US" dirty="0"/>
          </a:p>
        </p:txBody>
      </p:sp>
      <p:sp>
        <p:nvSpPr>
          <p:cNvPr id="4" name="Slide Number Placeholder 3"/>
          <p:cNvSpPr>
            <a:spLocks noGrp="1"/>
          </p:cNvSpPr>
          <p:nvPr>
            <p:ph type="sldNum" sz="quarter" idx="10"/>
          </p:nvPr>
        </p:nvSpPr>
        <p:spPr/>
        <p:txBody>
          <a:bodyPr/>
          <a:lstStyle/>
          <a:p>
            <a:fld id="{1593BBFB-10E5-4CD5-B043-B0BB37FB44D0}" type="slidenum">
              <a:rPr lang="en-US" smtClean="0"/>
              <a:t>12</a:t>
            </a:fld>
            <a:endParaRPr lang="en-US" dirty="0"/>
          </a:p>
        </p:txBody>
      </p:sp>
    </p:spTree>
    <p:extLst>
      <p:ext uri="{BB962C8B-B14F-4D97-AF65-F5344CB8AC3E}">
        <p14:creationId xmlns:p14="http://schemas.microsoft.com/office/powerpoint/2010/main" val="1211311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understand what drives</a:t>
            </a:r>
            <a:r>
              <a:rPr lang="en-US" baseline="0" dirty="0" smtClean="0"/>
              <a:t> gas deficiency, we isolate the </a:t>
            </a:r>
            <a:r>
              <a:rPr lang="en-US" baseline="0" dirty="0" err="1" smtClean="0"/>
              <a:t>popiulation</a:t>
            </a:r>
            <a:r>
              <a:rPr lang="en-US" baseline="0" dirty="0" smtClean="0"/>
              <a:t> where it is most striking, the &lt;10^11.4 population, and examine their distribution</a:t>
            </a:r>
          </a:p>
          <a:p>
            <a:r>
              <a:rPr lang="en-US" baseline="0" dirty="0" smtClean="0"/>
              <a:t>-looking at distribution of gas-deficient and gas normal groups relative to their nearest neighbors</a:t>
            </a:r>
          </a:p>
          <a:p>
            <a:r>
              <a:rPr lang="en-US" baseline="0" dirty="0" smtClean="0"/>
              <a:t>We find that the gas-deficient groups tend to cluster closer to nearest significantly more massive halo</a:t>
            </a:r>
          </a:p>
          <a:p>
            <a:r>
              <a:rPr lang="en-US" baseline="0" dirty="0" smtClean="0"/>
              <a:t>-already corrected for misclassification of centrals/satellites</a:t>
            </a:r>
          </a:p>
          <a:p>
            <a:r>
              <a:rPr lang="en-US" baseline="0" dirty="0" smtClean="0"/>
              <a:t>-possible signature of flyby interactions (group falls in, has gas stripping, re-emerges as its own group (hard </a:t>
            </a:r>
            <a:r>
              <a:rPr lang="en-US" baseline="0" dirty="0" err="1" smtClean="0"/>
              <a:t>ot</a:t>
            </a:r>
            <a:r>
              <a:rPr lang="en-US" baseline="0" dirty="0" smtClean="0"/>
              <a:t> tell which)</a:t>
            </a:r>
          </a:p>
          <a:p>
            <a:r>
              <a:rPr lang="en-US" baseline="0" dirty="0" smtClean="0"/>
              <a:t>-large fraction of them tend to cluster within 1.5*R200m, which corresponds to the </a:t>
            </a:r>
            <a:r>
              <a:rPr lang="en-US" baseline="0" dirty="0" err="1" smtClean="0"/>
              <a:t>splashback</a:t>
            </a:r>
            <a:r>
              <a:rPr lang="en-US" baseline="0" dirty="0" smtClean="0"/>
              <a:t> radius – radius </a:t>
            </a:r>
            <a:r>
              <a:rPr lang="en-US" baseline="0" dirty="0" err="1" smtClean="0"/>
              <a:t>infalling</a:t>
            </a:r>
            <a:r>
              <a:rPr lang="en-US" baseline="0" dirty="0" smtClean="0"/>
              <a:t> material reaches after its first passage, possibly more </a:t>
            </a:r>
            <a:r>
              <a:rPr lang="en-US" baseline="0" dirty="0" err="1" smtClean="0"/>
              <a:t>realisitic</a:t>
            </a:r>
            <a:r>
              <a:rPr lang="en-US" baseline="0" dirty="0" smtClean="0"/>
              <a:t> boundary for halo – i.e., the gas-deficient systems may really be satellites of the </a:t>
            </a:r>
            <a:r>
              <a:rPr lang="en-US" baseline="0" dirty="0" err="1" smtClean="0"/>
              <a:t>nearst</a:t>
            </a:r>
            <a:r>
              <a:rPr lang="en-US" baseline="0" dirty="0" smtClean="0"/>
              <a:t> larger group</a:t>
            </a:r>
          </a:p>
        </p:txBody>
      </p:sp>
      <p:sp>
        <p:nvSpPr>
          <p:cNvPr id="4" name="Slide Number Placeholder 3"/>
          <p:cNvSpPr>
            <a:spLocks noGrp="1"/>
          </p:cNvSpPr>
          <p:nvPr>
            <p:ph type="sldNum" sz="quarter" idx="10"/>
          </p:nvPr>
        </p:nvSpPr>
        <p:spPr/>
        <p:txBody>
          <a:bodyPr/>
          <a:lstStyle/>
          <a:p>
            <a:fld id="{1593BBFB-10E5-4CD5-B043-B0BB37FB44D0}" type="slidenum">
              <a:rPr lang="en-US" smtClean="0"/>
              <a:t>13</a:t>
            </a:fld>
            <a:endParaRPr lang="en-US"/>
          </a:p>
        </p:txBody>
      </p:sp>
    </p:spTree>
    <p:extLst>
      <p:ext uri="{BB962C8B-B14F-4D97-AF65-F5344CB8AC3E}">
        <p14:creationId xmlns:p14="http://schemas.microsoft.com/office/powerpoint/2010/main" val="1835893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Largest structures (by number of groups)</a:t>
            </a:r>
          </a:p>
          <a:p>
            <a:pPr lvl="1"/>
            <a:r>
              <a:rPr lang="en-US" sz="2000" dirty="0" smtClean="0"/>
              <a:t>Highest </a:t>
            </a:r>
            <a:r>
              <a:rPr lang="en-US" sz="2000" dirty="0" err="1" smtClean="0"/>
              <a:t>overdensities</a:t>
            </a:r>
            <a:endParaRPr lang="en-US" sz="2000" dirty="0" smtClean="0"/>
          </a:p>
          <a:p>
            <a:pPr lvl="1"/>
            <a:r>
              <a:rPr lang="en-US" sz="2000" dirty="0" smtClean="0"/>
              <a:t>Most massive groups/clusters (&gt;10</a:t>
            </a:r>
            <a:r>
              <a:rPr lang="en-US" sz="2000" baseline="30000" dirty="0" smtClean="0"/>
              <a:t>13</a:t>
            </a:r>
            <a:r>
              <a:rPr lang="en-US" sz="2000" dirty="0" smtClean="0"/>
              <a:t>) typically found nearby</a:t>
            </a:r>
          </a:p>
          <a:p>
            <a:endParaRPr lang="en-US" dirty="0"/>
          </a:p>
        </p:txBody>
      </p:sp>
      <p:sp>
        <p:nvSpPr>
          <p:cNvPr id="4" name="Slide Number Placeholder 3"/>
          <p:cNvSpPr>
            <a:spLocks noGrp="1"/>
          </p:cNvSpPr>
          <p:nvPr>
            <p:ph type="sldNum" sz="quarter" idx="10"/>
          </p:nvPr>
        </p:nvSpPr>
        <p:spPr/>
        <p:txBody>
          <a:bodyPr/>
          <a:lstStyle/>
          <a:p>
            <a:fld id="{1593BBFB-10E5-4CD5-B043-B0BB37FB44D0}" type="slidenum">
              <a:rPr lang="en-US" smtClean="0"/>
              <a:t>14</a:t>
            </a:fld>
            <a:endParaRPr lang="en-US"/>
          </a:p>
        </p:txBody>
      </p:sp>
    </p:spTree>
    <p:extLst>
      <p:ext uri="{BB962C8B-B14F-4D97-AF65-F5344CB8AC3E}">
        <p14:creationId xmlns:p14="http://schemas.microsoft.com/office/powerpoint/2010/main" val="1104611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 keep background short, we’ve talked about</a:t>
            </a:r>
            <a:r>
              <a:rPr lang="en-US" baseline="0" dirty="0" smtClean="0"/>
              <a:t> it a lot already</a:t>
            </a:r>
          </a:p>
          <a:p>
            <a:r>
              <a:rPr lang="en-US" baseline="0" dirty="0" smtClean="0"/>
              <a:t>-have processes that lead to gas </a:t>
            </a:r>
            <a:r>
              <a:rPr lang="en-US" baseline="0" dirty="0" err="1" smtClean="0"/>
              <a:t>resplenishment</a:t>
            </a:r>
            <a:endParaRPr lang="en-US" baseline="0" dirty="0" smtClean="0"/>
          </a:p>
          <a:p>
            <a:r>
              <a:rPr lang="en-US" baseline="0" dirty="0" smtClean="0"/>
              <a:t>-and removal/no more </a:t>
            </a:r>
            <a:r>
              <a:rPr lang="en-US" baseline="0" dirty="0" err="1" smtClean="0"/>
              <a:t>replensihment</a:t>
            </a:r>
            <a:endParaRPr lang="en-US" baseline="0" dirty="0" smtClean="0"/>
          </a:p>
          <a:p>
            <a:r>
              <a:rPr lang="en-US" baseline="0" dirty="0" smtClean="0"/>
              <a:t>-latter processes are largely studied in massive groups, are they important at low mass?</a:t>
            </a:r>
          </a:p>
          <a:p>
            <a:endParaRPr lang="en-US" baseline="0" dirty="0" smtClean="0"/>
          </a:p>
          <a:p>
            <a:r>
              <a:rPr lang="en-US" baseline="0" dirty="0" smtClean="0"/>
              <a:t>Last 5-10 years has also seen a lot of work on how interactions on scales larger than individual galaxies and groups can influence evolution</a:t>
            </a:r>
          </a:p>
          <a:p>
            <a:r>
              <a:rPr lang="en-US" baseline="0" dirty="0" smtClean="0"/>
              <a:t>-flybys</a:t>
            </a:r>
          </a:p>
          <a:p>
            <a:r>
              <a:rPr lang="en-US" baseline="0" dirty="0" smtClean="0"/>
              <a:t>-competitive gas </a:t>
            </a:r>
            <a:r>
              <a:rPr lang="en-US" baseline="0" dirty="0" err="1" smtClean="0"/>
              <a:t>acc</a:t>
            </a:r>
            <a:endParaRPr lang="en-US" baseline="0" dirty="0" smtClean="0"/>
          </a:p>
          <a:p>
            <a:r>
              <a:rPr lang="en-US" baseline="0" dirty="0" smtClean="0"/>
              <a:t>-</a:t>
            </a:r>
            <a:r>
              <a:rPr lang="en-US" baseline="0" dirty="0" err="1" smtClean="0"/>
              <a:t>rps</a:t>
            </a:r>
            <a:r>
              <a:rPr lang="en-US" baseline="0" dirty="0" smtClean="0"/>
              <a:t> from </a:t>
            </a:r>
            <a:r>
              <a:rPr lang="en-US" baseline="0" dirty="0" err="1" smtClean="0"/>
              <a:t>igm</a:t>
            </a:r>
            <a:endParaRPr lang="en-US" baseline="0" dirty="0" smtClean="0"/>
          </a:p>
          <a:p>
            <a:r>
              <a:rPr lang="en-US" baseline="0" dirty="0" smtClean="0"/>
              <a:t>-variations in </a:t>
            </a:r>
            <a:r>
              <a:rPr lang="en-US" baseline="0" dirty="0" err="1" smtClean="0"/>
              <a:t>igm</a:t>
            </a:r>
            <a:r>
              <a:rPr lang="en-US" baseline="0" dirty="0" smtClean="0"/>
              <a:t> temp</a:t>
            </a:r>
          </a:p>
          <a:p>
            <a:r>
              <a:rPr lang="en-US" baseline="0" dirty="0" smtClean="0"/>
              <a:t>Generally speaking, concept of halo assembly bias/earlier formation time in </a:t>
            </a:r>
            <a:r>
              <a:rPr lang="en-US" baseline="0" dirty="0" err="1" smtClean="0"/>
              <a:t>overdense</a:t>
            </a:r>
            <a:r>
              <a:rPr lang="en-US" baseline="0" dirty="0" smtClean="0"/>
              <a:t> regions </a:t>
            </a:r>
            <a:r>
              <a:rPr lang="en-US" baseline="0" dirty="0" smtClean="0">
                <a:sym typeface="Wingdings" panose="05000000000000000000" pitchFamily="2" charset="2"/>
              </a:rPr>
              <a:t> might be reflected in galaxy properties</a:t>
            </a:r>
            <a:endParaRPr lang="en-US" baseline="0" dirty="0" smtClean="0"/>
          </a:p>
        </p:txBody>
      </p:sp>
      <p:sp>
        <p:nvSpPr>
          <p:cNvPr id="4" name="Slide Number Placeholder 3"/>
          <p:cNvSpPr>
            <a:spLocks noGrp="1"/>
          </p:cNvSpPr>
          <p:nvPr>
            <p:ph type="sldNum" sz="quarter" idx="10"/>
          </p:nvPr>
        </p:nvSpPr>
        <p:spPr/>
        <p:txBody>
          <a:bodyPr/>
          <a:lstStyle/>
          <a:p>
            <a:fld id="{1593BBFB-10E5-4CD5-B043-B0BB37FB44D0}" type="slidenum">
              <a:rPr lang="en-US" smtClean="0"/>
              <a:t>2</a:t>
            </a:fld>
            <a:endParaRPr lang="en-US"/>
          </a:p>
        </p:txBody>
      </p:sp>
    </p:spTree>
    <p:extLst>
      <p:ext uri="{BB962C8B-B14F-4D97-AF65-F5344CB8AC3E}">
        <p14:creationId xmlns:p14="http://schemas.microsoft.com/office/powerpoint/2010/main" val="1319017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basic questions we posed based</a:t>
            </a:r>
            <a:r>
              <a:rPr lang="en-US" baseline="0" dirty="0" smtClean="0"/>
              <a:t> on the background</a:t>
            </a:r>
          </a:p>
          <a:p>
            <a:r>
              <a:rPr lang="en-US" dirty="0" smtClean="0"/>
              <a:t>-need</a:t>
            </a:r>
            <a:r>
              <a:rPr lang="en-US" baseline="0" dirty="0" smtClean="0"/>
              <a:t> a specific type of survey</a:t>
            </a:r>
            <a:r>
              <a:rPr lang="is-IS" baseline="0" dirty="0" smtClean="0"/>
              <a:t>…</a:t>
            </a:r>
            <a:endParaRPr lang="en-US" dirty="0"/>
          </a:p>
        </p:txBody>
      </p:sp>
      <p:sp>
        <p:nvSpPr>
          <p:cNvPr id="4" name="Slide Number Placeholder 3"/>
          <p:cNvSpPr>
            <a:spLocks noGrp="1"/>
          </p:cNvSpPr>
          <p:nvPr>
            <p:ph type="sldNum" sz="quarter" idx="10"/>
          </p:nvPr>
        </p:nvSpPr>
        <p:spPr/>
        <p:txBody>
          <a:bodyPr/>
          <a:lstStyle/>
          <a:p>
            <a:fld id="{1593BBFB-10E5-4CD5-B043-B0BB37FB44D0}" type="slidenum">
              <a:rPr lang="en-US" smtClean="0"/>
              <a:t>3</a:t>
            </a:fld>
            <a:endParaRPr lang="en-US"/>
          </a:p>
        </p:txBody>
      </p:sp>
    </p:spTree>
    <p:extLst>
      <p:ext uri="{BB962C8B-B14F-4D97-AF65-F5344CB8AC3E}">
        <p14:creationId xmlns:p14="http://schemas.microsoft.com/office/powerpoint/2010/main" val="1211244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Led by my former adviser at UNC, </a:t>
            </a:r>
            <a:r>
              <a:rPr lang="en-US" dirty="0" err="1" smtClean="0"/>
              <a:t>sk</a:t>
            </a:r>
            <a:endParaRPr lang="en-US" dirty="0" smtClean="0"/>
          </a:p>
          <a:p>
            <a:r>
              <a:rPr lang="en-US" dirty="0" smtClean="0"/>
              <a:t>Volume-limited</a:t>
            </a:r>
            <a:r>
              <a:rPr lang="en-US" baseline="0" dirty="0" smtClean="0"/>
              <a:t> survey, in two equatorial volumes</a:t>
            </a:r>
          </a:p>
          <a:p>
            <a:r>
              <a:rPr lang="en-US" baseline="0" dirty="0" smtClean="0"/>
              <a:t>Goal is to account for everything about the galaxy (mass components, kinematics, </a:t>
            </a:r>
            <a:r>
              <a:rPr lang="en-US" baseline="0" dirty="0" err="1" smtClean="0"/>
              <a:t>metallicities</a:t>
            </a:r>
            <a:r>
              <a:rPr lang="en-US" baseline="0" dirty="0" smtClean="0"/>
              <a:t>, SF)</a:t>
            </a:r>
          </a:p>
          <a:p>
            <a:r>
              <a:rPr lang="en-US" baseline="0" dirty="0" smtClean="0"/>
              <a:t>Latter three being done with </a:t>
            </a:r>
            <a:r>
              <a:rPr lang="en-US" baseline="0" dirty="0" err="1" smtClean="0"/>
              <a:t>spectrpscopic</a:t>
            </a:r>
            <a:r>
              <a:rPr lang="en-US" baseline="0" dirty="0" smtClean="0"/>
              <a:t> </a:t>
            </a:r>
            <a:r>
              <a:rPr lang="en-US" baseline="0" dirty="0" err="1" smtClean="0"/>
              <a:t>obs</a:t>
            </a:r>
            <a:r>
              <a:rPr lang="en-US" baseline="0" dirty="0" smtClean="0"/>
              <a:t> on the soar telescope, wont go into here, stars via new reprocessed photometry, and gas I’ll tell you about in a minute</a:t>
            </a:r>
            <a:endParaRPr lang="en-US" dirty="0" smtClean="0"/>
          </a:p>
          <a:p>
            <a:endParaRPr lang="en-US" dirty="0"/>
          </a:p>
        </p:txBody>
      </p:sp>
      <p:sp>
        <p:nvSpPr>
          <p:cNvPr id="4" name="Slide Number Placeholder 3"/>
          <p:cNvSpPr>
            <a:spLocks noGrp="1"/>
          </p:cNvSpPr>
          <p:nvPr>
            <p:ph type="sldNum" sz="quarter" idx="10"/>
          </p:nvPr>
        </p:nvSpPr>
        <p:spPr/>
        <p:txBody>
          <a:bodyPr/>
          <a:lstStyle/>
          <a:p>
            <a:fld id="{1593BBFB-10E5-4CD5-B043-B0BB37FB44D0}" type="slidenum">
              <a:rPr lang="en-US" smtClean="0"/>
              <a:t>4</a:t>
            </a:fld>
            <a:endParaRPr lang="en-US"/>
          </a:p>
        </p:txBody>
      </p:sp>
    </p:spTree>
    <p:extLst>
      <p:ext uri="{BB962C8B-B14F-4D97-AF65-F5344CB8AC3E}">
        <p14:creationId xmlns:p14="http://schemas.microsoft.com/office/powerpoint/2010/main" val="2536722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Dominant</a:t>
            </a:r>
            <a:r>
              <a:rPr lang="en-US" baseline="0" dirty="0" smtClean="0"/>
              <a:t> gas mass component in dwarf dominated sample will be the atomic hydrogen or HI</a:t>
            </a:r>
          </a:p>
          <a:p>
            <a:r>
              <a:rPr lang="en-US" baseline="0" dirty="0" smtClean="0"/>
              <a:t>Goal with gas census was to go beyond flux limited surveys and get strong detections or upper limits for ALL galaxies</a:t>
            </a:r>
          </a:p>
          <a:p>
            <a:r>
              <a:rPr lang="en-US" baseline="0" dirty="0" smtClean="0"/>
              <a:t>By strong limit, I mean whether the gas mass is &lt; 5-10% of the stellar (typically closer to 5%), i.e., allows us to say whether its gas depleted</a:t>
            </a:r>
          </a:p>
          <a:p>
            <a:r>
              <a:rPr lang="en-US" baseline="0" dirty="0" smtClean="0"/>
              <a:t>Built off the alfalfa survey, was a flux limited survey, and went deeper with pointed observations with the </a:t>
            </a:r>
            <a:r>
              <a:rPr lang="en-US" baseline="0" dirty="0" err="1" smtClean="0"/>
              <a:t>gbt</a:t>
            </a:r>
            <a:r>
              <a:rPr lang="en-US" baseline="0" dirty="0" smtClean="0"/>
              <a:t> and </a:t>
            </a:r>
            <a:r>
              <a:rPr lang="en-US" baseline="0" dirty="0" err="1" smtClean="0"/>
              <a:t>arecibo</a:t>
            </a:r>
            <a:r>
              <a:rPr lang="en-US" baseline="0" dirty="0" smtClean="0"/>
              <a:t> telescopes</a:t>
            </a:r>
          </a:p>
        </p:txBody>
      </p:sp>
      <p:sp>
        <p:nvSpPr>
          <p:cNvPr id="4" name="Slide Number Placeholder 3"/>
          <p:cNvSpPr>
            <a:spLocks noGrp="1"/>
          </p:cNvSpPr>
          <p:nvPr>
            <p:ph type="sldNum" sz="quarter" idx="10"/>
          </p:nvPr>
        </p:nvSpPr>
        <p:spPr/>
        <p:txBody>
          <a:bodyPr/>
          <a:lstStyle/>
          <a:p>
            <a:fld id="{1593BBFB-10E5-4CD5-B043-B0BB37FB44D0}" type="slidenum">
              <a:rPr lang="en-US" smtClean="0"/>
              <a:t>5</a:t>
            </a:fld>
            <a:endParaRPr lang="en-US"/>
          </a:p>
        </p:txBody>
      </p:sp>
    </p:spTree>
    <p:extLst>
      <p:ext uri="{BB962C8B-B14F-4D97-AF65-F5344CB8AC3E}">
        <p14:creationId xmlns:p14="http://schemas.microsoft.com/office/powerpoint/2010/main" val="1224815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Multiple environment metrics designed</a:t>
            </a:r>
            <a:r>
              <a:rPr lang="en-US" baseline="0" dirty="0" smtClean="0"/>
              <a:t> to span group-scale to large-scale structure</a:t>
            </a:r>
            <a:endParaRPr lang="en-US" dirty="0"/>
          </a:p>
        </p:txBody>
      </p:sp>
      <p:sp>
        <p:nvSpPr>
          <p:cNvPr id="4" name="Slide Number Placeholder 3"/>
          <p:cNvSpPr>
            <a:spLocks noGrp="1"/>
          </p:cNvSpPr>
          <p:nvPr>
            <p:ph type="sldNum" sz="quarter" idx="10"/>
          </p:nvPr>
        </p:nvSpPr>
        <p:spPr/>
        <p:txBody>
          <a:bodyPr/>
          <a:lstStyle/>
          <a:p>
            <a:fld id="{1593BBFB-10E5-4CD5-B043-B0BB37FB44D0}" type="slidenum">
              <a:rPr lang="en-US" smtClean="0"/>
              <a:t>6</a:t>
            </a:fld>
            <a:endParaRPr lang="en-US"/>
          </a:p>
        </p:txBody>
      </p:sp>
    </p:spTree>
    <p:extLst>
      <p:ext uri="{BB962C8B-B14F-4D97-AF65-F5344CB8AC3E}">
        <p14:creationId xmlns:p14="http://schemas.microsoft.com/office/powerpoint/2010/main" val="1338284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 structure plots</a:t>
            </a:r>
          </a:p>
          <a:p>
            <a:r>
              <a:rPr lang="en-US" dirty="0" smtClean="0"/>
              <a:t>Note that we</a:t>
            </a:r>
            <a:r>
              <a:rPr lang="en-US" baseline="0" dirty="0" smtClean="0"/>
              <a:t> don</a:t>
            </a:r>
            <a:r>
              <a:rPr lang="uk-UA" baseline="0" dirty="0" smtClean="0"/>
              <a:t>’</a:t>
            </a:r>
            <a:r>
              <a:rPr lang="en-US" baseline="0" dirty="0" smtClean="0"/>
              <a:t>t just get high mass halos in high density </a:t>
            </a:r>
            <a:r>
              <a:rPr lang="en-US" baseline="0" dirty="0" err="1" smtClean="0"/>
              <a:t>regimes,we</a:t>
            </a:r>
            <a:r>
              <a:rPr lang="en-US" baseline="0" dirty="0" smtClean="0"/>
              <a:t> get a lot of low mass halos in high density regimes, gives us a chance to understand the impact of </a:t>
            </a:r>
            <a:r>
              <a:rPr lang="en-US" baseline="0" dirty="0" err="1" smtClean="0"/>
              <a:t>lss</a:t>
            </a:r>
            <a:endParaRPr lang="en-US" dirty="0"/>
          </a:p>
        </p:txBody>
      </p:sp>
      <p:sp>
        <p:nvSpPr>
          <p:cNvPr id="4" name="Slide Number Placeholder 3"/>
          <p:cNvSpPr>
            <a:spLocks noGrp="1"/>
          </p:cNvSpPr>
          <p:nvPr>
            <p:ph type="sldNum" sz="quarter" idx="10"/>
          </p:nvPr>
        </p:nvSpPr>
        <p:spPr/>
        <p:txBody>
          <a:bodyPr/>
          <a:lstStyle/>
          <a:p>
            <a:fld id="{1593BBFB-10E5-4CD5-B043-B0BB37FB44D0}" type="slidenum">
              <a:rPr lang="en-US" smtClean="0"/>
              <a:t>7</a:t>
            </a:fld>
            <a:endParaRPr lang="en-US"/>
          </a:p>
        </p:txBody>
      </p:sp>
    </p:spTree>
    <p:extLst>
      <p:ext uri="{BB962C8B-B14F-4D97-AF65-F5344CB8AC3E}">
        <p14:creationId xmlns:p14="http://schemas.microsoft.com/office/powerpoint/2010/main" val="2208225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we examine the extent to which group environments deplete gas in their satellites</a:t>
            </a:r>
          </a:p>
          <a:p>
            <a:r>
              <a:rPr lang="en-US" baseline="0" dirty="0" smtClean="0"/>
              <a:t>-Examine  the median gas fraction as a function of stellar mass broken up by group halo mass</a:t>
            </a:r>
          </a:p>
          <a:p>
            <a:r>
              <a:rPr lang="en-US" dirty="0" smtClean="0"/>
              <a:t>-solid</a:t>
            </a:r>
            <a:r>
              <a:rPr lang="en-US" baseline="0" dirty="0" smtClean="0"/>
              <a:t> line is centrals, dashed satellites</a:t>
            </a:r>
          </a:p>
          <a:p>
            <a:r>
              <a:rPr lang="en-US" baseline="0" dirty="0" smtClean="0"/>
              <a:t>-satellite gas content is progressively </a:t>
            </a:r>
            <a:r>
              <a:rPr lang="en-US" baseline="0" dirty="0" err="1" smtClean="0"/>
              <a:t>descreasing</a:t>
            </a:r>
            <a:r>
              <a:rPr lang="en-US" baseline="0" dirty="0" smtClean="0"/>
              <a:t> with increasing halo mass, as you might expect, but we’re seeing systematic decline down to pretty moderate halo mass scales of 10^12 (MW-like groups)</a:t>
            </a:r>
          </a:p>
          <a:p>
            <a:r>
              <a:rPr lang="en-US" baseline="0" dirty="0" smtClean="0"/>
              <a:t>-centrals show very smooth trend with halo mass, but I </a:t>
            </a:r>
            <a:r>
              <a:rPr lang="en-US" baseline="0" dirty="0" err="1" smtClean="0"/>
              <a:t>mus</a:t>
            </a:r>
            <a:r>
              <a:rPr lang="en-US" baseline="0" dirty="0" smtClean="0"/>
              <a:t> stress that this is built in </a:t>
            </a:r>
          </a:p>
        </p:txBody>
      </p:sp>
      <p:sp>
        <p:nvSpPr>
          <p:cNvPr id="4" name="Slide Number Placeholder 3"/>
          <p:cNvSpPr>
            <a:spLocks noGrp="1"/>
          </p:cNvSpPr>
          <p:nvPr>
            <p:ph type="sldNum" sz="quarter" idx="10"/>
          </p:nvPr>
        </p:nvSpPr>
        <p:spPr/>
        <p:txBody>
          <a:bodyPr/>
          <a:lstStyle/>
          <a:p>
            <a:fld id="{1593BBFB-10E5-4CD5-B043-B0BB37FB44D0}" type="slidenum">
              <a:rPr lang="en-US" smtClean="0"/>
              <a:t>8</a:t>
            </a:fld>
            <a:endParaRPr lang="en-US"/>
          </a:p>
        </p:txBody>
      </p:sp>
    </p:spTree>
    <p:extLst>
      <p:ext uri="{BB962C8B-B14F-4D97-AF65-F5344CB8AC3E}">
        <p14:creationId xmlns:p14="http://schemas.microsoft.com/office/powerpoint/2010/main" val="741856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Plotting</a:t>
            </a:r>
            <a:r>
              <a:rPr lang="en-US" baseline="0" dirty="0" smtClean="0"/>
              <a:t> centrals alone on top two panels</a:t>
            </a:r>
          </a:p>
          <a:p>
            <a:r>
              <a:rPr lang="en-US" baseline="0" dirty="0" smtClean="0"/>
              <a:t>Left panel: tying halo mass estimate to integrated group stellar mass, central dominates stellar mass, so halo mass closely </a:t>
            </a:r>
            <a:r>
              <a:rPr lang="en-US" baseline="0" dirty="0" err="1" smtClean="0"/>
              <a:t>correleated</a:t>
            </a:r>
            <a:r>
              <a:rPr lang="en-US" baseline="0" dirty="0" smtClean="0"/>
              <a:t> with stellar </a:t>
            </a:r>
            <a:r>
              <a:rPr lang="en-US" baseline="0" dirty="0" err="1" smtClean="0"/>
              <a:t>masss</a:t>
            </a:r>
            <a:r>
              <a:rPr lang="en-US" baseline="0" dirty="0" smtClean="0"/>
              <a:t> and you see no secondary dependence</a:t>
            </a:r>
          </a:p>
          <a:p>
            <a:r>
              <a:rPr lang="en-US" baseline="0" dirty="0" smtClean="0"/>
              <a:t>Cannot disentangle the behavior of G/S, M*, and </a:t>
            </a:r>
            <a:r>
              <a:rPr lang="en-US" baseline="0" dirty="0" err="1" smtClean="0"/>
              <a:t>Mh</a:t>
            </a:r>
            <a:r>
              <a:rPr lang="en-US" baseline="0" dirty="0" smtClean="0"/>
              <a:t> from built in assumptions in HAM</a:t>
            </a:r>
          </a:p>
          <a:p>
            <a:r>
              <a:rPr lang="en-US" baseline="0" dirty="0" smtClean="0"/>
              <a:t>Satellites show consistent behavior </a:t>
            </a:r>
            <a:r>
              <a:rPr lang="en-US" baseline="0" dirty="0" err="1" smtClean="0"/>
              <a:t>tthough</a:t>
            </a:r>
            <a:r>
              <a:rPr lang="en-US" baseline="0" dirty="0" smtClean="0"/>
              <a:t>, use green line as baseline, see deficiency down to 10^12, though not robust at lowest masses</a:t>
            </a:r>
          </a:p>
        </p:txBody>
      </p:sp>
      <p:sp>
        <p:nvSpPr>
          <p:cNvPr id="4" name="Slide Number Placeholder 3"/>
          <p:cNvSpPr>
            <a:spLocks noGrp="1"/>
          </p:cNvSpPr>
          <p:nvPr>
            <p:ph type="sldNum" sz="quarter" idx="10"/>
          </p:nvPr>
        </p:nvSpPr>
        <p:spPr/>
        <p:txBody>
          <a:bodyPr/>
          <a:lstStyle/>
          <a:p>
            <a:fld id="{1593BBFB-10E5-4CD5-B043-B0BB37FB44D0}" type="slidenum">
              <a:rPr lang="en-US" smtClean="0"/>
              <a:t>9</a:t>
            </a:fld>
            <a:endParaRPr lang="en-US"/>
          </a:p>
        </p:txBody>
      </p:sp>
    </p:spTree>
    <p:extLst>
      <p:ext uri="{BB962C8B-B14F-4D97-AF65-F5344CB8AC3E}">
        <p14:creationId xmlns:p14="http://schemas.microsoft.com/office/powerpoint/2010/main" val="4203646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0B206DC-7AB9-4527-9AAC-E51471C35238}" type="datetimeFigureOut">
              <a:rPr lang="en-US" smtClean="0"/>
              <a:t>4/14/2016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F524D96-68DE-4AD3-81AF-41E91C5D28A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B206DC-7AB9-4527-9AAC-E51471C35238}"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24D96-68DE-4AD3-81AF-41E91C5D28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B206DC-7AB9-4527-9AAC-E51471C35238}"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24D96-68DE-4AD3-81AF-41E91C5D28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0B206DC-7AB9-4527-9AAC-E51471C35238}"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24D96-68DE-4AD3-81AF-41E91C5D28A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B206DC-7AB9-4527-9AAC-E51471C35238}" type="datetimeFigureOut">
              <a:rPr lang="en-US" smtClean="0"/>
              <a:t>4/14/2016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F524D96-68DE-4AD3-81AF-41E91C5D28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0B206DC-7AB9-4527-9AAC-E51471C35238}"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24D96-68DE-4AD3-81AF-41E91C5D28A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0B206DC-7AB9-4527-9AAC-E51471C35238}" type="datetimeFigureOut">
              <a:rPr lang="en-US" smtClean="0"/>
              <a:t>4/14/2016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24D96-68DE-4AD3-81AF-41E91C5D28A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B206DC-7AB9-4527-9AAC-E51471C35238}" type="datetimeFigureOut">
              <a:rPr lang="en-US" smtClean="0"/>
              <a:t>4/14/2016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24D96-68DE-4AD3-81AF-41E91C5D28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206DC-7AB9-4527-9AAC-E51471C35238}" type="datetimeFigureOut">
              <a:rPr lang="en-US" smtClean="0"/>
              <a:t>4/14/2016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24D96-68DE-4AD3-81AF-41E91C5D28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B206DC-7AB9-4527-9AAC-E51471C35238}"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24D96-68DE-4AD3-81AF-41E91C5D28A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B206DC-7AB9-4527-9AAC-E51471C35238}" type="datetimeFigureOut">
              <a:rPr lang="en-US" smtClean="0"/>
              <a:t>4/14/2016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F524D96-68DE-4AD3-81AF-41E91C5D28A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0B206DC-7AB9-4527-9AAC-E51471C35238}" type="datetimeFigureOut">
              <a:rPr lang="en-US" smtClean="0"/>
              <a:t>4/14/2016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F524D96-68DE-4AD3-81AF-41E91C5D28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200400"/>
            <a:ext cx="8229600" cy="1981200"/>
          </a:xfrm>
        </p:spPr>
        <p:txBody>
          <a:bodyPr>
            <a:normAutofit fontScale="70000" lnSpcReduction="20000"/>
          </a:bodyPr>
          <a:lstStyle/>
          <a:p>
            <a:r>
              <a:rPr lang="en-US" sz="5100" b="1" dirty="0" smtClean="0"/>
              <a:t>David V. Stark</a:t>
            </a:r>
          </a:p>
          <a:p>
            <a:endParaRPr lang="en-US" sz="100" b="1" dirty="0"/>
          </a:p>
          <a:p>
            <a:r>
              <a:rPr lang="en-US" sz="2800" dirty="0" smtClean="0"/>
              <a:t>In collaboration with: Sheila Kannappan, Kathleen Eckert, Jonathan Florez, Kirsten Hall, Linda Watson, Erik Hoversten, Joseph Burchett, David Guynn, Ashley Baker, Amanda Moffett, Mark Norris, Martha Haynes, Riccardo Giovanelli, Andreas Berlind, Adam Leroy, D. J. Pisano, Lisa Wei, Roberto Gonzalez, Victor Calderon</a:t>
            </a:r>
          </a:p>
        </p:txBody>
      </p:sp>
      <p:sp>
        <p:nvSpPr>
          <p:cNvPr id="2" name="Title 1"/>
          <p:cNvSpPr>
            <a:spLocks noGrp="1"/>
          </p:cNvSpPr>
          <p:nvPr>
            <p:ph type="ctrTitle"/>
          </p:nvPr>
        </p:nvSpPr>
        <p:spPr>
          <a:xfrm>
            <a:off x="762000" y="1295400"/>
            <a:ext cx="7848600" cy="1927225"/>
          </a:xfrm>
        </p:spPr>
        <p:txBody>
          <a:bodyPr>
            <a:noAutofit/>
          </a:bodyPr>
          <a:lstStyle/>
          <a:p>
            <a:r>
              <a:rPr lang="en-US" sz="4400" dirty="0" smtClean="0">
                <a:latin typeface="+mn-lt"/>
              </a:rPr>
              <a:t>Multi-</a:t>
            </a:r>
            <a:r>
              <a:rPr lang="en-US" sz="4400" dirty="0" smtClean="0">
                <a:latin typeface="+mn-lt"/>
              </a:rPr>
              <a:t>Scale </a:t>
            </a:r>
            <a:r>
              <a:rPr lang="en-US" sz="4400" dirty="0" smtClean="0">
                <a:latin typeface="+mn-lt"/>
              </a:rPr>
              <a:t>Environmental </a:t>
            </a:r>
            <a:r>
              <a:rPr lang="en-US" sz="4400" dirty="0" smtClean="0">
                <a:latin typeface="+mn-lt"/>
              </a:rPr>
              <a:t>Influences on Galaxy Gas Content</a:t>
            </a:r>
            <a:endParaRPr lang="en-US" sz="4400" dirty="0">
              <a:latin typeface="+mn-lt"/>
            </a:endParaRPr>
          </a:p>
        </p:txBody>
      </p:sp>
      <p:pic>
        <p:nvPicPr>
          <p:cNvPr id="4" name="Picture 3"/>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2400" y="4952998"/>
            <a:ext cx="2120072" cy="1619229"/>
          </a:xfrm>
          <a:prstGeom prst="rect">
            <a:avLst/>
          </a:prstGeom>
        </p:spPr>
      </p:pic>
      <p:pic>
        <p:nvPicPr>
          <p:cNvPr id="6" name="Picture 5"/>
          <p:cNvPicPr>
            <a:picLocks noChangeAspect="1"/>
          </p:cNvPicPr>
          <p:nvPr/>
        </p:nvPicPr>
        <p:blipFill>
          <a:blip r:embed="rId4" cstate="print">
            <a:clrChange>
              <a:clrFrom>
                <a:srgbClr val="FDFFFC"/>
              </a:clrFrom>
              <a:clrTo>
                <a:srgbClr val="FDFFFC">
                  <a:alpha val="0"/>
                </a:srgbClr>
              </a:clrTo>
            </a:clrChange>
            <a:extLst>
              <a:ext uri="{28A0092B-C50C-407E-A947-70E740481C1C}">
                <a14:useLocalDpi xmlns:a14="http://schemas.microsoft.com/office/drawing/2010/main" val="0"/>
              </a:ext>
            </a:extLst>
          </a:blip>
          <a:stretch>
            <a:fillRect/>
          </a:stretch>
        </p:blipFill>
        <p:spPr>
          <a:xfrm>
            <a:off x="3352800" y="5234500"/>
            <a:ext cx="2133600" cy="931533"/>
          </a:xfrm>
          <a:prstGeom prst="rect">
            <a:avLst/>
          </a:prstGeom>
        </p:spPr>
      </p:pic>
      <p:pic>
        <p:nvPicPr>
          <p:cNvPr id="1026" name="Picture 2" descr="http://www.polyvore.com/cgi/img-thing?.out=jpg&amp;size=l&amp;tid=814841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4927875"/>
            <a:ext cx="16002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963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4419600" cy="1524000"/>
          </a:xfrm>
        </p:spPr>
        <p:txBody>
          <a:bodyPr>
            <a:normAutofit fontScale="90000"/>
          </a:bodyPr>
          <a:lstStyle/>
          <a:p>
            <a:r>
              <a:rPr lang="en-US" dirty="0" smtClean="0"/>
              <a:t>Median G/S in large-scale filaments vs. walls</a:t>
            </a:r>
            <a:endParaRPr lang="en-US" sz="4000" dirty="0"/>
          </a:p>
        </p:txBody>
      </p:sp>
      <p:sp>
        <p:nvSpPr>
          <p:cNvPr id="5" name="TextBox 4"/>
          <p:cNvSpPr txBox="1"/>
          <p:nvPr/>
        </p:nvSpPr>
        <p:spPr>
          <a:xfrm>
            <a:off x="6477000" y="6324600"/>
            <a:ext cx="1828800" cy="369332"/>
          </a:xfrm>
          <a:prstGeom prst="rect">
            <a:avLst/>
          </a:prstGeom>
          <a:noFill/>
        </p:spPr>
        <p:txBody>
          <a:bodyPr wrap="square" rtlCol="0">
            <a:spAutoFit/>
          </a:bodyPr>
          <a:lstStyle/>
          <a:p>
            <a:r>
              <a:rPr lang="en-US" dirty="0" smtClean="0"/>
              <a:t>Log halo mass</a:t>
            </a:r>
            <a:endParaRPr lang="en-US" dirty="0"/>
          </a:p>
        </p:txBody>
      </p:sp>
      <p:sp>
        <p:nvSpPr>
          <p:cNvPr id="7" name="Content Placeholder 2"/>
          <p:cNvSpPr>
            <a:spLocks noGrp="1"/>
          </p:cNvSpPr>
          <p:nvPr>
            <p:ph sz="quarter" idx="1"/>
          </p:nvPr>
        </p:nvSpPr>
        <p:spPr>
          <a:xfrm>
            <a:off x="304800" y="2743200"/>
            <a:ext cx="4191000" cy="1600201"/>
          </a:xfrm>
          <a:solidFill>
            <a:schemeClr val="bg1">
              <a:lumMod val="85000"/>
            </a:schemeClr>
          </a:solidFill>
        </p:spPr>
        <p:txBody>
          <a:bodyPr>
            <a:normAutofit/>
          </a:bodyPr>
          <a:lstStyle/>
          <a:p>
            <a:pPr marL="0" indent="0">
              <a:buNone/>
            </a:pPr>
            <a:r>
              <a:rPr lang="en-US" sz="3200" dirty="0" smtClean="0">
                <a:solidFill>
                  <a:schemeClr val="tx1"/>
                </a:solidFill>
              </a:rPr>
              <a:t>M</a:t>
            </a:r>
            <a:r>
              <a:rPr lang="en-US" sz="3200" baseline="-25000" dirty="0" smtClean="0">
                <a:solidFill>
                  <a:schemeClr val="tx1"/>
                </a:solidFill>
              </a:rPr>
              <a:t>h</a:t>
            </a:r>
            <a:r>
              <a:rPr lang="en-US" sz="3200" dirty="0" smtClean="0">
                <a:solidFill>
                  <a:schemeClr val="tx1"/>
                </a:solidFill>
              </a:rPr>
              <a:t>≤10</a:t>
            </a:r>
            <a:r>
              <a:rPr lang="en-US" sz="3200" baseline="30000" dirty="0" smtClean="0">
                <a:solidFill>
                  <a:schemeClr val="tx1"/>
                </a:solidFill>
              </a:rPr>
              <a:t>12</a:t>
            </a:r>
            <a:r>
              <a:rPr lang="en-US" sz="3200" dirty="0" smtClean="0">
                <a:solidFill>
                  <a:schemeClr val="tx1"/>
                </a:solidFill>
              </a:rPr>
              <a:t>: Walls are </a:t>
            </a:r>
            <a:r>
              <a:rPr lang="en-US" sz="3200" dirty="0" smtClean="0"/>
              <a:t>more gas-poor compared to  filaments</a:t>
            </a:r>
            <a:endParaRPr lang="en-US" sz="3000" dirty="0" smtClean="0"/>
          </a:p>
        </p:txBody>
      </p:sp>
      <p:sp>
        <p:nvSpPr>
          <p:cNvPr id="10" name="TextBox 9"/>
          <p:cNvSpPr txBox="1"/>
          <p:nvPr/>
        </p:nvSpPr>
        <p:spPr>
          <a:xfrm>
            <a:off x="6112625" y="6265025"/>
            <a:ext cx="1828800" cy="461665"/>
          </a:xfrm>
          <a:prstGeom prst="rect">
            <a:avLst/>
          </a:prstGeom>
          <a:solidFill>
            <a:schemeClr val="bg1"/>
          </a:solidFill>
        </p:spPr>
        <p:txBody>
          <a:bodyPr wrap="square" rtlCol="0">
            <a:spAutoFit/>
          </a:bodyPr>
          <a:lstStyle/>
          <a:p>
            <a:r>
              <a:rPr lang="en-US" sz="2400" dirty="0" smtClean="0"/>
              <a:t>Log halo mass</a:t>
            </a:r>
            <a:endParaRPr lang="en-US" sz="2400" dirty="0"/>
          </a:p>
        </p:txBody>
      </p:sp>
      <p:pic>
        <p:nvPicPr>
          <p:cNvPr id="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7572" b="4814"/>
          <a:stretch/>
        </p:blipFill>
        <p:spPr bwMode="auto">
          <a:xfrm>
            <a:off x="5108028" y="228600"/>
            <a:ext cx="3752559" cy="60828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rot="16200000">
            <a:off x="4341167" y="2969568"/>
            <a:ext cx="1219201" cy="461665"/>
          </a:xfrm>
          <a:prstGeom prst="rect">
            <a:avLst/>
          </a:prstGeom>
          <a:solidFill>
            <a:schemeClr val="bg1"/>
          </a:solidFill>
        </p:spPr>
        <p:txBody>
          <a:bodyPr wrap="square" rtlCol="0">
            <a:spAutoFit/>
          </a:bodyPr>
          <a:lstStyle/>
          <a:p>
            <a:r>
              <a:rPr lang="en-US" sz="2400" dirty="0" smtClean="0"/>
              <a:t>log  G/S</a:t>
            </a:r>
            <a:endParaRPr lang="en-US" sz="2400" dirty="0"/>
          </a:p>
        </p:txBody>
      </p:sp>
    </p:spTree>
    <p:extLst>
      <p:ext uri="{BB962C8B-B14F-4D97-AF65-F5344CB8AC3E}">
        <p14:creationId xmlns:p14="http://schemas.microsoft.com/office/powerpoint/2010/main" val="817963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763000" cy="838200"/>
          </a:xfrm>
        </p:spPr>
        <p:txBody>
          <a:bodyPr>
            <a:normAutofit/>
          </a:bodyPr>
          <a:lstStyle/>
          <a:p>
            <a:pPr>
              <a:lnSpc>
                <a:spcPct val="100000"/>
              </a:lnSpc>
            </a:pPr>
            <a:r>
              <a:rPr lang="en-US" sz="3600" dirty="0" smtClean="0"/>
              <a:t>Gas deficiency and large-scale density</a:t>
            </a:r>
            <a:endParaRPr lang="en-US" sz="3600" dirty="0"/>
          </a:p>
        </p:txBody>
      </p:sp>
      <p:sp>
        <p:nvSpPr>
          <p:cNvPr id="9" name="TextBox 8"/>
          <p:cNvSpPr txBox="1"/>
          <p:nvPr/>
        </p:nvSpPr>
        <p:spPr>
          <a:xfrm>
            <a:off x="1080655" y="4800600"/>
            <a:ext cx="2362199" cy="461665"/>
          </a:xfrm>
          <a:prstGeom prst="rect">
            <a:avLst/>
          </a:prstGeom>
          <a:noFill/>
        </p:spPr>
        <p:txBody>
          <a:bodyPr wrap="square" rtlCol="0">
            <a:spAutoFit/>
          </a:bodyPr>
          <a:lstStyle/>
          <a:p>
            <a:pPr marL="0" lvl="1"/>
            <a:r>
              <a:rPr lang="en-US" sz="2400" b="1" dirty="0"/>
              <a:t>l</a:t>
            </a:r>
            <a:r>
              <a:rPr lang="en-US" sz="2400" b="1" dirty="0" smtClean="0"/>
              <a:t>og LSS density</a:t>
            </a:r>
            <a:endParaRPr lang="en-US" sz="2400" b="1" dirty="0"/>
          </a:p>
        </p:txBody>
      </p:sp>
      <p:sp>
        <p:nvSpPr>
          <p:cNvPr id="8" name="TextBox 7"/>
          <p:cNvSpPr txBox="1"/>
          <p:nvPr/>
        </p:nvSpPr>
        <p:spPr>
          <a:xfrm rot="16200000">
            <a:off x="-1226506" y="2960028"/>
            <a:ext cx="3219478" cy="461665"/>
          </a:xfrm>
          <a:prstGeom prst="rect">
            <a:avLst/>
          </a:prstGeom>
          <a:solidFill>
            <a:schemeClr val="bg1"/>
          </a:solidFill>
        </p:spPr>
        <p:txBody>
          <a:bodyPr wrap="square" rtlCol="0">
            <a:spAutoFit/>
          </a:bodyPr>
          <a:lstStyle/>
          <a:p>
            <a:r>
              <a:rPr lang="en-US" sz="2400" b="1" dirty="0" smtClean="0"/>
              <a:t>Fraction with G/S &lt; 0.1</a:t>
            </a:r>
            <a:endParaRPr lang="en-US" sz="2400" b="1" dirty="0"/>
          </a:p>
        </p:txBody>
      </p:sp>
      <p:sp>
        <p:nvSpPr>
          <p:cNvPr id="3" name="TextBox 2"/>
          <p:cNvSpPr txBox="1"/>
          <p:nvPr/>
        </p:nvSpPr>
        <p:spPr>
          <a:xfrm>
            <a:off x="1371600" y="1295400"/>
            <a:ext cx="2438400" cy="523220"/>
          </a:xfrm>
          <a:prstGeom prst="rect">
            <a:avLst/>
          </a:prstGeom>
          <a:noFill/>
        </p:spPr>
        <p:txBody>
          <a:bodyPr wrap="square" rtlCol="0">
            <a:spAutoFit/>
          </a:bodyPr>
          <a:lstStyle/>
          <a:p>
            <a:r>
              <a:rPr lang="en-US" sz="2800" dirty="0" smtClean="0"/>
              <a:t>All Centrals</a:t>
            </a:r>
            <a:endParaRPr lang="en-US" sz="2800" dirty="0"/>
          </a:p>
        </p:txBody>
      </p:sp>
      <p:sp>
        <p:nvSpPr>
          <p:cNvPr id="19" name="TextBox 18"/>
          <p:cNvSpPr txBox="1"/>
          <p:nvPr/>
        </p:nvSpPr>
        <p:spPr>
          <a:xfrm>
            <a:off x="3703337" y="1288475"/>
            <a:ext cx="2907402" cy="523220"/>
          </a:xfrm>
          <a:prstGeom prst="rect">
            <a:avLst/>
          </a:prstGeom>
          <a:noFill/>
        </p:spPr>
        <p:txBody>
          <a:bodyPr wrap="square" rtlCol="0">
            <a:spAutoFit/>
          </a:bodyPr>
          <a:lstStyle/>
          <a:p>
            <a:r>
              <a:rPr lang="en-US" sz="2800" dirty="0" smtClean="0"/>
              <a:t>Filament Centrals</a:t>
            </a:r>
            <a:endParaRPr lang="en-US" sz="2800" dirty="0"/>
          </a:p>
        </p:txBody>
      </p:sp>
      <p:sp>
        <p:nvSpPr>
          <p:cNvPr id="20" name="TextBox 19"/>
          <p:cNvSpPr txBox="1"/>
          <p:nvPr/>
        </p:nvSpPr>
        <p:spPr>
          <a:xfrm>
            <a:off x="6601403" y="1295400"/>
            <a:ext cx="2907402" cy="523220"/>
          </a:xfrm>
          <a:prstGeom prst="rect">
            <a:avLst/>
          </a:prstGeom>
          <a:noFill/>
        </p:spPr>
        <p:txBody>
          <a:bodyPr wrap="square" rtlCol="0">
            <a:spAutoFit/>
          </a:bodyPr>
          <a:lstStyle/>
          <a:p>
            <a:r>
              <a:rPr lang="en-US" sz="2800" dirty="0" smtClean="0"/>
              <a:t>Wall Centrals </a:t>
            </a:r>
            <a:endParaRPr lang="en-US" sz="2800" dirty="0"/>
          </a:p>
        </p:txBody>
      </p:sp>
      <p:pic>
        <p:nvPicPr>
          <p:cNvPr id="1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333" r="31266" b="7184"/>
          <a:stretch/>
        </p:blipFill>
        <p:spPr bwMode="auto">
          <a:xfrm>
            <a:off x="685800" y="1754113"/>
            <a:ext cx="5560839" cy="3090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334" r="61321" b="7184"/>
          <a:stretch/>
        </p:blipFill>
        <p:spPr bwMode="auto">
          <a:xfrm>
            <a:off x="695981" y="1764692"/>
            <a:ext cx="2915515" cy="3081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334" b="7184"/>
          <a:stretch/>
        </p:blipFill>
        <p:spPr bwMode="auto">
          <a:xfrm>
            <a:off x="685800" y="1761155"/>
            <a:ext cx="8276958" cy="3081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ight Arrow 5"/>
          <p:cNvSpPr/>
          <p:nvPr/>
        </p:nvSpPr>
        <p:spPr>
          <a:xfrm rot="20266466">
            <a:off x="1214823" y="3296549"/>
            <a:ext cx="2209800" cy="457200"/>
          </a:xfrm>
          <a:prstGeom prst="rightArrow">
            <a:avLst/>
          </a:prstGeom>
          <a:solidFill>
            <a:srgbClr val="00B050">
              <a:alpha val="2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ight Arrow 16"/>
          <p:cNvSpPr/>
          <p:nvPr/>
        </p:nvSpPr>
        <p:spPr>
          <a:xfrm rot="20541555">
            <a:off x="1084120" y="3829288"/>
            <a:ext cx="2209800" cy="457200"/>
          </a:xfrm>
          <a:prstGeom prst="rightArrow">
            <a:avLst/>
          </a:prstGeom>
          <a:solidFill>
            <a:srgbClr val="00B0F0">
              <a:alpha val="2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ight Arrow 20"/>
          <p:cNvSpPr/>
          <p:nvPr/>
        </p:nvSpPr>
        <p:spPr>
          <a:xfrm rot="20988429">
            <a:off x="3710784" y="4075282"/>
            <a:ext cx="2209800" cy="457200"/>
          </a:xfrm>
          <a:prstGeom prst="rightArrow">
            <a:avLst/>
          </a:prstGeom>
          <a:solidFill>
            <a:srgbClr val="00B0F0">
              <a:alpha val="2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Arrow 21"/>
          <p:cNvSpPr/>
          <p:nvPr/>
        </p:nvSpPr>
        <p:spPr>
          <a:xfrm rot="19964083">
            <a:off x="6306565" y="3710231"/>
            <a:ext cx="2209800" cy="457200"/>
          </a:xfrm>
          <a:prstGeom prst="rightArrow">
            <a:avLst/>
          </a:prstGeom>
          <a:solidFill>
            <a:srgbClr val="00B0F0">
              <a:alpha val="2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ight Arrow 22"/>
          <p:cNvSpPr/>
          <p:nvPr/>
        </p:nvSpPr>
        <p:spPr>
          <a:xfrm rot="19973056">
            <a:off x="6418048" y="2916876"/>
            <a:ext cx="2209800" cy="457200"/>
          </a:xfrm>
          <a:prstGeom prst="rightArrow">
            <a:avLst/>
          </a:prstGeom>
          <a:solidFill>
            <a:srgbClr val="00B050">
              <a:alpha val="2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ight Arrow 23"/>
          <p:cNvSpPr/>
          <p:nvPr/>
        </p:nvSpPr>
        <p:spPr>
          <a:xfrm rot="21284524">
            <a:off x="3826299" y="3406841"/>
            <a:ext cx="2209800" cy="457200"/>
          </a:xfrm>
          <a:prstGeom prst="rightArrow">
            <a:avLst/>
          </a:prstGeom>
          <a:solidFill>
            <a:srgbClr val="00B050">
              <a:alpha val="2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383232" y="5210980"/>
            <a:ext cx="2512368" cy="400110"/>
          </a:xfrm>
          <a:prstGeom prst="rect">
            <a:avLst/>
          </a:prstGeom>
          <a:noFill/>
        </p:spPr>
        <p:txBody>
          <a:bodyPr wrap="square" rtlCol="0">
            <a:spAutoFit/>
          </a:bodyPr>
          <a:lstStyle/>
          <a:p>
            <a:r>
              <a:rPr lang="en-US" sz="2000" dirty="0" smtClean="0"/>
              <a:t>Log Group Halo Mass</a:t>
            </a:r>
            <a:endParaRPr lang="en-US" sz="2000" dirty="0"/>
          </a:p>
        </p:txBody>
      </p:sp>
      <p:pic>
        <p:nvPicPr>
          <p:cNvPr id="26" name="Picture 25"/>
          <p:cNvPicPr>
            <a:picLocks noChangeAspect="1"/>
          </p:cNvPicPr>
          <p:nvPr/>
        </p:nvPicPr>
        <p:blipFill rotWithShape="1">
          <a:blip r:embed="rId4"/>
          <a:srcRect l="54400" t="6276" r="9483" b="85643"/>
          <a:stretch/>
        </p:blipFill>
        <p:spPr>
          <a:xfrm>
            <a:off x="127199" y="5562600"/>
            <a:ext cx="2679504" cy="899337"/>
          </a:xfrm>
          <a:prstGeom prst="rect">
            <a:avLst/>
          </a:prstGeom>
          <a:solidFill>
            <a:schemeClr val="bg1"/>
          </a:solidFill>
          <a:ln>
            <a:solidFill>
              <a:schemeClr val="tx1"/>
            </a:solidFill>
          </a:ln>
        </p:spPr>
      </p:pic>
    </p:spTree>
    <p:extLst>
      <p:ext uri="{BB962C8B-B14F-4D97-AF65-F5344CB8AC3E}">
        <p14:creationId xmlns:p14="http://schemas.microsoft.com/office/powerpoint/2010/main" val="93523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6" grpId="0" animBg="1"/>
      <p:bldP spid="17" grpId="0" animBg="1"/>
      <p:bldP spid="21" grpId="0" animBg="1"/>
      <p:bldP spid="22" grpId="0" animBg="1"/>
      <p:bldP spid="2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763000" cy="838200"/>
          </a:xfrm>
        </p:spPr>
        <p:txBody>
          <a:bodyPr>
            <a:normAutofit/>
          </a:bodyPr>
          <a:lstStyle/>
          <a:p>
            <a:pPr>
              <a:lnSpc>
                <a:spcPct val="100000"/>
              </a:lnSpc>
            </a:pPr>
            <a:r>
              <a:rPr lang="en-US" sz="3600" dirty="0" smtClean="0"/>
              <a:t>Gas deficiency and large-scale density</a:t>
            </a:r>
            <a:endParaRPr lang="en-US" sz="3600" dirty="0"/>
          </a:p>
        </p:txBody>
      </p:sp>
      <p:sp>
        <p:nvSpPr>
          <p:cNvPr id="8" name="TextBox 7"/>
          <p:cNvSpPr txBox="1"/>
          <p:nvPr/>
        </p:nvSpPr>
        <p:spPr>
          <a:xfrm rot="16200000">
            <a:off x="-1226506" y="2960028"/>
            <a:ext cx="3219478" cy="461665"/>
          </a:xfrm>
          <a:prstGeom prst="rect">
            <a:avLst/>
          </a:prstGeom>
          <a:solidFill>
            <a:schemeClr val="bg1"/>
          </a:solidFill>
        </p:spPr>
        <p:txBody>
          <a:bodyPr wrap="square" rtlCol="0">
            <a:spAutoFit/>
          </a:bodyPr>
          <a:lstStyle/>
          <a:p>
            <a:r>
              <a:rPr lang="en-US" sz="2400" b="1" dirty="0" smtClean="0"/>
              <a:t>Fraction with G/S &lt; 0.1</a:t>
            </a:r>
            <a:endParaRPr lang="en-US" sz="2400" b="1" dirty="0"/>
          </a:p>
        </p:txBody>
      </p:sp>
      <p:sp>
        <p:nvSpPr>
          <p:cNvPr id="3" name="TextBox 2"/>
          <p:cNvSpPr txBox="1"/>
          <p:nvPr/>
        </p:nvSpPr>
        <p:spPr>
          <a:xfrm>
            <a:off x="1371600" y="1295400"/>
            <a:ext cx="2438400" cy="523220"/>
          </a:xfrm>
          <a:prstGeom prst="rect">
            <a:avLst/>
          </a:prstGeom>
          <a:noFill/>
        </p:spPr>
        <p:txBody>
          <a:bodyPr wrap="square" rtlCol="0">
            <a:spAutoFit/>
          </a:bodyPr>
          <a:lstStyle/>
          <a:p>
            <a:r>
              <a:rPr lang="en-US" sz="2800" dirty="0" smtClean="0"/>
              <a:t>All Centrals</a:t>
            </a:r>
            <a:endParaRPr lang="en-US" sz="2800" dirty="0"/>
          </a:p>
        </p:txBody>
      </p:sp>
      <p:sp>
        <p:nvSpPr>
          <p:cNvPr id="19" name="TextBox 18"/>
          <p:cNvSpPr txBox="1"/>
          <p:nvPr/>
        </p:nvSpPr>
        <p:spPr>
          <a:xfrm>
            <a:off x="3703337" y="1288475"/>
            <a:ext cx="2907402" cy="523220"/>
          </a:xfrm>
          <a:prstGeom prst="rect">
            <a:avLst/>
          </a:prstGeom>
          <a:noFill/>
        </p:spPr>
        <p:txBody>
          <a:bodyPr wrap="square" rtlCol="0">
            <a:spAutoFit/>
          </a:bodyPr>
          <a:lstStyle/>
          <a:p>
            <a:r>
              <a:rPr lang="en-US" sz="2800" dirty="0" smtClean="0"/>
              <a:t>Filament Centrals</a:t>
            </a:r>
            <a:endParaRPr lang="en-US" sz="2800" dirty="0"/>
          </a:p>
        </p:txBody>
      </p:sp>
      <p:sp>
        <p:nvSpPr>
          <p:cNvPr id="20" name="TextBox 19"/>
          <p:cNvSpPr txBox="1"/>
          <p:nvPr/>
        </p:nvSpPr>
        <p:spPr>
          <a:xfrm>
            <a:off x="6601403" y="1295400"/>
            <a:ext cx="2907402" cy="523220"/>
          </a:xfrm>
          <a:prstGeom prst="rect">
            <a:avLst/>
          </a:prstGeom>
          <a:noFill/>
        </p:spPr>
        <p:txBody>
          <a:bodyPr wrap="square" rtlCol="0">
            <a:spAutoFit/>
          </a:bodyPr>
          <a:lstStyle/>
          <a:p>
            <a:r>
              <a:rPr lang="en-US" sz="2800" dirty="0" smtClean="0"/>
              <a:t>Wall Centrals </a:t>
            </a:r>
            <a:endParaRPr lang="en-US" sz="2800" dirty="0"/>
          </a:p>
        </p:txBody>
      </p:sp>
      <p:pic>
        <p:nvPicPr>
          <p:cNvPr id="1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333" r="31266" b="7184"/>
          <a:stretch/>
        </p:blipFill>
        <p:spPr bwMode="auto">
          <a:xfrm>
            <a:off x="685800" y="1754113"/>
            <a:ext cx="5560839" cy="3090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334" r="61321" b="7184"/>
          <a:stretch/>
        </p:blipFill>
        <p:spPr bwMode="auto">
          <a:xfrm>
            <a:off x="695981" y="1764692"/>
            <a:ext cx="2915515" cy="3081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334" b="7184"/>
          <a:stretch/>
        </p:blipFill>
        <p:spPr bwMode="auto">
          <a:xfrm>
            <a:off x="685800" y="1752600"/>
            <a:ext cx="8276958" cy="3081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Oval 23"/>
          <p:cNvSpPr/>
          <p:nvPr/>
        </p:nvSpPr>
        <p:spPr>
          <a:xfrm>
            <a:off x="4573124" y="4139698"/>
            <a:ext cx="478972" cy="43230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p:nvSpPr>
        <p:spPr>
          <a:xfrm>
            <a:off x="7186820" y="3622064"/>
            <a:ext cx="478972" cy="43230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4714638" y="3338045"/>
            <a:ext cx="478972" cy="432302"/>
          </a:xfrm>
          <a:prstGeom prst="ellipse">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p:cNvSpPr/>
          <p:nvPr/>
        </p:nvSpPr>
        <p:spPr>
          <a:xfrm>
            <a:off x="7369628" y="2822361"/>
            <a:ext cx="478972" cy="432302"/>
          </a:xfrm>
          <a:prstGeom prst="ellipse">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8" name="Straight Connector 27"/>
          <p:cNvCxnSpPr>
            <a:stCxn id="26" idx="6"/>
            <a:endCxn id="27" idx="2"/>
          </p:cNvCxnSpPr>
          <p:nvPr/>
        </p:nvCxnSpPr>
        <p:spPr>
          <a:xfrm flipV="1">
            <a:off x="5193610" y="3038512"/>
            <a:ext cx="2176018" cy="515684"/>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4" idx="6"/>
            <a:endCxn id="25" idx="2"/>
          </p:cNvCxnSpPr>
          <p:nvPr/>
        </p:nvCxnSpPr>
        <p:spPr>
          <a:xfrm flipV="1">
            <a:off x="5052096" y="3838215"/>
            <a:ext cx="2134724" cy="51763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0" name="Content Placeholder 2"/>
          <p:cNvSpPr>
            <a:spLocks noGrp="1"/>
          </p:cNvSpPr>
          <p:nvPr>
            <p:ph sz="quarter" idx="1"/>
          </p:nvPr>
        </p:nvSpPr>
        <p:spPr>
          <a:xfrm>
            <a:off x="2970954" y="5257800"/>
            <a:ext cx="5868246" cy="1371600"/>
          </a:xfrm>
          <a:solidFill>
            <a:schemeClr val="accent4">
              <a:lumMod val="20000"/>
              <a:lumOff val="80000"/>
            </a:schemeClr>
          </a:solidFill>
        </p:spPr>
        <p:txBody>
          <a:bodyPr>
            <a:noAutofit/>
          </a:bodyPr>
          <a:lstStyle/>
          <a:p>
            <a:r>
              <a:rPr lang="en-US" sz="2300" dirty="0" smtClean="0">
                <a:solidFill>
                  <a:schemeClr val="tx1"/>
                </a:solidFill>
              </a:rPr>
              <a:t>Walls more gas-poor at fixed halo mass </a:t>
            </a:r>
            <a:r>
              <a:rPr lang="en-US" sz="2300" i="1" dirty="0" smtClean="0">
                <a:solidFill>
                  <a:schemeClr val="tx1"/>
                </a:solidFill>
              </a:rPr>
              <a:t>and</a:t>
            </a:r>
            <a:r>
              <a:rPr lang="en-US" sz="2300" dirty="0" smtClean="0">
                <a:solidFill>
                  <a:schemeClr val="tx1"/>
                </a:solidFill>
              </a:rPr>
              <a:t> density</a:t>
            </a:r>
          </a:p>
          <a:p>
            <a:r>
              <a:rPr lang="en-US" sz="2300" dirty="0"/>
              <a:t>Many gas-</a:t>
            </a:r>
            <a:r>
              <a:rPr lang="en-US" sz="2300" i="1" dirty="0"/>
              <a:t>poor</a:t>
            </a:r>
            <a:r>
              <a:rPr lang="en-US" sz="2300" dirty="0"/>
              <a:t> galaxies in typically gas-</a:t>
            </a:r>
            <a:r>
              <a:rPr lang="en-US" sz="2300" i="1" dirty="0"/>
              <a:t>dominated</a:t>
            </a:r>
            <a:r>
              <a:rPr lang="en-US" sz="2300" dirty="0"/>
              <a:t> halo mass regime</a:t>
            </a:r>
          </a:p>
          <a:p>
            <a:endParaRPr lang="en-US" sz="2400" dirty="0"/>
          </a:p>
        </p:txBody>
      </p:sp>
      <p:sp>
        <p:nvSpPr>
          <p:cNvPr id="31" name="TextBox 30"/>
          <p:cNvSpPr txBox="1"/>
          <p:nvPr/>
        </p:nvSpPr>
        <p:spPr>
          <a:xfrm>
            <a:off x="1080655" y="4796135"/>
            <a:ext cx="2145537" cy="461665"/>
          </a:xfrm>
          <a:prstGeom prst="rect">
            <a:avLst/>
          </a:prstGeom>
          <a:noFill/>
        </p:spPr>
        <p:txBody>
          <a:bodyPr wrap="square" rtlCol="0">
            <a:spAutoFit/>
          </a:bodyPr>
          <a:lstStyle/>
          <a:p>
            <a:pPr marL="0" lvl="1"/>
            <a:r>
              <a:rPr lang="en-US" sz="2400" b="1" dirty="0"/>
              <a:t>l</a:t>
            </a:r>
            <a:r>
              <a:rPr lang="en-US" sz="2400" b="1" dirty="0" smtClean="0"/>
              <a:t>og LSS density</a:t>
            </a:r>
            <a:endParaRPr lang="en-US" sz="2400" b="1" dirty="0"/>
          </a:p>
        </p:txBody>
      </p:sp>
      <p:sp>
        <p:nvSpPr>
          <p:cNvPr id="21" name="TextBox 20"/>
          <p:cNvSpPr txBox="1"/>
          <p:nvPr/>
        </p:nvSpPr>
        <p:spPr>
          <a:xfrm>
            <a:off x="383232" y="5210980"/>
            <a:ext cx="2512368" cy="400110"/>
          </a:xfrm>
          <a:prstGeom prst="rect">
            <a:avLst/>
          </a:prstGeom>
          <a:noFill/>
        </p:spPr>
        <p:txBody>
          <a:bodyPr wrap="square" rtlCol="0">
            <a:spAutoFit/>
          </a:bodyPr>
          <a:lstStyle/>
          <a:p>
            <a:r>
              <a:rPr lang="en-US" sz="2000" dirty="0" smtClean="0"/>
              <a:t>Log Group Halo Mass</a:t>
            </a:r>
            <a:endParaRPr lang="en-US" sz="2000" dirty="0"/>
          </a:p>
        </p:txBody>
      </p:sp>
      <p:pic>
        <p:nvPicPr>
          <p:cNvPr id="22" name="Picture 21"/>
          <p:cNvPicPr>
            <a:picLocks noChangeAspect="1"/>
          </p:cNvPicPr>
          <p:nvPr/>
        </p:nvPicPr>
        <p:blipFill rotWithShape="1">
          <a:blip r:embed="rId4"/>
          <a:srcRect l="54400" t="6276" r="9483" b="85643"/>
          <a:stretch/>
        </p:blipFill>
        <p:spPr>
          <a:xfrm>
            <a:off x="127199" y="5562600"/>
            <a:ext cx="2679504" cy="899337"/>
          </a:xfrm>
          <a:prstGeom prst="rect">
            <a:avLst/>
          </a:prstGeom>
          <a:solidFill>
            <a:schemeClr val="bg1"/>
          </a:solidFill>
          <a:ln>
            <a:solidFill>
              <a:schemeClr val="tx1"/>
            </a:solidFill>
          </a:ln>
        </p:spPr>
      </p:pic>
    </p:spTree>
    <p:extLst>
      <p:ext uri="{BB962C8B-B14F-4D97-AF65-F5344CB8AC3E}">
        <p14:creationId xmlns:p14="http://schemas.microsoft.com/office/powerpoint/2010/main" val="43992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124" b="6677"/>
          <a:stretch/>
        </p:blipFill>
        <p:spPr bwMode="auto">
          <a:xfrm>
            <a:off x="4235931" y="1923514"/>
            <a:ext cx="4811386" cy="39097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533400" y="0"/>
            <a:ext cx="8229600" cy="762000"/>
          </a:xfrm>
        </p:spPr>
        <p:txBody>
          <a:bodyPr/>
          <a:lstStyle/>
          <a:p>
            <a:r>
              <a:rPr lang="en-US" sz="4000" dirty="0" smtClean="0"/>
              <a:t>What drives low gas fractions?</a:t>
            </a:r>
            <a:endParaRPr lang="en-US" sz="4000" dirty="0"/>
          </a:p>
        </p:txBody>
      </p:sp>
      <p:sp>
        <p:nvSpPr>
          <p:cNvPr id="3" name="Content Placeholder 2"/>
          <p:cNvSpPr>
            <a:spLocks noGrp="1"/>
          </p:cNvSpPr>
          <p:nvPr>
            <p:ph sz="quarter" idx="1"/>
          </p:nvPr>
        </p:nvSpPr>
        <p:spPr>
          <a:xfrm>
            <a:off x="228600" y="1066800"/>
            <a:ext cx="3553600" cy="5293889"/>
          </a:xfrm>
          <a:solidFill>
            <a:schemeClr val="accent3">
              <a:lumMod val="20000"/>
              <a:lumOff val="80000"/>
            </a:schemeClr>
          </a:solidFill>
        </p:spPr>
        <p:txBody>
          <a:bodyPr>
            <a:noAutofit/>
          </a:bodyPr>
          <a:lstStyle/>
          <a:p>
            <a:r>
              <a:rPr lang="en-US" sz="2400" b="1" dirty="0" smtClean="0">
                <a:solidFill>
                  <a:schemeClr val="tx1"/>
                </a:solidFill>
              </a:rPr>
              <a:t>Gas deficient centrals typically found close to more massive halos</a:t>
            </a:r>
          </a:p>
          <a:p>
            <a:pPr lvl="1"/>
            <a:r>
              <a:rPr lang="en-US" dirty="0" smtClean="0"/>
              <a:t>Flyby interactions?</a:t>
            </a:r>
          </a:p>
          <a:p>
            <a:pPr lvl="1"/>
            <a:r>
              <a:rPr lang="en-US" dirty="0" smtClean="0"/>
              <a:t>Competitive accretion?</a:t>
            </a:r>
          </a:p>
          <a:p>
            <a:endParaRPr lang="en-US" dirty="0" smtClean="0"/>
          </a:p>
          <a:p>
            <a:r>
              <a:rPr lang="en-US" dirty="0" smtClean="0"/>
              <a:t>Mostly found in walls</a:t>
            </a:r>
          </a:p>
          <a:p>
            <a:endParaRPr lang="en-US" dirty="0" smtClean="0"/>
          </a:p>
          <a:p>
            <a:r>
              <a:rPr lang="en-US" dirty="0" smtClean="0"/>
              <a:t>Should we consider these systems satellites?</a:t>
            </a:r>
          </a:p>
          <a:p>
            <a:pPr lvl="1"/>
            <a:r>
              <a:rPr lang="en-US" dirty="0" smtClean="0"/>
              <a:t>fall within “</a:t>
            </a:r>
            <a:r>
              <a:rPr lang="en-US" dirty="0" err="1" smtClean="0"/>
              <a:t>splashback</a:t>
            </a:r>
            <a:r>
              <a:rPr lang="en-US" dirty="0" smtClean="0"/>
              <a:t> radius” (More+2015)</a:t>
            </a:r>
          </a:p>
          <a:p>
            <a:endParaRPr lang="en-US" dirty="0"/>
          </a:p>
          <a:p>
            <a:endParaRPr lang="en-US" dirty="0" smtClean="0"/>
          </a:p>
        </p:txBody>
      </p:sp>
      <p:sp>
        <p:nvSpPr>
          <p:cNvPr id="5" name="TextBox 4"/>
          <p:cNvSpPr txBox="1"/>
          <p:nvPr/>
        </p:nvSpPr>
        <p:spPr>
          <a:xfrm>
            <a:off x="4876800" y="1534180"/>
            <a:ext cx="3924300" cy="523220"/>
          </a:xfrm>
          <a:prstGeom prst="rect">
            <a:avLst/>
          </a:prstGeom>
          <a:noFill/>
        </p:spPr>
        <p:txBody>
          <a:bodyPr wrap="square" rtlCol="0">
            <a:spAutoFit/>
          </a:bodyPr>
          <a:lstStyle/>
          <a:p>
            <a:r>
              <a:rPr lang="en-US" sz="2800" dirty="0" smtClean="0"/>
              <a:t>M</a:t>
            </a:r>
            <a:r>
              <a:rPr lang="en-US" sz="2800" baseline="-25000" dirty="0" smtClean="0"/>
              <a:t>halo</a:t>
            </a:r>
            <a:r>
              <a:rPr lang="en-US" sz="2800" dirty="0" smtClean="0"/>
              <a:t> &lt; 10</a:t>
            </a:r>
            <a:r>
              <a:rPr lang="en-US" sz="2800" baseline="30000" dirty="0" smtClean="0"/>
              <a:t>11.4</a:t>
            </a:r>
            <a:r>
              <a:rPr lang="en-US" sz="2800" dirty="0" smtClean="0"/>
              <a:t> M</a:t>
            </a:r>
            <a:r>
              <a:rPr lang="en-US" sz="2800" baseline="-25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US" sz="2800" baseline="-25000" dirty="0" smtClean="0"/>
              <a:t> </a:t>
            </a:r>
            <a:r>
              <a:rPr lang="en-US" sz="2800" dirty="0" smtClean="0"/>
              <a:t>centrals</a:t>
            </a:r>
            <a:endParaRPr lang="en-US" sz="2800" dirty="0"/>
          </a:p>
        </p:txBody>
      </p:sp>
      <p:cxnSp>
        <p:nvCxnSpPr>
          <p:cNvPr id="7" name="Straight Connector 6"/>
          <p:cNvCxnSpPr/>
          <p:nvPr/>
        </p:nvCxnSpPr>
        <p:spPr>
          <a:xfrm flipV="1">
            <a:off x="5197366" y="2162502"/>
            <a:ext cx="0" cy="3429000"/>
          </a:xfrm>
          <a:prstGeom prst="line">
            <a:avLst/>
          </a:prstGeom>
          <a:ln w="25400">
            <a:prstDash val="dash"/>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5943600" y="2895600"/>
            <a:ext cx="2781300" cy="523220"/>
          </a:xfrm>
          <a:prstGeom prst="rect">
            <a:avLst/>
          </a:prstGeom>
          <a:noFill/>
        </p:spPr>
        <p:txBody>
          <a:bodyPr wrap="square" rtlCol="0">
            <a:spAutoFit/>
          </a:bodyPr>
          <a:lstStyle/>
          <a:p>
            <a:r>
              <a:rPr lang="en-US" sz="2800" dirty="0" smtClean="0"/>
              <a:t>Splashback radius?</a:t>
            </a:r>
            <a:endParaRPr lang="en-US" sz="2800" dirty="0"/>
          </a:p>
        </p:txBody>
      </p:sp>
      <p:cxnSp>
        <p:nvCxnSpPr>
          <p:cNvPr id="10" name="Straight Arrow Connector 9"/>
          <p:cNvCxnSpPr/>
          <p:nvPr/>
        </p:nvCxnSpPr>
        <p:spPr>
          <a:xfrm flipH="1">
            <a:off x="5334000" y="3157211"/>
            <a:ext cx="609600" cy="1308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235932" y="5867400"/>
            <a:ext cx="4755670" cy="400110"/>
          </a:xfrm>
          <a:prstGeom prst="rect">
            <a:avLst/>
          </a:prstGeom>
          <a:solidFill>
            <a:schemeClr val="bg1"/>
          </a:solidFill>
        </p:spPr>
        <p:txBody>
          <a:bodyPr wrap="square" rtlCol="0">
            <a:spAutoFit/>
          </a:bodyPr>
          <a:lstStyle/>
          <a:p>
            <a:r>
              <a:rPr lang="en-US" sz="2000" b="1" dirty="0" smtClean="0"/>
              <a:t>Distance to nearest  &gt;10</a:t>
            </a:r>
            <a:r>
              <a:rPr lang="en-US" sz="2000" b="1" baseline="30000" dirty="0" smtClean="0"/>
              <a:t>12</a:t>
            </a:r>
            <a:r>
              <a:rPr lang="en-US" sz="2000" b="1" dirty="0" smtClean="0"/>
              <a:t> M</a:t>
            </a:r>
            <a:r>
              <a:rPr lang="en-US" sz="2000" b="1" baseline="-25000" dirty="0" smtClean="0"/>
              <a:t>sun</a:t>
            </a:r>
            <a:r>
              <a:rPr lang="en-US" sz="2000" b="1" dirty="0" smtClean="0"/>
              <a:t> halo (R</a:t>
            </a:r>
            <a:r>
              <a:rPr lang="en-US" sz="2000" b="1" baseline="-25000" dirty="0" smtClean="0"/>
              <a:t>200m</a:t>
            </a:r>
            <a:r>
              <a:rPr lang="en-US" sz="2000" b="1" dirty="0" smtClean="0"/>
              <a:t>)</a:t>
            </a:r>
            <a:endParaRPr lang="en-US" sz="2000" b="1" dirty="0"/>
          </a:p>
        </p:txBody>
      </p:sp>
      <p:sp>
        <p:nvSpPr>
          <p:cNvPr id="4" name="TextBox 3"/>
          <p:cNvSpPr txBox="1"/>
          <p:nvPr/>
        </p:nvSpPr>
        <p:spPr>
          <a:xfrm rot="10800000">
            <a:off x="3713202" y="2362200"/>
            <a:ext cx="553998" cy="2667000"/>
          </a:xfrm>
          <a:prstGeom prst="rect">
            <a:avLst/>
          </a:prstGeom>
          <a:noFill/>
        </p:spPr>
        <p:txBody>
          <a:bodyPr vert="eaVert" wrap="square" rtlCol="0">
            <a:spAutoFit/>
          </a:bodyPr>
          <a:lstStyle/>
          <a:p>
            <a:r>
              <a:rPr lang="en-US" sz="2400" b="1" dirty="0" smtClean="0"/>
              <a:t>Relative number</a:t>
            </a:r>
            <a:endParaRPr lang="en-US" sz="2400" b="1" dirty="0"/>
          </a:p>
        </p:txBody>
      </p:sp>
    </p:spTree>
    <p:extLst>
      <p:ext uri="{BB962C8B-B14F-4D97-AF65-F5344CB8AC3E}">
        <p14:creationId xmlns:p14="http://schemas.microsoft.com/office/powerpoint/2010/main" val="352677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807" y="-152400"/>
            <a:ext cx="7772400" cy="1143000"/>
          </a:xfrm>
        </p:spPr>
        <p:txBody>
          <a:bodyPr/>
          <a:lstStyle/>
          <a:p>
            <a:r>
              <a:rPr lang="en-US" dirty="0" smtClean="0"/>
              <a:t>Why are our walls more gas poor?</a:t>
            </a:r>
            <a:endParaRPr lang="en-US" dirty="0"/>
          </a:p>
        </p:txBody>
      </p:sp>
      <p:sp>
        <p:nvSpPr>
          <p:cNvPr id="3" name="Content Placeholder 2"/>
          <p:cNvSpPr>
            <a:spLocks noGrp="1"/>
          </p:cNvSpPr>
          <p:nvPr>
            <p:ph sz="quarter" idx="1"/>
          </p:nvPr>
        </p:nvSpPr>
        <p:spPr>
          <a:xfrm>
            <a:off x="457200" y="2286000"/>
            <a:ext cx="8229600" cy="1447800"/>
          </a:xfrm>
          <a:solidFill>
            <a:schemeClr val="bg1">
              <a:lumMod val="75000"/>
            </a:schemeClr>
          </a:solidFill>
        </p:spPr>
        <p:txBody>
          <a:bodyPr>
            <a:noAutofit/>
          </a:bodyPr>
          <a:lstStyle/>
          <a:p>
            <a:r>
              <a:rPr lang="en-US" sz="2800" dirty="0" smtClean="0"/>
              <a:t>Ram pressure stripping by IGM (unknown how this may vary between walls and filaments)?</a:t>
            </a:r>
          </a:p>
          <a:p>
            <a:r>
              <a:rPr lang="en-US" sz="2800" dirty="0" smtClean="0"/>
              <a:t>Different gas accretion behavior in walls vs filaments?</a:t>
            </a:r>
          </a:p>
          <a:p>
            <a:pPr lvl="1"/>
            <a:endParaRPr lang="en-US" dirty="0" smtClean="0"/>
          </a:p>
        </p:txBody>
      </p:sp>
      <p:sp>
        <p:nvSpPr>
          <p:cNvPr id="5" name="Content Placeholder 2"/>
          <p:cNvSpPr txBox="1">
            <a:spLocks/>
          </p:cNvSpPr>
          <p:nvPr/>
        </p:nvSpPr>
        <p:spPr>
          <a:xfrm>
            <a:off x="457199" y="4038600"/>
            <a:ext cx="8238700" cy="2286000"/>
          </a:xfrm>
          <a:prstGeom prst="rect">
            <a:avLst/>
          </a:prstGeom>
          <a:solidFill>
            <a:schemeClr val="accent6">
              <a:lumMod val="40000"/>
              <a:lumOff val="60000"/>
            </a:schemeClr>
          </a:solidFill>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en-US" sz="2800" dirty="0" smtClean="0"/>
              <a:t>Our walls are </a:t>
            </a:r>
            <a:r>
              <a:rPr lang="en-US" sz="2800" b="1" i="1" dirty="0" smtClean="0"/>
              <a:t>more evolved </a:t>
            </a:r>
            <a:r>
              <a:rPr lang="en-US" sz="2800" dirty="0" smtClean="0"/>
              <a:t>large-scale structures (assembly bias)?</a:t>
            </a:r>
          </a:p>
          <a:p>
            <a:r>
              <a:rPr lang="en-US" sz="2800" dirty="0" smtClean="0"/>
              <a:t>Processes that deplete gas content at work longer?</a:t>
            </a:r>
          </a:p>
          <a:p>
            <a:pPr lvl="1"/>
            <a:r>
              <a:rPr lang="en-US" dirty="0" smtClean="0"/>
              <a:t>Plus hotter IGM in earlier forming structures (Cen+11) </a:t>
            </a:r>
            <a:r>
              <a:rPr lang="en-US" dirty="0" smtClean="0">
                <a:sym typeface="Wingdings" panose="05000000000000000000" pitchFamily="2" charset="2"/>
              </a:rPr>
              <a:t> longer gas cooling times</a:t>
            </a:r>
            <a:endParaRPr lang="en-US" dirty="0" smtClean="0"/>
          </a:p>
        </p:txBody>
      </p:sp>
      <p:sp>
        <p:nvSpPr>
          <p:cNvPr id="6" name="Content Placeholder 2"/>
          <p:cNvSpPr txBox="1">
            <a:spLocks/>
          </p:cNvSpPr>
          <p:nvPr/>
        </p:nvSpPr>
        <p:spPr>
          <a:xfrm>
            <a:off x="466299" y="1066800"/>
            <a:ext cx="8229600" cy="990600"/>
          </a:xfrm>
          <a:prstGeom prst="rect">
            <a:avLst/>
          </a:prstGeom>
          <a:solidFill>
            <a:schemeClr val="accent3">
              <a:lumMod val="20000"/>
              <a:lumOff val="80000"/>
            </a:schemeClr>
          </a:solidFill>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en-US" sz="2800" dirty="0" smtClean="0"/>
              <a:t>Walls have </a:t>
            </a:r>
            <a:r>
              <a:rPr lang="en-US" sz="2800" dirty="0"/>
              <a:t>h</a:t>
            </a:r>
            <a:r>
              <a:rPr lang="en-US" sz="2800" dirty="0" smtClean="0"/>
              <a:t>igher flyby interaction rate? </a:t>
            </a:r>
          </a:p>
          <a:p>
            <a:r>
              <a:rPr lang="en-US" sz="2800" dirty="0" smtClean="0"/>
              <a:t>More competitive gas accretion?</a:t>
            </a:r>
          </a:p>
        </p:txBody>
      </p:sp>
    </p:spTree>
    <p:extLst>
      <p:ext uri="{BB962C8B-B14F-4D97-AF65-F5344CB8AC3E}">
        <p14:creationId xmlns:p14="http://schemas.microsoft.com/office/powerpoint/2010/main" val="17513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304800"/>
            <a:ext cx="8229600" cy="1143000"/>
          </a:xfrm>
        </p:spPr>
        <p:txBody>
          <a:bodyPr/>
          <a:lstStyle/>
          <a:p>
            <a:pPr algn="ctr"/>
            <a:r>
              <a:rPr lang="en-US" dirty="0" smtClean="0"/>
              <a:t>Summary</a:t>
            </a:r>
            <a:endParaRPr lang="en-US" dirty="0"/>
          </a:p>
        </p:txBody>
      </p:sp>
      <p:sp>
        <p:nvSpPr>
          <p:cNvPr id="3" name="Content Placeholder 2"/>
          <p:cNvSpPr>
            <a:spLocks noGrp="1"/>
          </p:cNvSpPr>
          <p:nvPr>
            <p:ph sz="quarter" idx="1"/>
          </p:nvPr>
        </p:nvSpPr>
        <p:spPr>
          <a:xfrm>
            <a:off x="1042554" y="1066800"/>
            <a:ext cx="4596246" cy="1066800"/>
          </a:xfrm>
          <a:solidFill>
            <a:schemeClr val="bg2"/>
          </a:solidFill>
        </p:spPr>
        <p:txBody>
          <a:bodyPr>
            <a:noAutofit/>
          </a:bodyPr>
          <a:lstStyle/>
          <a:p>
            <a:pPr marL="0" indent="0">
              <a:buNone/>
            </a:pPr>
            <a:r>
              <a:rPr lang="en-US" sz="2200" dirty="0" smtClean="0"/>
              <a:t>Systematic satellite gas deficiency in groups down to 10</a:t>
            </a:r>
            <a:r>
              <a:rPr lang="en-US" sz="2200" baseline="30000" dirty="0" smtClean="0"/>
              <a:t>12</a:t>
            </a:r>
            <a:r>
              <a:rPr lang="en-US" sz="2200" dirty="0" smtClean="0"/>
              <a:t> </a:t>
            </a:r>
            <a:r>
              <a:rPr lang="en-US" sz="2200" dirty="0"/>
              <a:t>M</a:t>
            </a:r>
            <a:r>
              <a:rPr lang="en-US" sz="2200" baseline="-25000" dirty="0" smtClean="0">
                <a:ea typeface="Arial Unicode MS" panose="020B0604020202020204" pitchFamily="34" charset="-128"/>
                <a:cs typeface="Arial Unicode MS" panose="020B0604020202020204" pitchFamily="34" charset="-128"/>
              </a:rPr>
              <a:t>⊙</a:t>
            </a:r>
            <a:r>
              <a:rPr lang="en-US" sz="2200" dirty="0" smtClean="0">
                <a:ea typeface="Arial Unicode MS" panose="020B0604020202020204" pitchFamily="34" charset="-128"/>
                <a:cs typeface="Arial Unicode MS" panose="020B0604020202020204" pitchFamily="34" charset="-128"/>
              </a:rPr>
              <a:t>. Detailed </a:t>
            </a:r>
            <a:r>
              <a:rPr lang="en-US" sz="2200" dirty="0" smtClean="0">
                <a:ea typeface="Arial Unicode MS" panose="020B0604020202020204" pitchFamily="34" charset="-128"/>
                <a:cs typeface="Arial Unicode MS" panose="020B0604020202020204" pitchFamily="34" charset="-128"/>
              </a:rPr>
              <a:t>influence </a:t>
            </a:r>
            <a:r>
              <a:rPr lang="en-US" sz="2200" dirty="0" smtClean="0">
                <a:ea typeface="Arial Unicode MS" panose="020B0604020202020204" pitchFamily="34" charset="-128"/>
                <a:cs typeface="Arial Unicode MS" panose="020B0604020202020204" pitchFamily="34" charset="-128"/>
              </a:rPr>
              <a:t>of </a:t>
            </a:r>
            <a:r>
              <a:rPr lang="en-US" sz="2200" dirty="0" smtClean="0">
                <a:ea typeface="Arial Unicode MS" panose="020B0604020202020204" pitchFamily="34" charset="-128"/>
                <a:cs typeface="Arial Unicode MS" panose="020B0604020202020204" pitchFamily="34" charset="-128"/>
              </a:rPr>
              <a:t>halo mass on central G/S </a:t>
            </a:r>
            <a:r>
              <a:rPr lang="en-US" sz="2200" dirty="0" smtClean="0">
                <a:ea typeface="Arial Unicode MS" panose="020B0604020202020204" pitchFamily="34" charset="-128"/>
                <a:cs typeface="Arial Unicode MS" panose="020B0604020202020204" pitchFamily="34" charset="-128"/>
              </a:rPr>
              <a:t>uncertain</a:t>
            </a:r>
            <a:endParaRPr lang="en-US" sz="2200" baseline="-25000" dirty="0" smtClean="0"/>
          </a:p>
        </p:txBody>
      </p:sp>
      <p:sp>
        <p:nvSpPr>
          <p:cNvPr id="9" name="Content Placeholder 2"/>
          <p:cNvSpPr txBox="1">
            <a:spLocks/>
          </p:cNvSpPr>
          <p:nvPr/>
        </p:nvSpPr>
        <p:spPr>
          <a:xfrm>
            <a:off x="2941788" y="2590800"/>
            <a:ext cx="5921658" cy="2101220"/>
          </a:xfrm>
          <a:prstGeom prst="rect">
            <a:avLst/>
          </a:prstGeom>
          <a:solidFill>
            <a:schemeClr val="bg2">
              <a:lumMod val="90000"/>
            </a:schemeClr>
          </a:solidFill>
        </p:spPr>
        <p:txBody>
          <a:bodyPr vert="horz">
            <a:normAutofit lnSpcReduction="1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en-US" sz="2400" dirty="0" smtClean="0"/>
              <a:t>Below group halo masses of 10</a:t>
            </a:r>
            <a:r>
              <a:rPr lang="en-US" sz="2400" baseline="30000" dirty="0" smtClean="0"/>
              <a:t>12</a:t>
            </a:r>
            <a:r>
              <a:rPr lang="en-US" sz="2400" dirty="0" smtClean="0"/>
              <a:t> M</a:t>
            </a:r>
            <a:r>
              <a:rPr lang="en-US" sz="2400" baseline="-25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US" sz="2400" dirty="0" smtClean="0"/>
              <a:t>: </a:t>
            </a:r>
          </a:p>
          <a:p>
            <a:pPr lvl="1"/>
            <a:r>
              <a:rPr lang="en-US" sz="2200" dirty="0" smtClean="0"/>
              <a:t>Wall galaxies systematically more gas-poor than filament galaxies</a:t>
            </a:r>
          </a:p>
          <a:p>
            <a:pPr lvl="1"/>
            <a:r>
              <a:rPr lang="en-US" sz="2200" dirty="0" smtClean="0"/>
              <a:t>Fraction </a:t>
            </a:r>
            <a:r>
              <a:rPr lang="en-US" sz="2200" dirty="0"/>
              <a:t>of gas poor centrals increases with </a:t>
            </a:r>
            <a:r>
              <a:rPr lang="en-US" sz="2200" dirty="0" smtClean="0"/>
              <a:t>LSS density (strongest </a:t>
            </a:r>
            <a:r>
              <a:rPr lang="en-US" sz="2200" dirty="0"/>
              <a:t>dependence in </a:t>
            </a:r>
            <a:r>
              <a:rPr lang="en-US" sz="2200" dirty="0" smtClean="0"/>
              <a:t>walls, weak in filaments)</a:t>
            </a:r>
            <a:endParaRPr lang="en-US" sz="2200" dirty="0"/>
          </a:p>
          <a:p>
            <a:pPr lvl="1"/>
            <a:endParaRPr lang="en-US" sz="2200" dirty="0" smtClean="0"/>
          </a:p>
        </p:txBody>
      </p:sp>
      <p:sp>
        <p:nvSpPr>
          <p:cNvPr id="10" name="Content Placeholder 2"/>
          <p:cNvSpPr txBox="1">
            <a:spLocks/>
          </p:cNvSpPr>
          <p:nvPr/>
        </p:nvSpPr>
        <p:spPr>
          <a:xfrm>
            <a:off x="484909" y="5012097"/>
            <a:ext cx="5687291" cy="1236304"/>
          </a:xfrm>
          <a:prstGeom prst="rect">
            <a:avLst/>
          </a:prstGeom>
          <a:solidFill>
            <a:schemeClr val="accent4">
              <a:lumMod val="40000"/>
              <a:lumOff val="60000"/>
            </a:schemeClr>
          </a:solidFill>
        </p:spPr>
        <p:txBody>
          <a:bodyPr vert="horz">
            <a:normAutofit fontScale="925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en-US" sz="2400" dirty="0" smtClean="0"/>
              <a:t>Unusually gas-poor centrals often found close to much more massive halos </a:t>
            </a:r>
            <a:endParaRPr lang="en-US" sz="2400" dirty="0">
              <a:sym typeface="Wingdings" panose="05000000000000000000" pitchFamily="2" charset="2"/>
            </a:endParaRPr>
          </a:p>
          <a:p>
            <a:pPr lvl="1"/>
            <a:r>
              <a:rPr lang="en-US" sz="2200" dirty="0" smtClean="0"/>
              <a:t>gas stripping and/or starvation due to larger group?</a:t>
            </a:r>
          </a:p>
          <a:p>
            <a:endParaRPr lang="en-US" dirty="0"/>
          </a:p>
        </p:txBody>
      </p:sp>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063" t="46963" r="60660" b="4016"/>
          <a:stretch/>
        </p:blipFill>
        <p:spPr bwMode="auto">
          <a:xfrm>
            <a:off x="6471410" y="116242"/>
            <a:ext cx="2193643" cy="23054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124" b="6677"/>
          <a:stretch/>
        </p:blipFill>
        <p:spPr bwMode="auto">
          <a:xfrm>
            <a:off x="6478337" y="4648200"/>
            <a:ext cx="2208463" cy="1794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11"/>
          <p:cNvPicPr>
            <a:picLocks noChangeAspect="1" noChangeArrowheads="1"/>
          </p:cNvPicPr>
          <p:nvPr/>
        </p:nvPicPr>
        <p:blipFill rotWithShape="1">
          <a:blip r:embed="rId4">
            <a:extLst>
              <a:ext uri="{28A0092B-C50C-407E-A947-70E740481C1C}">
                <a14:useLocalDpi xmlns:a14="http://schemas.microsoft.com/office/drawing/2010/main" val="0"/>
              </a:ext>
            </a:extLst>
          </a:blip>
          <a:srcRect l="7572" t="-1" b="52408"/>
          <a:stretch/>
        </p:blipFill>
        <p:spPr bwMode="auto">
          <a:xfrm>
            <a:off x="228600" y="2438400"/>
            <a:ext cx="2731003" cy="221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6096000" y="6443990"/>
            <a:ext cx="2767446" cy="261610"/>
          </a:xfrm>
          <a:prstGeom prst="rect">
            <a:avLst/>
          </a:prstGeom>
          <a:solidFill>
            <a:schemeClr val="bg1"/>
          </a:solidFill>
        </p:spPr>
        <p:txBody>
          <a:bodyPr wrap="square" rtlCol="0">
            <a:spAutoFit/>
          </a:bodyPr>
          <a:lstStyle/>
          <a:p>
            <a:r>
              <a:rPr lang="en-US" sz="1100" b="1" dirty="0" smtClean="0"/>
              <a:t>Distance to nearest  &gt;10</a:t>
            </a:r>
            <a:r>
              <a:rPr lang="en-US" sz="1100" b="1" baseline="30000" dirty="0" smtClean="0"/>
              <a:t>12</a:t>
            </a:r>
            <a:r>
              <a:rPr lang="en-US" sz="1100" b="1" dirty="0" smtClean="0"/>
              <a:t> M</a:t>
            </a:r>
            <a:r>
              <a:rPr lang="en-US" sz="1100" b="1" baseline="-25000" dirty="0" smtClean="0"/>
              <a:t>sun</a:t>
            </a:r>
            <a:r>
              <a:rPr lang="en-US" sz="1100" b="1" dirty="0" smtClean="0"/>
              <a:t> halo (R</a:t>
            </a:r>
            <a:r>
              <a:rPr lang="en-US" sz="1100" b="1" baseline="-25000" dirty="0" smtClean="0"/>
              <a:t>200m</a:t>
            </a:r>
            <a:r>
              <a:rPr lang="en-US" sz="1100" b="1" dirty="0" smtClean="0"/>
              <a:t>)</a:t>
            </a:r>
            <a:endParaRPr lang="en-US" sz="1100" b="1" dirty="0"/>
          </a:p>
        </p:txBody>
      </p:sp>
      <p:sp>
        <p:nvSpPr>
          <p:cNvPr id="4" name="Rectangle 3"/>
          <p:cNvSpPr/>
          <p:nvPr/>
        </p:nvSpPr>
        <p:spPr>
          <a:xfrm>
            <a:off x="7074478" y="2348345"/>
            <a:ext cx="1375698" cy="307777"/>
          </a:xfrm>
          <a:prstGeom prst="rect">
            <a:avLst/>
          </a:prstGeom>
        </p:spPr>
        <p:txBody>
          <a:bodyPr wrap="none">
            <a:spAutoFit/>
          </a:bodyPr>
          <a:lstStyle/>
          <a:p>
            <a:r>
              <a:rPr lang="en-US" sz="1400" b="1" dirty="0" smtClean="0"/>
              <a:t>Log stellar mass</a:t>
            </a:r>
            <a:endParaRPr lang="en-US" sz="1400" b="1" dirty="0"/>
          </a:p>
        </p:txBody>
      </p:sp>
      <p:sp>
        <p:nvSpPr>
          <p:cNvPr id="13" name="Rectangle 12"/>
          <p:cNvSpPr/>
          <p:nvPr/>
        </p:nvSpPr>
        <p:spPr>
          <a:xfrm rot="16200000">
            <a:off x="6161678" y="977100"/>
            <a:ext cx="481222" cy="307777"/>
          </a:xfrm>
          <a:prstGeom prst="rect">
            <a:avLst/>
          </a:prstGeom>
        </p:spPr>
        <p:txBody>
          <a:bodyPr wrap="none">
            <a:spAutoFit/>
          </a:bodyPr>
          <a:lstStyle/>
          <a:p>
            <a:r>
              <a:rPr lang="en-US" sz="1400" b="1" dirty="0" smtClean="0"/>
              <a:t>G/S</a:t>
            </a:r>
            <a:endParaRPr lang="en-US" sz="1400" b="1" dirty="0"/>
          </a:p>
        </p:txBody>
      </p:sp>
      <p:sp>
        <p:nvSpPr>
          <p:cNvPr id="14" name="Rectangle 13"/>
          <p:cNvSpPr/>
          <p:nvPr/>
        </p:nvSpPr>
        <p:spPr>
          <a:xfrm rot="16200000">
            <a:off x="-45157" y="3373935"/>
            <a:ext cx="481222" cy="307777"/>
          </a:xfrm>
          <a:prstGeom prst="rect">
            <a:avLst/>
          </a:prstGeom>
        </p:spPr>
        <p:txBody>
          <a:bodyPr wrap="none">
            <a:spAutoFit/>
          </a:bodyPr>
          <a:lstStyle/>
          <a:p>
            <a:r>
              <a:rPr lang="en-US" sz="1400" b="1" dirty="0" smtClean="0"/>
              <a:t>G/S</a:t>
            </a:r>
            <a:endParaRPr lang="en-US" sz="1400" b="1" dirty="0"/>
          </a:p>
        </p:txBody>
      </p:sp>
      <p:sp>
        <p:nvSpPr>
          <p:cNvPr id="15" name="Rectangle 14"/>
          <p:cNvSpPr/>
          <p:nvPr/>
        </p:nvSpPr>
        <p:spPr>
          <a:xfrm>
            <a:off x="810490" y="4679858"/>
            <a:ext cx="1744773" cy="307777"/>
          </a:xfrm>
          <a:prstGeom prst="rect">
            <a:avLst/>
          </a:prstGeom>
        </p:spPr>
        <p:txBody>
          <a:bodyPr wrap="none">
            <a:spAutoFit/>
          </a:bodyPr>
          <a:lstStyle/>
          <a:p>
            <a:r>
              <a:rPr lang="en-US" sz="1400" b="1" dirty="0" smtClean="0"/>
              <a:t>Log group halo mass</a:t>
            </a:r>
            <a:endParaRPr lang="en-US" sz="1400" b="1" dirty="0"/>
          </a:p>
        </p:txBody>
      </p:sp>
    </p:spTree>
    <p:extLst>
      <p:ext uri="{BB962C8B-B14F-4D97-AF65-F5344CB8AC3E}">
        <p14:creationId xmlns:p14="http://schemas.microsoft.com/office/powerpoint/2010/main" val="4327947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Halo abundance matching</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145" y="1981200"/>
            <a:ext cx="8677275" cy="455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36647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Fixed “fractional stellar mass growth rate” (like </a:t>
            </a:r>
            <a:r>
              <a:rPr lang="en-US" sz="3200" dirty="0" err="1" smtClean="0"/>
              <a:t>sSFR</a:t>
            </a:r>
            <a:r>
              <a:rPr lang="en-US" sz="3200" dirty="0" smtClean="0"/>
              <a:t>)</a:t>
            </a:r>
            <a:endParaRPr lang="en-US" sz="3200" dirty="0"/>
          </a:p>
        </p:txBody>
      </p:sp>
      <p:sp>
        <p:nvSpPr>
          <p:cNvPr id="3" name="Content Placeholder 2"/>
          <p:cNvSpPr>
            <a:spLocks noGrp="1"/>
          </p:cNvSpPr>
          <p:nvPr>
            <p:ph sz="quarter" idx="1"/>
          </p:nvPr>
        </p:nvSpPr>
        <p:spPr>
          <a:xfrm>
            <a:off x="457200" y="5029200"/>
            <a:ext cx="8305800" cy="1371600"/>
          </a:xfrm>
        </p:spPr>
        <p:txBody>
          <a:bodyPr>
            <a:normAutofit fontScale="92500"/>
          </a:bodyPr>
          <a:lstStyle/>
          <a:p>
            <a:r>
              <a:rPr lang="en-US" dirty="0" smtClean="0"/>
              <a:t>FSMGR = “fractional stellar mass growth rate” (</a:t>
            </a:r>
            <a:r>
              <a:rPr lang="en-US" dirty="0" err="1" smtClean="0"/>
              <a:t>Kannappan</a:t>
            </a:r>
            <a:r>
              <a:rPr lang="en-US" dirty="0" smtClean="0"/>
              <a:t> et al. 2013)</a:t>
            </a:r>
          </a:p>
          <a:p>
            <a:endParaRPr lang="en-US" dirty="0" smtClean="0"/>
          </a:p>
          <a:p>
            <a:pPr marL="320040" lvl="1" indent="0">
              <a:buNone/>
            </a:pPr>
            <a:r>
              <a:rPr lang="en-US" dirty="0" smtClean="0"/>
              <a:t>FSMGR = M</a:t>
            </a:r>
            <a:r>
              <a:rPr lang="en-US" baseline="-25000" dirty="0" smtClean="0"/>
              <a:t>*</a:t>
            </a:r>
            <a:r>
              <a:rPr lang="en-US" dirty="0" smtClean="0"/>
              <a:t>(formed in last </a:t>
            </a:r>
            <a:r>
              <a:rPr lang="en-US" dirty="0" err="1" smtClean="0"/>
              <a:t>Gyr</a:t>
            </a:r>
            <a:r>
              <a:rPr lang="en-US" dirty="0" smtClean="0"/>
              <a:t>)/M</a:t>
            </a:r>
            <a:r>
              <a:rPr lang="en-US" baseline="-25000" dirty="0" smtClean="0"/>
              <a:t>*</a:t>
            </a:r>
            <a:r>
              <a:rPr lang="en-US" dirty="0" smtClean="0"/>
              <a:t>(formed before last </a:t>
            </a:r>
            <a:r>
              <a:rPr lang="en-US" dirty="0" err="1" smtClean="0"/>
              <a:t>Gyr</a:t>
            </a:r>
            <a:r>
              <a:rPr lang="en-US" dirty="0" smtClean="0"/>
              <a:t>)</a:t>
            </a:r>
          </a:p>
          <a:p>
            <a:pPr marL="320040" lvl="1" indent="0">
              <a:buNone/>
            </a:pPr>
            <a:endParaRPr lang="en-US"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1899"/>
          <a:stretch/>
        </p:blipFill>
        <p:spPr bwMode="auto">
          <a:xfrm>
            <a:off x="4495800" y="1373641"/>
            <a:ext cx="4419600" cy="3426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2876"/>
          <a:stretch/>
        </p:blipFill>
        <p:spPr bwMode="auto">
          <a:xfrm>
            <a:off x="228600" y="1339005"/>
            <a:ext cx="4367382" cy="3456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009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Environmental processes can influence galaxy gas content</a:t>
            </a:r>
            <a:endParaRPr lang="en-US" dirty="0"/>
          </a:p>
        </p:txBody>
      </p:sp>
      <p:sp>
        <p:nvSpPr>
          <p:cNvPr id="4" name="Content Placeholder 3"/>
          <p:cNvSpPr>
            <a:spLocks noGrp="1"/>
          </p:cNvSpPr>
          <p:nvPr>
            <p:ph sz="quarter" idx="1"/>
          </p:nvPr>
        </p:nvSpPr>
        <p:spPr>
          <a:xfrm>
            <a:off x="457200" y="1447800"/>
            <a:ext cx="4206240" cy="5029200"/>
          </a:xfrm>
          <a:solidFill>
            <a:schemeClr val="tx2">
              <a:lumMod val="20000"/>
              <a:lumOff val="80000"/>
            </a:schemeClr>
          </a:solidFill>
        </p:spPr>
        <p:txBody>
          <a:bodyPr>
            <a:noAutofit/>
          </a:bodyPr>
          <a:lstStyle/>
          <a:p>
            <a:pPr marL="0" indent="0">
              <a:buNone/>
            </a:pPr>
            <a:r>
              <a:rPr lang="en-US" sz="2800" dirty="0" smtClean="0">
                <a:solidFill>
                  <a:srgbClr val="0070C0"/>
                </a:solidFill>
              </a:rPr>
              <a:t>“Small” (dark matter halo) scale</a:t>
            </a:r>
          </a:p>
          <a:p>
            <a:r>
              <a:rPr lang="en-US" sz="2400" dirty="0" smtClean="0"/>
              <a:t>Gas replenishment</a:t>
            </a:r>
          </a:p>
          <a:p>
            <a:pPr lvl="1"/>
            <a:r>
              <a:rPr lang="en-US" sz="2200" dirty="0"/>
              <a:t>c</a:t>
            </a:r>
            <a:r>
              <a:rPr lang="en-US" sz="2200" dirty="0" smtClean="0"/>
              <a:t>osmological accretion</a:t>
            </a:r>
          </a:p>
          <a:p>
            <a:pPr lvl="1"/>
            <a:r>
              <a:rPr lang="en-US" sz="2200" dirty="0"/>
              <a:t>g</a:t>
            </a:r>
            <a:r>
              <a:rPr lang="en-US" sz="2200" dirty="0" smtClean="0"/>
              <a:t>as-rich mergers</a:t>
            </a:r>
          </a:p>
          <a:p>
            <a:r>
              <a:rPr lang="en-US" sz="2400" dirty="0" smtClean="0"/>
              <a:t>Gas removal/exhaustion</a:t>
            </a:r>
          </a:p>
          <a:p>
            <a:pPr lvl="1"/>
            <a:r>
              <a:rPr lang="en-US" sz="2200" dirty="0"/>
              <a:t>g</a:t>
            </a:r>
            <a:r>
              <a:rPr lang="en-US" sz="2200" dirty="0" smtClean="0"/>
              <a:t>as stripping</a:t>
            </a:r>
          </a:p>
          <a:p>
            <a:pPr lvl="1"/>
            <a:r>
              <a:rPr lang="en-US" sz="2200" dirty="0"/>
              <a:t>s</a:t>
            </a:r>
            <a:r>
              <a:rPr lang="en-US" sz="2200" dirty="0" smtClean="0"/>
              <a:t>tarvation</a:t>
            </a:r>
          </a:p>
          <a:p>
            <a:pPr marL="320040" lvl="1" indent="0">
              <a:buNone/>
            </a:pPr>
            <a:endParaRPr lang="en-US" sz="2400" b="1" dirty="0" smtClean="0">
              <a:solidFill>
                <a:srgbClr val="FF0000"/>
              </a:solidFill>
            </a:endParaRPr>
          </a:p>
          <a:p>
            <a:pPr marL="0" indent="0">
              <a:buNone/>
            </a:pPr>
            <a:r>
              <a:rPr lang="en-US" sz="2400" b="1" dirty="0" smtClean="0">
                <a:solidFill>
                  <a:srgbClr val="FF0000"/>
                </a:solidFill>
              </a:rPr>
              <a:t>How important are gas removal/consumption processes in low-mass groups?</a:t>
            </a:r>
          </a:p>
        </p:txBody>
      </p:sp>
      <p:sp>
        <p:nvSpPr>
          <p:cNvPr id="5" name="Content Placeholder 4"/>
          <p:cNvSpPr>
            <a:spLocks noGrp="1"/>
          </p:cNvSpPr>
          <p:nvPr>
            <p:ph sz="quarter" idx="2"/>
          </p:nvPr>
        </p:nvSpPr>
        <p:spPr>
          <a:xfrm>
            <a:off x="4933950" y="1447800"/>
            <a:ext cx="3905250" cy="5029200"/>
          </a:xfrm>
          <a:solidFill>
            <a:schemeClr val="accent6">
              <a:lumMod val="20000"/>
              <a:lumOff val="80000"/>
            </a:schemeClr>
          </a:solidFill>
        </p:spPr>
        <p:txBody>
          <a:bodyPr>
            <a:normAutofit fontScale="92500" lnSpcReduction="10000"/>
          </a:bodyPr>
          <a:lstStyle/>
          <a:p>
            <a:pPr marL="0" indent="0">
              <a:buNone/>
            </a:pPr>
            <a:r>
              <a:rPr lang="en-US" sz="2800" dirty="0">
                <a:solidFill>
                  <a:srgbClr val="0070C0"/>
                </a:solidFill>
              </a:rPr>
              <a:t>I</a:t>
            </a:r>
            <a:r>
              <a:rPr lang="en-US" sz="2800" dirty="0" smtClean="0">
                <a:solidFill>
                  <a:srgbClr val="0070C0"/>
                </a:solidFill>
              </a:rPr>
              <a:t>nfluence from larger-scale environment?</a:t>
            </a:r>
          </a:p>
          <a:p>
            <a:r>
              <a:rPr lang="en-US" sz="2400" dirty="0"/>
              <a:t>Flyby </a:t>
            </a:r>
            <a:r>
              <a:rPr lang="en-US" sz="2400" dirty="0" smtClean="0"/>
              <a:t>interactions between halos (e.g. Wetzel+12)</a:t>
            </a:r>
            <a:endParaRPr lang="en-US" sz="2400" dirty="0"/>
          </a:p>
          <a:p>
            <a:r>
              <a:rPr lang="en-US" sz="2400" dirty="0"/>
              <a:t>Competitive gas </a:t>
            </a:r>
            <a:r>
              <a:rPr lang="en-US" sz="2400" dirty="0" smtClean="0"/>
              <a:t>accretion (Hearin+15)</a:t>
            </a:r>
            <a:endParaRPr lang="en-US" sz="2400" dirty="0"/>
          </a:p>
          <a:p>
            <a:r>
              <a:rPr lang="en-US" sz="2400" dirty="0"/>
              <a:t>Ram-pressure stripping of halo gas by IGM </a:t>
            </a:r>
            <a:r>
              <a:rPr lang="en-US" sz="2400" dirty="0" smtClean="0"/>
              <a:t>(Bahe+13)</a:t>
            </a:r>
          </a:p>
          <a:p>
            <a:r>
              <a:rPr lang="en-US" sz="2400" dirty="0" smtClean="0"/>
              <a:t>Variations </a:t>
            </a:r>
            <a:r>
              <a:rPr lang="en-US" sz="2400" dirty="0"/>
              <a:t>in IGM </a:t>
            </a:r>
            <a:r>
              <a:rPr lang="en-US" sz="2400" dirty="0" smtClean="0"/>
              <a:t>temperature/cooling time (Cen+11) </a:t>
            </a:r>
          </a:p>
          <a:p>
            <a:r>
              <a:rPr lang="en-US" sz="2400" dirty="0" smtClean="0"/>
              <a:t>Halo </a:t>
            </a:r>
            <a:r>
              <a:rPr lang="en-US" sz="2400" dirty="0"/>
              <a:t>assembly bias: earlier halo formation time in </a:t>
            </a:r>
            <a:r>
              <a:rPr lang="en-US" sz="2400" dirty="0" err="1"/>
              <a:t>overdense</a:t>
            </a:r>
            <a:r>
              <a:rPr lang="en-US" sz="2400" dirty="0"/>
              <a:t> regions </a:t>
            </a:r>
            <a:r>
              <a:rPr lang="en-US" sz="2400" dirty="0" smtClean="0"/>
              <a:t>(Gao+05)</a:t>
            </a:r>
          </a:p>
          <a:p>
            <a:endParaRPr lang="en-US" sz="2400" dirty="0"/>
          </a:p>
          <a:p>
            <a:endParaRPr lang="en-US" dirty="0" smtClean="0"/>
          </a:p>
          <a:p>
            <a:endParaRPr lang="en-US" dirty="0"/>
          </a:p>
        </p:txBody>
      </p:sp>
    </p:spTree>
    <p:extLst>
      <p:ext uri="{BB962C8B-B14F-4D97-AF65-F5344CB8AC3E}">
        <p14:creationId xmlns:p14="http://schemas.microsoft.com/office/powerpoint/2010/main" val="57257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772400" cy="1143000"/>
          </a:xfrm>
        </p:spPr>
        <p:txBody>
          <a:bodyPr/>
          <a:lstStyle/>
          <a:p>
            <a:r>
              <a:rPr lang="en-US" dirty="0" smtClean="0"/>
              <a:t>Key Questions</a:t>
            </a:r>
            <a:endParaRPr lang="en-US" dirty="0"/>
          </a:p>
        </p:txBody>
      </p:sp>
      <p:sp>
        <p:nvSpPr>
          <p:cNvPr id="3" name="Content Placeholder 2"/>
          <p:cNvSpPr>
            <a:spLocks noGrp="1"/>
          </p:cNvSpPr>
          <p:nvPr>
            <p:ph sz="quarter" idx="1"/>
          </p:nvPr>
        </p:nvSpPr>
        <p:spPr>
          <a:xfrm>
            <a:off x="381000" y="1447800"/>
            <a:ext cx="8305800" cy="5105400"/>
          </a:xfrm>
        </p:spPr>
        <p:txBody>
          <a:bodyPr>
            <a:normAutofit/>
          </a:bodyPr>
          <a:lstStyle/>
          <a:p>
            <a:r>
              <a:rPr lang="en-US" dirty="0" smtClean="0">
                <a:solidFill>
                  <a:schemeClr val="tx1"/>
                </a:solidFill>
              </a:rPr>
              <a:t>Are group-scale processes that lower gas content important in low-mass groups?</a:t>
            </a:r>
          </a:p>
          <a:p>
            <a:endParaRPr lang="en-US" sz="100" dirty="0" smtClean="0">
              <a:solidFill>
                <a:schemeClr val="tx1"/>
              </a:solidFill>
            </a:endParaRPr>
          </a:p>
          <a:p>
            <a:r>
              <a:rPr lang="en-US" dirty="0" smtClean="0">
                <a:solidFill>
                  <a:schemeClr val="tx1"/>
                </a:solidFill>
              </a:rPr>
              <a:t>Is galaxy gas content entirely regulated by the group dark matter halo and its internal environment? </a:t>
            </a:r>
            <a:r>
              <a:rPr lang="en-US" dirty="0"/>
              <a:t>O</a:t>
            </a:r>
            <a:r>
              <a:rPr lang="en-US" dirty="0" smtClean="0">
                <a:solidFill>
                  <a:schemeClr val="tx1"/>
                </a:solidFill>
              </a:rPr>
              <a:t>r does larger-scale environment also play a role?</a:t>
            </a:r>
          </a:p>
          <a:p>
            <a:endParaRPr lang="en-US" sz="1600" dirty="0" smtClean="0"/>
          </a:p>
          <a:p>
            <a:endParaRPr lang="en-US" dirty="0"/>
          </a:p>
        </p:txBody>
      </p:sp>
    </p:spTree>
    <p:extLst>
      <p:ext uri="{BB962C8B-B14F-4D97-AF65-F5344CB8AC3E}">
        <p14:creationId xmlns:p14="http://schemas.microsoft.com/office/powerpoint/2010/main" val="3771799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8229600" cy="990600"/>
          </a:xfrm>
        </p:spPr>
        <p:txBody>
          <a:bodyPr>
            <a:normAutofit/>
          </a:bodyPr>
          <a:lstStyle/>
          <a:p>
            <a:r>
              <a:rPr lang="en-US" sz="5400" dirty="0" smtClean="0"/>
              <a:t>The                    Survey</a:t>
            </a:r>
            <a:endParaRPr lang="en-US" sz="5400" dirty="0"/>
          </a:p>
        </p:txBody>
      </p:sp>
      <p:sp>
        <p:nvSpPr>
          <p:cNvPr id="3" name="Content Placeholder 2"/>
          <p:cNvSpPr>
            <a:spLocks noGrp="1"/>
          </p:cNvSpPr>
          <p:nvPr>
            <p:ph sz="quarter" idx="1"/>
          </p:nvPr>
        </p:nvSpPr>
        <p:spPr>
          <a:xfrm>
            <a:off x="228600" y="1524000"/>
            <a:ext cx="4292288" cy="4901341"/>
          </a:xfrm>
          <a:solidFill>
            <a:schemeClr val="accent5">
              <a:lumMod val="20000"/>
              <a:lumOff val="80000"/>
            </a:schemeClr>
          </a:solidFill>
        </p:spPr>
        <p:txBody>
          <a:bodyPr>
            <a:noAutofit/>
          </a:bodyPr>
          <a:lstStyle/>
          <a:p>
            <a:r>
              <a:rPr lang="en-US" sz="2800" dirty="0"/>
              <a:t>PI: Sheila </a:t>
            </a:r>
            <a:r>
              <a:rPr lang="en-US" sz="2800" dirty="0" err="1"/>
              <a:t>Kannappan</a:t>
            </a:r>
            <a:r>
              <a:rPr lang="en-US" sz="2800" dirty="0"/>
              <a:t> (UNC</a:t>
            </a:r>
            <a:r>
              <a:rPr lang="en-US" sz="2800" dirty="0" smtClean="0"/>
              <a:t>)</a:t>
            </a:r>
            <a:endParaRPr lang="en-US" sz="2800" dirty="0" smtClean="0">
              <a:solidFill>
                <a:schemeClr val="tx1"/>
              </a:solidFill>
            </a:endParaRPr>
          </a:p>
          <a:p>
            <a:r>
              <a:rPr lang="en-US" sz="2800" b="1" i="1" dirty="0" smtClean="0">
                <a:solidFill>
                  <a:schemeClr val="tx1"/>
                </a:solidFill>
              </a:rPr>
              <a:t>Volume-limited</a:t>
            </a:r>
            <a:r>
              <a:rPr lang="en-US" sz="2800" dirty="0" smtClean="0">
                <a:solidFill>
                  <a:schemeClr val="tx1"/>
                </a:solidFill>
              </a:rPr>
              <a:t> census </a:t>
            </a:r>
            <a:r>
              <a:rPr lang="en-US" sz="2800" dirty="0" smtClean="0">
                <a:solidFill>
                  <a:schemeClr val="tx1"/>
                </a:solidFill>
              </a:rPr>
              <a:t>of mass (stars, gas, dark matter), kinematics, SF, metallicity in closed volume for </a:t>
            </a:r>
            <a:r>
              <a:rPr lang="en-US" sz="2800" i="1" dirty="0" smtClean="0"/>
              <a:t>statistically </a:t>
            </a:r>
            <a:r>
              <a:rPr lang="en-US" sz="2800" i="1" dirty="0"/>
              <a:t>representative </a:t>
            </a:r>
            <a:r>
              <a:rPr lang="en-US" sz="2800" i="1" dirty="0" smtClean="0"/>
              <a:t>subset of </a:t>
            </a:r>
            <a:r>
              <a:rPr lang="en-US" sz="2800" i="1" dirty="0"/>
              <a:t>z=0 galaxy </a:t>
            </a:r>
            <a:r>
              <a:rPr lang="en-US" sz="2800" i="1" dirty="0" smtClean="0"/>
              <a:t>population</a:t>
            </a:r>
            <a:endParaRPr lang="en-US" sz="2800" i="1" dirty="0" smtClean="0">
              <a:solidFill>
                <a:schemeClr val="tx1"/>
              </a:solidFill>
            </a:endParaRPr>
          </a:p>
          <a:p>
            <a:r>
              <a:rPr lang="en-US" sz="2400" dirty="0" smtClean="0"/>
              <a:t>Improved completeness over SDSS</a:t>
            </a:r>
          </a:p>
          <a:p>
            <a:pPr lvl="1"/>
            <a:r>
              <a:rPr lang="en-US" dirty="0" smtClean="0"/>
              <a:t>Baryonic </a:t>
            </a:r>
            <a:r>
              <a:rPr lang="en-US" dirty="0"/>
              <a:t>mass &gt; </a:t>
            </a:r>
            <a:r>
              <a:rPr lang="en-US" dirty="0" smtClean="0"/>
              <a:t>10</a:t>
            </a:r>
            <a:r>
              <a:rPr lang="en-US" baseline="30000" dirty="0" smtClean="0"/>
              <a:t>9.3</a:t>
            </a:r>
            <a:r>
              <a:rPr lang="en-US" dirty="0" smtClean="0"/>
              <a:t> </a:t>
            </a:r>
          </a:p>
          <a:p>
            <a:pPr lvl="1"/>
            <a:r>
              <a:rPr lang="en-US" dirty="0" smtClean="0"/>
              <a:t>Stellar mass &gt; 10</a:t>
            </a:r>
            <a:r>
              <a:rPr lang="en-US" baseline="30000" dirty="0" smtClean="0"/>
              <a:t>8.9</a:t>
            </a:r>
            <a:endParaRPr lang="en-US" baseline="30000" dirty="0"/>
          </a:p>
          <a:p>
            <a:pPr lvl="1"/>
            <a:r>
              <a:rPr lang="en-US" dirty="0"/>
              <a:t>~1500 </a:t>
            </a:r>
            <a:r>
              <a:rPr lang="en-US" dirty="0" smtClean="0"/>
              <a:t>galaxies</a:t>
            </a:r>
          </a:p>
        </p:txBody>
      </p:sp>
      <p:pic>
        <p:nvPicPr>
          <p:cNvPr id="4" name="Picture 2" descr="http://resolve.astro.unc.edu/graphics/full-size-survey.png"/>
          <p:cNvPicPr>
            <a:picLocks noChangeAspect="1" noChangeArrowheads="1"/>
          </p:cNvPicPr>
          <p:nvPr/>
        </p:nvPicPr>
        <p:blipFill rotWithShape="1">
          <a:blip r:embed="rId3">
            <a:extLst>
              <a:ext uri="{28A0092B-C50C-407E-A947-70E740481C1C}">
                <a14:useLocalDpi xmlns:a14="http://schemas.microsoft.com/office/drawing/2010/main" val="0"/>
              </a:ext>
            </a:extLst>
          </a:blip>
          <a:srcRect l="2015" t="2945" r="5284" b="2603"/>
          <a:stretch/>
        </p:blipFill>
        <p:spPr bwMode="auto">
          <a:xfrm>
            <a:off x="4658048" y="1676400"/>
            <a:ext cx="4299532" cy="40386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60320" y="201572"/>
            <a:ext cx="3429000" cy="1145487"/>
          </a:xfrm>
          <a:prstGeom prst="rect">
            <a:avLst/>
          </a:prstGeom>
          <a:noFill/>
        </p:spPr>
      </p:pic>
      <p:sp>
        <p:nvSpPr>
          <p:cNvPr id="6" name="TextBox 5"/>
          <p:cNvSpPr txBox="1"/>
          <p:nvPr/>
        </p:nvSpPr>
        <p:spPr>
          <a:xfrm>
            <a:off x="4953000" y="6073914"/>
            <a:ext cx="4004580" cy="707886"/>
          </a:xfrm>
          <a:prstGeom prst="rect">
            <a:avLst/>
          </a:prstGeom>
          <a:noFill/>
        </p:spPr>
        <p:txBody>
          <a:bodyPr wrap="square" rtlCol="0">
            <a:spAutoFit/>
          </a:bodyPr>
          <a:lstStyle/>
          <a:p>
            <a:r>
              <a:rPr lang="en-US" sz="2400" b="1" dirty="0">
                <a:solidFill>
                  <a:srgbClr val="FF0000"/>
                </a:solidFill>
              </a:rPr>
              <a:t>http://resolve.astro.unc.edu</a:t>
            </a:r>
          </a:p>
          <a:p>
            <a:endParaRPr lang="en-US" sz="1600" dirty="0"/>
          </a:p>
        </p:txBody>
      </p:sp>
    </p:spTree>
    <p:extLst>
      <p:ext uri="{BB962C8B-B14F-4D97-AF65-F5344CB8AC3E}">
        <p14:creationId xmlns:p14="http://schemas.microsoft.com/office/powerpoint/2010/main" val="30422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00200"/>
          </a:xfrm>
        </p:spPr>
        <p:txBody>
          <a:bodyPr>
            <a:normAutofit/>
          </a:bodyPr>
          <a:lstStyle/>
          <a:p>
            <a:r>
              <a:rPr lang="en-US" b="1" dirty="0"/>
              <a:t>The RESOLVE Atomic Gas (HI) Census</a:t>
            </a:r>
          </a:p>
        </p:txBody>
      </p:sp>
      <p:sp>
        <p:nvSpPr>
          <p:cNvPr id="3" name="Content Placeholder 2"/>
          <p:cNvSpPr>
            <a:spLocks noGrp="1"/>
          </p:cNvSpPr>
          <p:nvPr>
            <p:ph sz="quarter" idx="1"/>
          </p:nvPr>
        </p:nvSpPr>
        <p:spPr>
          <a:xfrm>
            <a:off x="304800" y="1219200"/>
            <a:ext cx="8610600" cy="1828800"/>
          </a:xfrm>
          <a:solidFill>
            <a:schemeClr val="bg2">
              <a:lumMod val="90000"/>
            </a:schemeClr>
          </a:solidFill>
        </p:spPr>
        <p:txBody>
          <a:bodyPr>
            <a:normAutofit/>
          </a:bodyPr>
          <a:lstStyle/>
          <a:p>
            <a:r>
              <a:rPr lang="en-US" sz="2400" b="1" i="1" u="sng" dirty="0" smtClean="0">
                <a:solidFill>
                  <a:schemeClr val="tx1"/>
                </a:solidFill>
              </a:rPr>
              <a:t>Not</a:t>
            </a:r>
            <a:r>
              <a:rPr lang="en-US" sz="2400" b="1" i="1" dirty="0" smtClean="0">
                <a:solidFill>
                  <a:schemeClr val="tx1"/>
                </a:solidFill>
              </a:rPr>
              <a:t> </a:t>
            </a:r>
            <a:r>
              <a:rPr lang="en-US" sz="2400" b="1" dirty="0" smtClean="0">
                <a:solidFill>
                  <a:schemeClr val="tx1"/>
                </a:solidFill>
              </a:rPr>
              <a:t>flux limited</a:t>
            </a:r>
          </a:p>
          <a:p>
            <a:pPr lvl="1"/>
            <a:r>
              <a:rPr lang="en-US" dirty="0" smtClean="0"/>
              <a:t>Goal: strong </a:t>
            </a:r>
            <a:r>
              <a:rPr lang="en-US" dirty="0"/>
              <a:t>detections or upper limits (5-10% of </a:t>
            </a:r>
            <a:r>
              <a:rPr lang="en-US" dirty="0" smtClean="0"/>
              <a:t>stellar mass) </a:t>
            </a:r>
            <a:r>
              <a:rPr lang="en-US" dirty="0"/>
              <a:t>for </a:t>
            </a:r>
            <a:r>
              <a:rPr lang="en-US" i="1" dirty="0"/>
              <a:t>all</a:t>
            </a:r>
            <a:r>
              <a:rPr lang="en-US" dirty="0"/>
              <a:t> </a:t>
            </a:r>
            <a:r>
              <a:rPr lang="en-US" dirty="0" smtClean="0"/>
              <a:t>galaxies</a:t>
            </a:r>
          </a:p>
          <a:p>
            <a:pPr lvl="1"/>
            <a:r>
              <a:rPr lang="en-US" dirty="0" smtClean="0"/>
              <a:t>~95% complete to date (Stark et al., submitted)</a:t>
            </a:r>
            <a:endParaRPr lang="en-US" dirty="0"/>
          </a:p>
          <a:p>
            <a:endParaRPr lang="en-US" sz="2400" b="1" dirty="0">
              <a:solidFill>
                <a:schemeClr val="tx1"/>
              </a:solidFill>
            </a:endParaRPr>
          </a:p>
          <a:p>
            <a:pPr lvl="1"/>
            <a:endParaRPr lang="en-US" dirty="0"/>
          </a:p>
        </p:txBody>
      </p:sp>
      <p:sp>
        <p:nvSpPr>
          <p:cNvPr id="5" name="AutoShape 2" descr="data:image/jpeg;base64,/9j/4AAQSkZJRgABAQAAAQABAAD/2wCEAAkGBxQSEhUUExQVFhUXGBcYGBQYFRgaFxcUFBUcFxcXFBcYHSggGB0lHBwXIjEhJSkrLi4uHB8zODMsNygtLiwBCgoKDg0OGxAQGywkICQsLCwsLCwsLCwsLCwsLCwsLCwsLCwsLCwsLCwsLCwsLCwsLCwsLCwsLCwsLCwsLCwsLP/AABEIAEACKAMBEQACEQEDEQH/xAAcAAAABwEBAAAAAAAAAAAAAAAAAQIDBAUGBwj/xABFEAACAAMEBQgGBwcEAwEAAAABAgADEQQFEiEGEzFBUSJhcYGRobHwBxRSwdHhIzJCU2KS0hUWJVRyc5MXQ6LxNESyJP/EABsBAAIDAQEBAAAAAAAAAAAAAAADAQIEBQYH/8QAPxEAAQMCAwUFBgUCBQQDAAAAAQACAxESBCExBRNBUaFhcYGRsRUiUsHR8BQjMkLhkqIzYoKy8UNTo8IGY3L/2gAMAwEAAhEDEQA/AOMUiEJVIEIAQIS0HvgUogsQoQwxKEkrAhCkCEmBCIiBCkXeOX1GGwn3loworIrTBGq5dGxDBBcixDBBcixGEguRYhg80guU2I8HmhgqosQ1fnOCqmxDVwVRYhq+jtgqixDVdHbBVRYj1B4QXIsTEyzEHz8YKqbEjUnhBVFiGpPDuMFyLE5Ks++h89UFyixO6vpguU2Iarp7IKosRascYKosR6vnEFUWIaqCqLEYkwVRYhqvOUFUWI9VzQVUWIGV+E98FUWojL5j2/KC5FiLAPIHxgqpsTEyRT/qCqLEnVdEFyLEWqgqixDVecvjBcixDUngewwVRYklILkWIYILkWIYILkWIsMFyLEpUgqixPLIG+CqLE4JY8iCqLEerrwMFUWJt7LzQVRYo5SCqLEMEFyLEWGC5FiMJBVFiclyqwVRYrGy2GsFVFqs5dzkjZE1UWpi03WRugqptVTPs9Ii5Fi2noSWl6L/AGpvgIVMclnxTaMXb76vrVBsAUlAS7MSEXCK0JApU5DMila50wnMuccliLXpqS+FFmz9n+40hcl4qhLtUUyRBmNu5z8O9kZkdoBVUZIHPDBxyrTIKfd2mDK2FhMRhXFLmksxYkFUlgJVhQ4RmrE54WyBww4qOUAtOq6mI2XPCzeZObzBqFuLDaxMByKlSVZTuYbRXeOeNC5yZvS9pcjCGNWYgBagGrHCCankgmgqd5A2mKucAmxQuk0Wct9+2gmsphTlArLkvMwutMmmb6k0IKqVoaiFl54LazDxDJ3UgZd38kFTbFpEVwrOo5omJpalWV3DHA0mrEEBSTQ1zHJpnEh/NKfhQc2Za66U51y58vFaOXMDAMpBBAIIzBBzBB3w1YyCDQrxTSIUJcCEYgQpUiQxUtQ4QQtaGmI1IWvEgE05jFaqwCtZmjU1VmFgo1RQMMak1mfVChScXVsiu8CtYU7eeis2RKM1qUVlVgDUgMuJX4YD9WvtZRVsodoh0Zbqqm0XbMQKzIyh1DKSMmU7COOwxcPBNFW00qobpSLKEkLXdEqE2YEKTdg+k6jF2arXghWXwKt8MOuXYtQwQXIsR4ILkWIYILkWoBYLkWI8EFUWJQlngItVTYlCX5pFlO7R4DEFFiWsk7/fFaqtqWsrmHfE1RYlPKqPqiLKQxR9WOECkxpJk8AYoSq2pYpwPbBcixKB5j3wVRYlAdMSCixKpzmLBW3aOg4+ETQo3ZQoObsWJop3aGrXm7B8YKFG7KBReK9dPjEUUbsotWvN564qVWxFqk5oiqLClLJXj2E/GAFFiVqRxPbFlNiTMsgI2nz1RBUWKP6oOPv9witUWoCxjiOz5wIsSxYucdg+MXU2IG7ujviEFqL1A8R2mIJUWovUDxr1/KIqotQ/Zrc0CKI/2Y3n/uJU2p+VdTeyO2LUU2hL/Zbeye35RNEWpJutuB7jBRTaiN1twP5YKItSf2a43HsMFFFoTM+xPt+cUKLQo/q7ewOo0iKqLERs/wCFuwHwpBVTYj9V6ukEeMWU2KVZbJU5UPQYFBYtXct2VpURISXBbSyXGCNkWolEqpvq6ABsiCrNWCvWy0MLJTg1XXonnaq3mZQtgkTmwja2FQcI5zshTzks2Nb+V4rbX4C74OXlhaaDQK05trmhNPs8k7CaZ0WmjCgAF5Xn5nOLgxqalXNhLNlilHlKPrckVJFMsvGJxc1+HcwcQVMUTxIKnKqqpttkzZjtMV2QoQoYKxZsNFx0oAtdwrHj8JAIWBrjpy0r4r6JHgJImBrXVNc8zSnGg4la3QS8nmUY0JDalqfWcD6TGc/sh1qTUkg/VzxdyB5eypXldrYRuFxBY3Qio++9SLNM9am4wWCTEeauxWMtBq1KspNVYMuTAEVam2Ae8aoc3ctt4ggeJz8xThloqm7r7+lw+vKJIV8I10sKBhAkhQJYIpv5R2bBFQ7PXJPlg9yu7N2XA+PH5BHdIFtLK082h1lz8saE4MUgrLaiKKMQ65ihIrzQN9/jX7CtLXD0IbaKt4HX3sxmdMj0Ws0TtTMHWlJZVJssk8rDOxMQwoKGoDbB9eGsK52KYBQ8cwfD76LyZSLrIjiFKUVECFdrdbJhKkhqEsQM0Uk4TTbmAabM6ZiohN4OqdYRogxYPVmLCooRWjV2EDIgEQZEZKOKkyZTPgSVieeWIVVBLbBQqM9vKHVFfDJW4dqs5TzV1MzErK03EJdK0ZGousTY1QxoTWoJzzimVMlfOuaor+5TBcKIZajEQCMRJJxNz+4Q2PRLkFSqjAc8ssPjvhtUqijGLKqk3UPpOoxIK3bOFZ/Aq6wxa5d+xDDBcixDDBcixHhguRYhhgqixKCxYIsWu0K0NNr+mnNq7KpzfYZh9mX7z74uXWrJi8S2AWj9Xp3rsEi6bHLlgS7PJIAyrLUnrLCphdSeK4jppHGpcVxrS27BKtBKgKr1IUDIEbadoh8Zuau3gZDLFnqPsKjK8/jFStdisdHrrNptEqSCeWwDHPJBmx7AYK0FUqV27YX8l3Wddtkkr/48mgGX0aE0HORWFVK88ZXnMuK5D6QLwSbMVZcpJarWmBApO7OgFflDoxkSurs1rnBzictFlJa857PnFXLolqExa7z2fOKVVbU2Onu+cWCsGLoWiPo2eeonWlmlSjmEAo7DiSfqDv6IkvA0XPxGObGbWZnnwWtmJdljoqyJTHnUMT0lq1ihcSuW7ESvObioX713eP8A1ZX+JP0xNr+1TbiOTuqP97Lv/lpX+JP0wUf2qbZ+TuqH72Xf/LSv8Sfpgo7tRbPyd1Tc/S2wYThs0mu76OXt7Iiju1FuI5O6rmF52nWTXcAKGNaCgUdAG6G6Bd6KJzYwHaqID5rFUyxavQ7RE2r6Wcxl2ZTm9c3Psp7z74kutWPFYhsIoM3eneusSrrscuXRJEogDKstSessCTC6lcYzSE1JK49pdd4lTzhQKr1IAGQptplzjth7Dc1drAyGWPPULNOorsEUK2WKw0cur1q0ypIGTsAxG5Bmx7Ae6AGgqlTHdRl54LvU+6rHJQf/AJ5FAMhqkOQ5yIVUrzhlkOZJ81yPTy8Jc2YFlyZcsKTTBLUE7s6DP5Q2MZErrbNa5wc4nLRZM+cohxXRLENZ/T2fOKXKtiUswc0Wap3a6Fol6PnnKJtpJlSyKhAKOw4kn6g7+iLF9NFz8RjWsNrMz0/layb+z7LRRKRjzjET1tWsVuJXOdPI7UqINJrH/LJ/iX9MTR3appNyd1Q/eaxfcS/yJ8IKO7VNJuTuqL95rF9zK/Knwg97tU2z8ndUU3SWxkcmTKJ3chfhE5opNyd1WHtlsLuzCgBOwVA6hTKL50XWjjIYA7VR1tDb6eemK1V7FpdGbma0DWTCFkA5sVHKPsqa98SXUWXEStiy4rcrdtmVarJlUplyFr20iLlg3zjqVjL5nSZMzlS5dGzAwru27B0dsMaahbsMTK3XRP3de8g5LJXqAHhBUK7o3DUrRWe2KRsAi1VnLSqG/wC0AgxRxTWNXN74apMILlsYxTfRpJLW1goq2omlRsq60ZBXnYCFE1WXaLaQ17Qt1bLUshDNtDS5aTNTNJViyPjU4tW2RmUwCikE/SA7TnoiJIoMzn9/fJeddQZoNe9pVZk+zrZ5ciQHGsY60vQYslUrgOHDyRiPKO2kFo0NSTyVanMgLPvaJVnthl2vVyyjEF1xmQ8zJmUBlqhVWUkEsCHWmHLFn/Aiu8Z5Lre25zh/w7+6vGg4ffWuW+uec2tlvLVJiTHwGbrfu0ydEoA1azwacARELn0ombosyWSYqPQBUeQXEvAKHBheYcRLGgQYqAcrM5CEtFp6LpyuMzS4cSHa155DlxyTsmdMYtjlTCRMTKvJRhIUFFDN7dTUAAjPfEiqq4NFKOGnnnr5JwW/AzzsVAgnS01hNNZM1RWWDiNcJlNipsB5jE14qN3UBnOhNOQrn41FOam6LS3FahcCy5SK4GEu4BMwuoJoaasVqa50iWVSsUWnvJJpyHD5ryZFlkVhZrqmuhdZblQASQp2GtDThkc+aKF7QaEq4aSKpPqjj7DZ8QRE3Dmi0roWjWj4t6lnbAUXAiMXKoi8oNQDZQk03lTsyrlutNAVppXOicvO6rLJMwBdbhalVkmWDUE1VzMbkilCStQT2ULjoCpoNSEm02OzTFZ0l6r6xVVWazcoGgDUAyArtA74i53HyRaOCo3sU6XngdB9pWbEDkaUxKKUBI64ve05fwi0jNLnGYxYowDco6szRkxY5lcgKDaN/VA2gGaHVRWvRefOxupl7GIwvWqYS9WpvwqT1Nti7JOFCqPZxqFjbXLKnDjr0E0rGhpBFaJDgQaVTt1Gsym6hiTkt2y88R4FXeGIuXpbEMEFUWI8EFyLEAnNBVFqUE5oYEWraaH6HrMT1q18izDNV+1Opw4Lz74ZWi5uOxoh9xn6vT+UNLdKHtBEuUNXJTJEXIAbK5b/AAh8UXFyXgtnmu9m15fVdL0avD1myS334aN/WuR74VIy1xC5WKh3MpZ5dyymnN24kLDaufnqi0Ro6nNP2fLZNQ6HL6LnbIYY8L0dq6F6IbsrMmzzsQCWp/E2bdgw/mhT8hRcnar6Nawcc1p9LrdhU57IWVxCuN3m2Jico122tAXq8LBuog1RUGW2MrynFqMdMUBUWLbei/RpbROafMFZckigOxppzz5lFD1iGE0C520p90wMbqfT+V0XSOczDVo1Dxii8+sXP9HVpmZmfJz3EvXroO6NMcrGDQ1XUwuLw8AyaSeeSZ/0un/fSP8An+mGHFDktfteL4T0ST6LbR99I/5/piPxI5KPa8fwnoqbSTQ97EmOZNksdyrixHPnEQJg40on4fHsnfY0FZcno7TFXPW+1AKfIMLJqotC1+iWiQmL6zazgs65hdjTSNw3heffEE0XMxuNEXuM/V6fyi0r0la0EJLpLlIKIi0oBsrlv8IbFFnVypgsAa72bM8j810jRy8PWLLLffho39S5HvhUjLXUXLxUO6lLPLuWS06uzEhatCufZ8qxMRo6nNO2dLu5qHQ5fRc0nqK7e+GPC9LaV0X0M3UDMnWihogEtSfabN6dAC/mhT8hRcja0lrWx88/otXphb8KnmhZXCK41bjicnD4RtttaAvW4WDdQtb91UQp+FYxvKdagqn8PZ8ooFFq3fov0cFomtOmgGXKIAXDk00558Qooac4htaBczaU+6YGN1Poui6QzmYYEND0xVcFZCboFaJmZnS8+LPXroI0xysZwzXTw+KghGTSTzyTX+ms772T2v8ACL/iRyK0+1Y/hPRA+jef97I/5fpiv4gcke1I/hPRVOkGjMyxpiebJJ3IuLEe0CATAmidBjGTPsAKzbTW3mIc5bbU007i3f58YUSixafRPRhZietWqsuzrmoP1pv9O8Lz74qXUXOx2NEPuMzd6fyoulWmDzyEkjVykyVRsA45b/CHRR8XIwWzz/iTa8vqum6MXiLVZJczeVo39a5N3wmRtriFyMXEYZnM8u5ZLTq7qri3rnTx7qxMLqOpzTtnS2TUOhy+ix9ituGGvyXffFVXUm+qDbCr1nMCg3heuLfFDIrthWZtk7EYSXLS2Oi0/odH8SX+1M8BEA5rBtVtMP4hdP0t0dFolsjBjnWVNUnWSGmcl8JGZU1JIrRhyThoCXMeWGoXmXNDhQrlVruC2SZJmO8mZKCjBOmknCpWpEutVK0WppiHJG0UjSJ2HUUSN08ZVqnLq9H9oNoZrQ9HrMaiM2Ke1SJgE1dlWYhsILUJyFagdiRSjQhkJrc4rtV12ISl+qJaIMMuWuSy5Y5gaVNK1+cY3OABc5aAE3fNyidylIV6UNdjLUEqduGtAMVDltDAUirm1WiGezI6ff36ELPyrrtJm8szlAKgsgUclQTWpZ8YJIABNQMRyrCw11VrdNEGe7T78qdvPLknrquq0TFwzF1YCCWWch2BObPIAAArUghhnkTiApEta46qJZommrTXOuWXgf46LVWKyrKRUQUVRQfHKGgUFFge8vcXO1K8aoeG7xiFVau6tNJsqztZ2RXRlIqcnpiDgFqGoBBy315hCjEOGSvvDxzTN53lItE4uUMtWCgKgUUwihY0FOwc9PsxVrXAUVi9pK0twWyyhkQWhpctUJmE8ks1SBgOVVzBzzFOuEPYTmQnNeBoVXXtNlS5IEu1s8wsScNRhUZKMVc61NdmYrF2tJNbVVzgOKhtf7u2ETnRTTlgscNT9YAHMjwESIQBogy1Oqsr7UJKCyyxOxjMZi5BGIOwZeRiqmWZybPKFsFTmrnTJOXZbZXq8wpJktPyZnZmx1XlYlYsBTFnupUZGJdcDQ6KAAcxqqG9NM7VMYkHVGirycmCpsQnIkAgZHZSm810CJp1zSDIRoKLLuYalKZco+l6jFXmgXU2OK4odxWgwQm5ertQwxFyLQUKRNymxGFi4KLF0PQnQpaLabdyZe2XKbIv+Jx7PNvh4XC2htEMrHFrxPLuWqvyw2e3MA89paKKKqFR4giLtdQ1XFgn3L76Antqqv8A0/u/+anfml/ohoxDhyXQ9szfC3r9VoNHLBZbCjJLnNMDHFRypo1KcnCo25dkVkkLzUrFisU7EODnAAjkhfVnxqctsUWfMGoXHrfYjLmMnA5dG6NZNwqvZYeUTRh/P1XW/RsVWwJTaWmE9OI7eqM0n6l53alfxBr2eihaWXe00HDt2jp3d8Q2gcCVjhLWyNLtK5rldpkUqGyIyIoag88bZM17RtHZhMpLFNsYnBSWpWBePcPjENaotK7pond/qthlqcmK4244nz+UB1XkMbLvZ3O8PJYDS++WV+SxB8/OGQxh5zV8BhBiZC05ABUH7yz/AG274a6Bg4rr+xYviPT6Iv3mtHttCyxqPYsPxHp9EDpLafbbt+UVLWo9iw/Een0UO3XlNnUxmtN9YiobotWF2fHhyS0kk81DOLj4xQuqtlgW70N0LWi2i20Evakpsi/4nB3c2+JquLj9ohn5cWvE8u5ai+7DItzUee0tFFFVCo8QQIlpoarjQT7l99AT2qrGgVg/mp355f6IaJ3DgF0PbEvwt6/VX+jtgs1iRklzmcMa0cqSDShw4QNuXZFZJC81IWLFYp2IcHOAFOSF82cOpyGfEQtZq0zC45ekjVzGThsy3bo1k3Cq9nhpN9EHjj6rrnozZRd6UzJaYTlvxEfCM0n6l5zapP4kg9nooOl1geYpw7do6d0VaQHAlYoXNEjS7SoquTT6qSrChGRBFCD7o3SZ6L24AcKjMJhn5xGF4Kndoq88Q1qmxd+0Pu71SwS1OTFcbf1Pyj2bIDmV4zHTb2dzhpoPBYDTC93D8hiM/PRvhkMYec1bAYQYmQtOQAVFL0jn/eHtr4Q50LBxK652LEP3O6fRKOks/wC8aFljeaPYsXxHp9Ek6UT9zmItbzU+xYviPT6KBb73mTvrtXzsitQ3RasNs6PDkltSTzUBnihfVbbFvdDNCkIW026iy8ikpsi/4nHs82+Cq4m0NpBlY4TnxPLuWpvuw2a3sBMtDS5aiiqhUeII7oAaLiQT7l99AT21VSfR7d381O/NL/RDRO4Lo+2pvhb1+q0WjdgsthR0lT2mByDhcqSGpTk4VG3Lsiskhec1hxWLdiHBzgARySb9s+NDQbYWswNDULi94STKmMnA5dG6ND3XCq9thnieJsnP14pg2kxie6ibuk3NnwovUiJRXNYrcrhi2nodH8RX+3M8BFoz765e2W0w3iF3mNK8kmJdklq7OqIHamJwoDNTZiYCp64EJEuTKRnKIgdzyyoAZyBljIFT0mEPmZm0Gp5Vz/jvQo87EUZXah+qDsB645rjKYXMmfQ6A5AHx9dO5WGuSRNeYVlrLOInJiTkaCpAbbU0pUQ0vlLGNiNeeeWQzFdanSvBWAFTVTpNqVjQHlZ1X7QptqN3THQZK1xoDny4qpaRmn4YqoQIXi9lIAPGvcaRQHMhAOdFZ2myBULeeEZo5SX2rOyQl1E1PkctF4nuLE+EWY/3CfvRWa/3SVJn2TlOOAUjoNR8IoyXIHnX5KrZcge9MWqThAbdmD1GGMkuJCux9xIQttlCFeFSOw/CCKS+qIZL8il3jeeNiFoF3Cu7ZnxyizI7ddVrfJU0GirROIORhtKpVSEmY9TXzsgQU1WJUKwuJfpupoVKfdXW2Hnix3FaQrsEYb8yuu7aAbjTh+Nelp+aJlzJ54L9EvF4zdSQ8mtvd40A+aCDjF2PU7LxzsRYHakPr4WnpVa7RNbFJpPtLrMmDOXZwCQCPtTCRSvARsjpqVbaU+Ic7cwMd2mh6H5qBpBpFNtUwux6ANgHAQ4OCthNjRsZ+cKk+QVZ603tGLhzeS1ey8N8A6/VD1p/aMTczkj2ZhvgHX6qZdN6PKmK9ScJBI4rXMdkXBYeCXJsvDlpDWgHnnkuhXjprZ64Q1R0H3CFUK8s7CTtNCw+RWM0itUucweWa7iKEc42jp7oYx1BQru7HEjWuY9pA1FQR3qXoppI1mDSznLY1y+y2/qMQTcnbR2eZwHs/UOq003TCUpFWB7T4CK0K867CYhpoWHyKUdM7Ec5kpHIG1pdfFYKFS2LEtFGteO4OQGmV2n/AGJX+Ff0RFFazGcn/wByZtuklgmrhFnlBSRVhLANAakDkg5gU64kCifA3Fgl/vZDt+advL0gSXFAaDob4RFDyWP8LP8AA7+k/RYG9rVrHLdPfDmOsavSbKwrooquFCfsKvJ6IQ+ZdYMSSefz3wgzKbEKxG9U2IqxG8RYtVoqLFJpPtLpMmbZdnArQj7UwnKvAeQxpGpXE2jNiHHcwsd2mh6H5quv/SObaphdmpwA2AcAIYHBWwmx2MZ+cKk+QVaLS/E+EMuatfszDfAOqL1h/aPbBczko9mYb4B1Uq7bzeVNR6k4SCV4rXMZ80XFhGipJsvDuaQ1gB58l0C8tOLPXCGy6D8IVQryzsJiAaWO8isLpTapU5xMlkHcRQjbmNo6e0RdjqChXf2KJWtdG9pA1FQR36qXolpUbIGltnLY1/pbflwMQ43J209mnEUez9Q6rUTdOJKkVYHtPgIpQrzTsFiWmhjd5E+iWNOrCxrMlI54tLqe9YmjlLYsW0Ua148HJf773Z/Lyv8ACP0RFFazG8n+TlGt2ll3zVwCzygpK4m1ag0BxECi1zAp1wALRh48aCX0fkONfTin7y9I8mYCAaDob4QUPJYvwuI/7bv6T9Fzq+LdrXLdPfDmPsavUbIwbooavFC77CrmeEPnXYEaUJnGEGdG6R1iu9UbtDEIjeo3ZWs0TaxSAJ9pmLMmbZdnANARvmkileA8dzWuGpK4e0psQ525gY7tdQ9Dp4qp0i0im2uaXdiOAByA4CLhwV8HsWONlZhc4+QVV6w3EwwObyWv2Vhf+2OqP1hvaMTczkj2VhfgHVS7rvRpM1JlSQrAkcRXMdkXFhFKJcmycO5pDWAHgc8l0a89O7NXCrVHQd/QIVQrybsHiGmhjd5FYTSi1ypzrMlNXaGFCKbxtGe+C6govQ7DbK1ro5GkDUVBHfqqF4xSOXfDEhoQXKtQHhnGlUMGyK3pU0oiD3H9oB9a+i2vogH8RX+3M8BDoDWTwXJ21KHQlo09w+Zd9F3WNy8kiJiCaIVa86W8wipxCgXaMxnzcaU5o48j8PNiaVN4pTUaZ9mtaU65q1DSqw1ovJLYZhmYcImtKqzZSCpITHUADFTJtm0Vjv7NbuqYh5oSAR2g50r2dTnquTiA6R9DpWnd/wA8/BQrjeZZLTLQMME3AplVIJL4gCqgnNSrHEGoQRsxCM2PYL3TNGp865a5c69K6rVhWujIaTkf+Vu7ttUhJxlyySzCjNmashyJIGZOJqnmjm4WTDRzGKPM0zOuY49tampXSe15bcVfR1VnQgQvHtnkYhIHEv3MIyPfS893okOdS/wU+8//ABxzhfCsIg/xvNJh/wAXzT2prMRuCjvBhd5DHDtVL6MI7U7Ll8sk70TuBJ8YqXe7QcCVUn3adpUS8l+ifmb3w6A/mDuTYT+YO5Fb5eOUvOVI/wAZ+BiYnWSHx9UROtefviqiyqtcbIHVaEoSQGByoSpBGZBy4RtcaEDmtlaEK/GkMhJaAXbZDUHlPjdjTLMk1y6Yo0OqRd0Vw9p/b1WdtTYndgipmTgX6q55hQTkBDAcgqkhCzSTrEBG0jsBz8DFXuAYSFR7vdJCnXIhDITv1terD84RO7Iju+a14DFjDYkPOmQPcTqtIBmOrwMc8nMlbsRQ7WvHxEf2f8opi+/xpE1+STtNxAcf/qiHmM+pCbRYsDQrNswvjxoDOD7f6iQejU4wpDmScV7OHGlxmef0s+RcT0oihm+oKrR+JAwwlOu7L/IAnqQjWIbKVm2fib2lrv22t8c2nq0oUzgMqdM8ict5bs+bnj6JyTti7ZzVUjxF0wB0LWu87/lRPYsun4Q04g071WWYCFh+Mf8ArVGpi2+qFsh/Mja/mAfNIZ9g417AYSZzQBcqfFWbuLi95H9LhXoUePlc0MGJ9+ik4wfjXRHRo+RJ9WoTJvDn7ou7E5gJ0mKDZ44m/uJB8MvVIE6nWQO+kQcRkmYjEsjjD+bw3xJonGm5GI/EZFKOIBglkH7ajoKeoTcydXedkScUKhMfjYmuYODgTXsGvWnmmi2cLdiKmibFiN5iTDybcfGlPmiVq0hBlqmYPEsxMbHj9wJHcCB8wixZ0hZeVk9ogmVtP8NzQe5x19UYbb1RBfmqSbVibiHRHKwmvdTLqjptgD9Fobixvo2Vycwu/poD6ot1euGCRRHjBJhRMf3AnuGfyRqaisXE1G1WaDHl2z3YniB1p9UC3nsPvgMxTZsXbvP8j2t6An1Rq0BmK1CYEB3NgcPvxCGKLCc1VDNdiGxDm+v+mnzcErFTugdiSubjse2K/wDynpT+CmGHHzwiTiKk966DcSN85hP7w0Dsp8zVJIAgE62MeKuDjoT5Cn1S4uMUkOxLGvDTzp5mg++xJrF3Ymgqpxsogi3p0GfggTFRiNUmLEj84nRmfhSvyKKJOIoCtOJlEUUjxmWjrTL1CEDcTUJOzcW3Gwb0ZZkIEQt+IT5JQwA8M/8AaXIgsZnSpX4xpZDI3R5p3V/lFhhd6NpY9mCiEhzzp8z0BRFcqwX5qu0NpR4OhcKih86AgDvQwxIeugXgTCI6kE+RAPqjwRdsqwxY0OtqNSAew1cPVvVGFi++omYrECAGvNo/qNEQESZ6KuJxjIYRLStfpU+QBQO6IExTWzNM26GpBPlb9eiMiLtnVonB7nN5FKYd3vhgxKz/AIqO9rOLvTP6dUQHnoirsRVL9oQiUxnh8iQfRJK7eiMrpKrH7WBgLwMxQ07Dp9PBALCy5Ux2J3ePo34QPNspB6IwuQPnzsgrnRcuLaDsZOWt0eQPNrh6rZeiYfxEf25neB8I0YU++O5ZHzulhkroBCB5P+dV3GOkuahAhVtrnuHwquTUBY1ArnUbDWq0HxjnzvlEljG5O1J58eB1HgO3RMaBSpXL9KdCLXLtE2dYGqs2uOSHKlWauIVyDKW2VpUk8I6MWJZY2GUaaEZ0HLhlwrxA5rNJh7jcENCNBbQtoSdbXqyAiVJMwsTyTmxNcKDcADU0gxeLZOBG1uvPL7Hbn9GRRFhuJ0+/sLpl22mY0w62XSgKo4zVsyWNaClQE3UNOqMOHklc87xtKZA8+fyT3taG+6VbRtSUIELyJY/rWbomHu+UYZNJPBZX6SeCk3k30PQCOvBlCoR+b980uEfmffNT1AWnOgH5BX3xmNSPH1/4SDn5+qXPoDXhl2ikQzMUVW5iiiXqv0L08kGHYc/mBOhP5gVa08hJPAYK9RdfAxqsBc/x+RWgNFzvH5Kus70DDitI0vFSO9PeKkd6DPVEHAsO3CfjABRxPd80DJxPd809lrZg46weML/6bT3Kn7GnuUiXTXL+F54948YU6u7Pc1LNbD3NVhd8uhX+ud/9U90Z5XVB7m+ibhmske5jzqzLvpl1VtJXldYEZXHLwTMDIX4y4/C4/wBhSiKjp+NYCaL02PwjZsAXN1DGV/pjISEXwPhE1+Swf/Hor8U5x+Njh/5Esr4kxLXZLr4Jg/DSO+KR4Pi0hIC7ItfkrYYAYaFsum4dX/UWBGqcrz0xF2SXgoXwy4lrviYfOR/1RkZ+eERcr4kmOadzjpHXyeSPVAjbEXLm3ua55d8JaO5oeEpBWg3UHaaRbeHJNLnVwkbjkGivbc60dAfNKrl1QwPyouphZwcDu+LY2ur2Zg+VOqSu0E7ge+K3aLlsla/E4d8p/SC49lbQeoKUdvnmiLveT3iNu05M9fU2NSG+HhE3Z1SI20xUczjqWU/1BrvVImjZzGveYgPyS8e+3Dw35AYhxPcHEnolNsI5vPuiQ/IqC5zcJjOynU0/9AkMuzop2kxW+oWLFiQ4XDgcb2eZYjw593fSC9diKQvxGJkGtr2+RfT/AGopa7ObyILli2FjHfkjg2rT3Ex060QIzPQPCIrktMtXP2kxuvuHvABqgBt6u4RBK85iHPfLI88agntAFUbL4e6sAOi7eGe6R2Dj5sfn2O+hb1RjYe6JuS9nYozYQREUAbJTus+oKJNoHGvwgLslfDTbvCRYY6SkUPIgsr6oKtRnt+AgLlML3YjCzPfk9zySO0MAKCjPqMSXZLc6W2LCOPGKQeQZRGo8cu0wB2ars6R5xUjjwc6nc6ah9AEmcPD3GIrUrzO3pD+Ilb/mPSoQRK06h2RUvzK9ZPARiHuaf+qzpSv+4pAHnrpE3ldHEOH452GGrmuPgWAeoSymXndEB2a8nj8U5rTI3W5tP9L5EQX3+EWMmVF6jEM/ERRwj90bT/cwJOHIed8TfquZsx4k2TPNxMZr/eB8/JGop3+FIC+q62Fwz5YJbv3SdA4D0CBWID1zdl3YbZUt4zGXiWgV8yiK5dHwB98RetkrJMS2eNurZQ0dxa35FKVdnnjFS5Y9lNOIweHGnvOPk4IwPA9ucFVaYjG7hpFKzSAjua4IqbOn3wVXK2pV2Ihif8cYP9LAfVICe+JuXq9p1jx+FfwJe0+IaR6JVNvnn+EFy5L4ZGb97BUtcXAf/lzHU8bijA7xTvgLlpx7d+J3N0AY4eDXFGQKdnbFbitEOCM7Wg6XPH9rmosGXnfE3LkYVksMjpHatZTxse4+gScEWD6LrhxixczG6hjiPAMp6lKdPPd7oGvXnCSZWHi2GvlUlCWNnnzvgc5UxjT+Lkp8Tm+JEp+SGGIuUYYOkoaUBsae8OB9CiK+e2IBTcW1xkY3jbD57qZLpkOj3xBOZWTYUTRiWXaWB3rRa30Uj+Ir/ame6NmDP5izseXYapH6mxHxAkB9V26OqsqECEicmJSCAagih2HmMVe0OaWkVrwUg0KpzdUxLM6I9XblEkZl9pwkEEEkDM12RzhgnxYZ0bHVccyeZ7Dz7TVO3jS8EjJOWm5zMly1ds5YFABRTQUKk5sARkadNN0Nfg94xjXHNvLIHhTiaEZFQ2W1xI4q3jckoQIQgQv/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306"/>
          <a:stretch/>
        </p:blipFill>
        <p:spPr bwMode="auto">
          <a:xfrm>
            <a:off x="152400" y="3084273"/>
            <a:ext cx="6590105" cy="2987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6881749" y="4043041"/>
            <a:ext cx="1981200" cy="1015663"/>
          </a:xfrm>
          <a:prstGeom prst="rect">
            <a:avLst/>
          </a:prstGeom>
          <a:noFill/>
        </p:spPr>
        <p:txBody>
          <a:bodyPr wrap="square" rtlCol="0">
            <a:spAutoFit/>
          </a:bodyPr>
          <a:lstStyle/>
          <a:p>
            <a:r>
              <a:rPr lang="en-US" sz="2000" b="1" dirty="0" smtClean="0">
                <a:solidFill>
                  <a:schemeClr val="accent3">
                    <a:lumMod val="75000"/>
                  </a:schemeClr>
                </a:solidFill>
              </a:rPr>
              <a:t>Original completeness (ALFALFA only)</a:t>
            </a:r>
            <a:endParaRPr lang="en-US" sz="2000" b="1" dirty="0">
              <a:solidFill>
                <a:schemeClr val="accent3">
                  <a:lumMod val="75000"/>
                </a:schemeClr>
              </a:solidFill>
            </a:endParaRPr>
          </a:p>
        </p:txBody>
      </p:sp>
      <p:sp>
        <p:nvSpPr>
          <p:cNvPr id="13" name="TextBox 12"/>
          <p:cNvSpPr txBox="1"/>
          <p:nvPr/>
        </p:nvSpPr>
        <p:spPr>
          <a:xfrm>
            <a:off x="914400" y="5791200"/>
            <a:ext cx="2857500" cy="461665"/>
          </a:xfrm>
          <a:prstGeom prst="rect">
            <a:avLst/>
          </a:prstGeom>
          <a:solidFill>
            <a:schemeClr val="bg1"/>
          </a:solidFill>
        </p:spPr>
        <p:txBody>
          <a:bodyPr wrap="square" rtlCol="0">
            <a:spAutoFit/>
          </a:bodyPr>
          <a:lstStyle/>
          <a:p>
            <a:r>
              <a:rPr lang="en-US" sz="2400" dirty="0" smtClean="0"/>
              <a:t>Log baryonic mass</a:t>
            </a:r>
            <a:endParaRPr lang="en-US" sz="2400" dirty="0"/>
          </a:p>
        </p:txBody>
      </p:sp>
      <p:sp>
        <p:nvSpPr>
          <p:cNvPr id="15" name="TextBox 14"/>
          <p:cNvSpPr txBox="1"/>
          <p:nvPr/>
        </p:nvSpPr>
        <p:spPr>
          <a:xfrm>
            <a:off x="4419600" y="5791200"/>
            <a:ext cx="2286000" cy="461665"/>
          </a:xfrm>
          <a:prstGeom prst="rect">
            <a:avLst/>
          </a:prstGeom>
          <a:solidFill>
            <a:schemeClr val="bg1"/>
          </a:solidFill>
        </p:spPr>
        <p:txBody>
          <a:bodyPr wrap="square" rtlCol="0">
            <a:spAutoFit/>
          </a:bodyPr>
          <a:lstStyle/>
          <a:p>
            <a:r>
              <a:rPr lang="en-US" sz="2400" dirty="0" smtClean="0"/>
              <a:t>Log stellar mass</a:t>
            </a:r>
            <a:endParaRPr lang="en-US" sz="2400" dirty="0"/>
          </a:p>
        </p:txBody>
      </p:sp>
      <p:sp>
        <p:nvSpPr>
          <p:cNvPr id="16" name="TextBox 15"/>
          <p:cNvSpPr txBox="1"/>
          <p:nvPr/>
        </p:nvSpPr>
        <p:spPr>
          <a:xfrm>
            <a:off x="6934200" y="3328228"/>
            <a:ext cx="1981200" cy="707886"/>
          </a:xfrm>
          <a:prstGeom prst="rect">
            <a:avLst/>
          </a:prstGeom>
          <a:noFill/>
        </p:spPr>
        <p:txBody>
          <a:bodyPr wrap="square" rtlCol="0">
            <a:spAutoFit/>
          </a:bodyPr>
          <a:lstStyle/>
          <a:p>
            <a:r>
              <a:rPr lang="en-US" sz="2000" b="1" dirty="0" smtClean="0">
                <a:solidFill>
                  <a:schemeClr val="accent3">
                    <a:lumMod val="75000"/>
                  </a:schemeClr>
                </a:solidFill>
              </a:rPr>
              <a:t>Current completeness</a:t>
            </a:r>
            <a:endParaRPr lang="en-US" sz="2000" b="1" dirty="0">
              <a:solidFill>
                <a:schemeClr val="accent3">
                  <a:lumMod val="75000"/>
                </a:schemeClr>
              </a:solidFill>
            </a:endParaRPr>
          </a:p>
        </p:txBody>
      </p:sp>
      <p:cxnSp>
        <p:nvCxnSpPr>
          <p:cNvPr id="7" name="Straight Arrow Connector 6"/>
          <p:cNvCxnSpPr>
            <a:stCxn id="16" idx="1"/>
          </p:cNvCxnSpPr>
          <p:nvPr/>
        </p:nvCxnSpPr>
        <p:spPr>
          <a:xfrm flipH="1" flipV="1">
            <a:off x="6019800" y="3581401"/>
            <a:ext cx="914400" cy="10077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8" name="Straight Arrow Connector 17"/>
          <p:cNvCxnSpPr>
            <a:stCxn id="12" idx="1"/>
          </p:cNvCxnSpPr>
          <p:nvPr/>
        </p:nvCxnSpPr>
        <p:spPr>
          <a:xfrm flipH="1">
            <a:off x="6281056" y="4550873"/>
            <a:ext cx="600693" cy="507831"/>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21" name="Rectangle 20"/>
          <p:cNvSpPr/>
          <p:nvPr/>
        </p:nvSpPr>
        <p:spPr>
          <a:xfrm>
            <a:off x="6716485" y="5511463"/>
            <a:ext cx="2122715" cy="11179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22" name="Straight Connector 21"/>
          <p:cNvCxnSpPr/>
          <p:nvPr/>
        </p:nvCxnSpPr>
        <p:spPr>
          <a:xfrm>
            <a:off x="6980712" y="5687290"/>
            <a:ext cx="653143"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983681" y="6366165"/>
            <a:ext cx="740229" cy="0"/>
          </a:xfrm>
          <a:prstGeom prst="line">
            <a:avLst/>
          </a:prstGeom>
          <a:ln w="63500">
            <a:solidFill>
              <a:srgbClr val="FF6600"/>
            </a:solidFill>
            <a:prstDash val="dash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966857" y="6022775"/>
            <a:ext cx="653143" cy="0"/>
          </a:xfrm>
          <a:prstGeom prst="line">
            <a:avLst/>
          </a:prstGeom>
          <a:ln w="6350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720941" y="5498068"/>
            <a:ext cx="1471549" cy="369332"/>
          </a:xfrm>
          <a:prstGeom prst="rect">
            <a:avLst/>
          </a:prstGeom>
          <a:noFill/>
        </p:spPr>
        <p:txBody>
          <a:bodyPr wrap="square" rtlCol="0">
            <a:spAutoFit/>
          </a:bodyPr>
          <a:lstStyle/>
          <a:p>
            <a:r>
              <a:rPr lang="en-US" dirty="0" smtClean="0"/>
              <a:t>Full Survey</a:t>
            </a:r>
            <a:endParaRPr lang="en-US" dirty="0"/>
          </a:p>
        </p:txBody>
      </p:sp>
      <p:sp>
        <p:nvSpPr>
          <p:cNvPr id="26" name="TextBox 25"/>
          <p:cNvSpPr txBox="1"/>
          <p:nvPr/>
        </p:nvSpPr>
        <p:spPr>
          <a:xfrm>
            <a:off x="7765966" y="5823648"/>
            <a:ext cx="1364179" cy="369332"/>
          </a:xfrm>
          <a:prstGeom prst="rect">
            <a:avLst/>
          </a:prstGeom>
          <a:noFill/>
        </p:spPr>
        <p:txBody>
          <a:bodyPr wrap="square" rtlCol="0">
            <a:spAutoFit/>
          </a:bodyPr>
          <a:lstStyle/>
          <a:p>
            <a:r>
              <a:rPr lang="en-US" dirty="0" smtClean="0"/>
              <a:t>A semester</a:t>
            </a:r>
            <a:endParaRPr lang="en-US" dirty="0"/>
          </a:p>
        </p:txBody>
      </p:sp>
      <p:sp>
        <p:nvSpPr>
          <p:cNvPr id="27" name="TextBox 26"/>
          <p:cNvSpPr txBox="1"/>
          <p:nvPr/>
        </p:nvSpPr>
        <p:spPr>
          <a:xfrm>
            <a:off x="7784771" y="6185470"/>
            <a:ext cx="1359229" cy="369332"/>
          </a:xfrm>
          <a:prstGeom prst="rect">
            <a:avLst/>
          </a:prstGeom>
          <a:noFill/>
        </p:spPr>
        <p:txBody>
          <a:bodyPr wrap="square" rtlCol="0">
            <a:spAutoFit/>
          </a:bodyPr>
          <a:lstStyle/>
          <a:p>
            <a:r>
              <a:rPr lang="en-US" dirty="0" smtClean="0"/>
              <a:t>B semester</a:t>
            </a:r>
            <a:endParaRPr lang="en-US" dirty="0"/>
          </a:p>
        </p:txBody>
      </p:sp>
    </p:spTree>
    <p:extLst>
      <p:ext uri="{BB962C8B-B14F-4D97-AF65-F5344CB8AC3E}">
        <p14:creationId xmlns:p14="http://schemas.microsoft.com/office/powerpoint/2010/main" val="2739388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600200"/>
          </a:xfrm>
        </p:spPr>
        <p:txBody>
          <a:bodyPr/>
          <a:lstStyle/>
          <a:p>
            <a:r>
              <a:rPr lang="en-US" b="1" dirty="0" smtClean="0"/>
              <a:t>Environment Metrics</a:t>
            </a:r>
            <a:endParaRPr lang="en-US" b="1" dirty="0"/>
          </a:p>
        </p:txBody>
      </p:sp>
      <p:sp>
        <p:nvSpPr>
          <p:cNvPr id="3" name="Content Placeholder 2"/>
          <p:cNvSpPr>
            <a:spLocks noGrp="1"/>
          </p:cNvSpPr>
          <p:nvPr>
            <p:ph sz="quarter" idx="1"/>
          </p:nvPr>
        </p:nvSpPr>
        <p:spPr>
          <a:xfrm>
            <a:off x="381000" y="762000"/>
            <a:ext cx="8458200" cy="4495800"/>
          </a:xfrm>
        </p:spPr>
        <p:txBody>
          <a:bodyPr>
            <a:noAutofit/>
          </a:bodyPr>
          <a:lstStyle/>
          <a:p>
            <a:pPr marL="0" indent="0">
              <a:buNone/>
            </a:pPr>
            <a:r>
              <a:rPr lang="en-US" sz="2800" b="1" dirty="0" smtClean="0">
                <a:solidFill>
                  <a:schemeClr val="tx1"/>
                </a:solidFill>
              </a:rPr>
              <a:t>1) Group identifications via friends-</a:t>
            </a:r>
            <a:r>
              <a:rPr lang="en-US" sz="2800" b="1" dirty="0" smtClean="0"/>
              <a:t>of-friends algorithm (</a:t>
            </a:r>
            <a:r>
              <a:rPr lang="en-US" sz="2800" b="1" dirty="0" err="1" smtClean="0"/>
              <a:t>FoF</a:t>
            </a:r>
            <a:r>
              <a:rPr lang="en-US" sz="2800" b="1" dirty="0" smtClean="0"/>
              <a:t>)</a:t>
            </a:r>
          </a:p>
          <a:p>
            <a:endParaRPr lang="en-US" sz="1400" b="1" dirty="0" smtClean="0">
              <a:solidFill>
                <a:schemeClr val="tx1"/>
              </a:solidFill>
            </a:endParaRPr>
          </a:p>
          <a:p>
            <a:pPr marL="0" indent="0">
              <a:buNone/>
            </a:pPr>
            <a:r>
              <a:rPr lang="en-US" sz="2800" b="1" dirty="0" smtClean="0">
                <a:solidFill>
                  <a:schemeClr val="tx1"/>
                </a:solidFill>
              </a:rPr>
              <a:t>2) Group dark matter halo </a:t>
            </a:r>
            <a:r>
              <a:rPr lang="en-US" sz="2800" b="1" dirty="0" smtClean="0"/>
              <a:t>m</a:t>
            </a:r>
            <a:r>
              <a:rPr lang="en-US" sz="2800" b="1" dirty="0" smtClean="0">
                <a:solidFill>
                  <a:schemeClr val="tx1"/>
                </a:solidFill>
              </a:rPr>
              <a:t>ass (M</a:t>
            </a:r>
            <a:r>
              <a:rPr lang="en-US" sz="2800" b="1" baseline="-25000" dirty="0" smtClean="0">
                <a:solidFill>
                  <a:schemeClr val="tx1"/>
                </a:solidFill>
              </a:rPr>
              <a:t>h</a:t>
            </a:r>
            <a:r>
              <a:rPr lang="en-US" sz="2800" b="1" dirty="0" smtClean="0">
                <a:solidFill>
                  <a:schemeClr val="tx1"/>
                </a:solidFill>
              </a:rPr>
              <a:t>)</a:t>
            </a:r>
          </a:p>
          <a:p>
            <a:pPr lvl="1"/>
            <a:r>
              <a:rPr lang="en-US" dirty="0" smtClean="0">
                <a:solidFill>
                  <a:schemeClr val="tx1"/>
                </a:solidFill>
              </a:rPr>
              <a:t>Halo Abundance Matching (HAM) w/ integrated group stellar mass</a:t>
            </a:r>
            <a:endParaRPr lang="en-US" dirty="0">
              <a:sym typeface="Wingdings" panose="05000000000000000000" pitchFamily="2" charset="2"/>
            </a:endParaRPr>
          </a:p>
          <a:p>
            <a:pPr lvl="1"/>
            <a:r>
              <a:rPr lang="en-US" dirty="0" smtClean="0">
                <a:sym typeface="Wingdings" panose="05000000000000000000" pitchFamily="2" charset="2"/>
              </a:rPr>
              <a:t>10</a:t>
            </a:r>
            <a:r>
              <a:rPr lang="en-US" baseline="30000" dirty="0" smtClean="0">
                <a:sym typeface="Wingdings" panose="05000000000000000000" pitchFamily="2" charset="2"/>
              </a:rPr>
              <a:t>11</a:t>
            </a:r>
            <a:r>
              <a:rPr lang="en-US" dirty="0" smtClean="0">
                <a:sym typeface="Wingdings" panose="05000000000000000000" pitchFamily="2" charset="2"/>
              </a:rPr>
              <a:t> – 10</a:t>
            </a:r>
            <a:r>
              <a:rPr lang="en-US" baseline="30000" dirty="0" smtClean="0">
                <a:sym typeface="Wingdings" panose="05000000000000000000" pitchFamily="2" charset="2"/>
              </a:rPr>
              <a:t>14</a:t>
            </a:r>
            <a:r>
              <a:rPr lang="en-US" dirty="0" smtClean="0">
                <a:sym typeface="Wingdings" panose="05000000000000000000" pitchFamily="2" charset="2"/>
              </a:rPr>
              <a:t> M</a:t>
            </a:r>
            <a:r>
              <a:rPr lang="en-US" baseline="-25000" dirty="0" smtClean="0">
                <a:latin typeface="Arial Unicode MS" panose="020B0604020202020204" pitchFamily="34" charset="-128"/>
                <a:ea typeface="Arial Unicode MS" panose="020B0604020202020204" pitchFamily="34" charset="-128"/>
                <a:cs typeface="Arial Unicode MS" panose="020B0604020202020204" pitchFamily="34" charset="-128"/>
                <a:sym typeface="Wingdings" panose="05000000000000000000" pitchFamily="2" charset="2"/>
              </a:rPr>
              <a:t>⊙</a:t>
            </a:r>
          </a:p>
          <a:p>
            <a:pPr lvl="1"/>
            <a:endParaRPr lang="en-US" sz="1200" baseline="-25000" dirty="0" smtClean="0">
              <a:solidFill>
                <a:schemeClr val="tx1"/>
              </a:solidFill>
              <a:sym typeface="Wingdings" panose="05000000000000000000" pitchFamily="2" charset="2"/>
            </a:endParaRPr>
          </a:p>
          <a:p>
            <a:pPr marL="0" indent="0">
              <a:buNone/>
            </a:pPr>
            <a:r>
              <a:rPr lang="en-US" sz="2800" b="1" dirty="0" smtClean="0">
                <a:sym typeface="Wingdings" panose="05000000000000000000" pitchFamily="2" charset="2"/>
              </a:rPr>
              <a:t>3) Relative large-scale </a:t>
            </a:r>
            <a:r>
              <a:rPr lang="en-US" sz="2800" b="1" dirty="0">
                <a:sym typeface="Wingdings" panose="05000000000000000000" pitchFamily="2" charset="2"/>
              </a:rPr>
              <a:t>structure </a:t>
            </a:r>
            <a:r>
              <a:rPr lang="en-US" sz="2800" b="1" dirty="0" smtClean="0">
                <a:sym typeface="Wingdings" panose="05000000000000000000" pitchFamily="2" charset="2"/>
              </a:rPr>
              <a:t>density (</a:t>
            </a:r>
            <a:r>
              <a:rPr lang="en-US" sz="2800" b="1" dirty="0" smtClean="0">
                <a:latin typeface="Symbol" panose="05050102010706020507" pitchFamily="18" charset="2"/>
                <a:sym typeface="Wingdings" panose="05000000000000000000" pitchFamily="2" charset="2"/>
              </a:rPr>
              <a:t>r</a:t>
            </a:r>
            <a:r>
              <a:rPr lang="en-US" sz="2800" b="1" baseline="-25000" dirty="0" smtClean="0">
                <a:sym typeface="Wingdings" panose="05000000000000000000" pitchFamily="2" charset="2"/>
              </a:rPr>
              <a:t>LSS</a:t>
            </a:r>
            <a:r>
              <a:rPr lang="en-US" sz="2800" b="1" dirty="0" smtClean="0">
                <a:sym typeface="Wingdings" panose="05000000000000000000" pitchFamily="2" charset="2"/>
              </a:rPr>
              <a:t>)</a:t>
            </a:r>
            <a:endParaRPr lang="en-US" sz="2800" b="1" dirty="0">
              <a:sym typeface="Wingdings" panose="05000000000000000000" pitchFamily="2" charset="2"/>
            </a:endParaRPr>
          </a:p>
          <a:p>
            <a:pPr lvl="1"/>
            <a:r>
              <a:rPr lang="en-US" dirty="0" smtClean="0">
                <a:sym typeface="Wingdings" panose="05000000000000000000" pitchFamily="2" charset="2"/>
              </a:rPr>
              <a:t>Projected mass density within distance to 3</a:t>
            </a:r>
            <a:r>
              <a:rPr lang="en-US" baseline="30000" dirty="0" smtClean="0">
                <a:sym typeface="Wingdings" panose="05000000000000000000" pitchFamily="2" charset="2"/>
              </a:rPr>
              <a:t>rd</a:t>
            </a:r>
            <a:r>
              <a:rPr lang="en-US" dirty="0" smtClean="0">
                <a:sym typeface="Wingdings" panose="05000000000000000000" pitchFamily="2" charset="2"/>
              </a:rPr>
              <a:t> nearest </a:t>
            </a:r>
            <a:r>
              <a:rPr lang="en-US" b="1" i="1" dirty="0" smtClean="0">
                <a:solidFill>
                  <a:srgbClr val="FF0000"/>
                </a:solidFill>
                <a:sym typeface="Wingdings" panose="05000000000000000000" pitchFamily="2" charset="2"/>
              </a:rPr>
              <a:t>group</a:t>
            </a:r>
            <a:r>
              <a:rPr lang="en-US" b="1" dirty="0" smtClean="0">
                <a:solidFill>
                  <a:srgbClr val="FF0000"/>
                </a:solidFill>
                <a:sym typeface="Wingdings" panose="05000000000000000000" pitchFamily="2" charset="2"/>
              </a:rPr>
              <a:t> </a:t>
            </a:r>
            <a:r>
              <a:rPr lang="en-US" sz="2000" b="1" dirty="0" smtClean="0">
                <a:solidFill>
                  <a:srgbClr val="FF0000"/>
                </a:solidFill>
                <a:sym typeface="Wingdings" panose="05000000000000000000" pitchFamily="2" charset="2"/>
              </a:rPr>
              <a:t>(not galaxy)</a:t>
            </a:r>
          </a:p>
          <a:p>
            <a:pPr lvl="1"/>
            <a:endParaRPr lang="en-US" sz="1100" b="1" dirty="0" smtClean="0">
              <a:solidFill>
                <a:srgbClr val="FF0000"/>
              </a:solidFill>
              <a:sym typeface="Wingdings" panose="05000000000000000000" pitchFamily="2" charset="2"/>
            </a:endParaRPr>
          </a:p>
          <a:p>
            <a:pPr marL="0" indent="0">
              <a:buNone/>
            </a:pPr>
            <a:r>
              <a:rPr lang="en-US" sz="2800" b="1" dirty="0" smtClean="0">
                <a:solidFill>
                  <a:schemeClr val="tx1"/>
                </a:solidFill>
                <a:sym typeface="Wingdings" panose="05000000000000000000" pitchFamily="2" charset="2"/>
              </a:rPr>
              <a:t>4) Large-scale structure </a:t>
            </a:r>
            <a:r>
              <a:rPr lang="en-US" sz="2800" b="1" dirty="0">
                <a:sym typeface="Wingdings" panose="05000000000000000000" pitchFamily="2" charset="2"/>
              </a:rPr>
              <a:t>c</a:t>
            </a:r>
            <a:r>
              <a:rPr lang="en-US" sz="2800" b="1" dirty="0" smtClean="0">
                <a:solidFill>
                  <a:schemeClr val="tx1"/>
                </a:solidFill>
                <a:sym typeface="Wingdings" panose="05000000000000000000" pitchFamily="2" charset="2"/>
              </a:rPr>
              <a:t>lassification</a:t>
            </a:r>
          </a:p>
          <a:p>
            <a:pPr lvl="1"/>
            <a:r>
              <a:rPr lang="en-US" dirty="0" smtClean="0">
                <a:solidFill>
                  <a:schemeClr val="tx1"/>
                </a:solidFill>
                <a:sym typeface="Wingdings" panose="05000000000000000000" pitchFamily="2" charset="2"/>
              </a:rPr>
              <a:t>FoF on groups + visual </a:t>
            </a:r>
            <a:r>
              <a:rPr lang="en-US" dirty="0">
                <a:solidFill>
                  <a:schemeClr val="tx1"/>
                </a:solidFill>
                <a:sym typeface="Wingdings" panose="05000000000000000000" pitchFamily="2" charset="2"/>
              </a:rPr>
              <a:t>classification into </a:t>
            </a:r>
            <a:r>
              <a:rPr lang="en-US" dirty="0" smtClean="0">
                <a:solidFill>
                  <a:schemeClr val="tx1"/>
                </a:solidFill>
                <a:sym typeface="Wingdings" panose="05000000000000000000" pitchFamily="2" charset="2"/>
              </a:rPr>
              <a:t>filaments, walls, etc.</a:t>
            </a:r>
          </a:p>
          <a:p>
            <a:pPr marL="0" indent="0">
              <a:buNone/>
            </a:pPr>
            <a:endParaRPr lang="en-US" sz="2400" dirty="0" smtClean="0">
              <a:solidFill>
                <a:schemeClr val="tx1"/>
              </a:solidFill>
              <a:sym typeface="Wingdings" panose="05000000000000000000" pitchFamily="2" charset="2"/>
            </a:endParaRPr>
          </a:p>
          <a:p>
            <a:pPr lvl="1"/>
            <a:endParaRPr lang="en-US" sz="1800" i="1" dirty="0"/>
          </a:p>
        </p:txBody>
      </p:sp>
    </p:spTree>
    <p:extLst>
      <p:ext uri="{BB962C8B-B14F-4D97-AF65-F5344CB8AC3E}">
        <p14:creationId xmlns:p14="http://schemas.microsoft.com/office/powerpoint/2010/main" val="2870513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4829331" y="95071"/>
            <a:ext cx="3933669" cy="1200329"/>
          </a:xfrm>
          <a:prstGeom prst="rect">
            <a:avLst/>
          </a:prstGeom>
          <a:solidFill>
            <a:schemeClr val="bg1"/>
          </a:solidFill>
          <a:ln>
            <a:solidFill>
              <a:schemeClr val="tx1"/>
            </a:solidFill>
          </a:ln>
        </p:spPr>
        <p:txBody>
          <a:bodyPr wrap="square" numCol="2" rtlCol="0">
            <a:spAutoFit/>
          </a:bodyPr>
          <a:lstStyle/>
          <a:p>
            <a:r>
              <a:rPr lang="en-US" sz="2400" b="1" dirty="0" smtClean="0">
                <a:solidFill>
                  <a:srgbClr val="008000"/>
                </a:solidFill>
              </a:rPr>
              <a:t>Filament</a:t>
            </a:r>
          </a:p>
          <a:p>
            <a:r>
              <a:rPr lang="en-US" sz="2400" b="1" dirty="0" smtClean="0">
                <a:solidFill>
                  <a:srgbClr val="FFC000"/>
                </a:solidFill>
              </a:rPr>
              <a:t>Wall</a:t>
            </a:r>
          </a:p>
          <a:p>
            <a:r>
              <a:rPr lang="en-US" sz="2400" b="1" dirty="0" smtClean="0">
                <a:solidFill>
                  <a:srgbClr val="FF0000"/>
                </a:solidFill>
              </a:rPr>
              <a:t>Blob</a:t>
            </a:r>
            <a:endParaRPr lang="en-US" sz="2400" b="1" dirty="0" smtClean="0">
              <a:solidFill>
                <a:srgbClr val="3366FF"/>
              </a:solidFill>
            </a:endParaRPr>
          </a:p>
          <a:p>
            <a:r>
              <a:rPr lang="en-US" sz="2400" b="1" dirty="0" smtClean="0">
                <a:solidFill>
                  <a:srgbClr val="8D2088"/>
                </a:solidFill>
              </a:rPr>
              <a:t>Cluster (M</a:t>
            </a:r>
            <a:r>
              <a:rPr lang="en-US" sz="2400" b="1" baseline="-25000" dirty="0" smtClean="0">
                <a:solidFill>
                  <a:srgbClr val="8D2088"/>
                </a:solidFill>
              </a:rPr>
              <a:t>halo</a:t>
            </a:r>
            <a:r>
              <a:rPr lang="en-US" sz="2400" b="1" dirty="0" smtClean="0">
                <a:solidFill>
                  <a:srgbClr val="8D2088"/>
                </a:solidFill>
              </a:rPr>
              <a:t>&gt;10</a:t>
            </a:r>
            <a:r>
              <a:rPr lang="en-US" sz="2400" b="1" baseline="30000" dirty="0" smtClean="0">
                <a:solidFill>
                  <a:srgbClr val="8D2088"/>
                </a:solidFill>
              </a:rPr>
              <a:t>13</a:t>
            </a:r>
            <a:r>
              <a:rPr lang="en-US" sz="2400" b="1" dirty="0" smtClean="0">
                <a:solidFill>
                  <a:srgbClr val="8D2088"/>
                </a:solidFill>
              </a:rPr>
              <a:t>)</a:t>
            </a:r>
          </a:p>
          <a:p>
            <a:r>
              <a:rPr lang="en-US" sz="2400" b="1" dirty="0" smtClean="0">
                <a:solidFill>
                  <a:schemeClr val="bg1">
                    <a:lumMod val="65000"/>
                  </a:schemeClr>
                </a:solidFill>
              </a:rPr>
              <a:t>unclassified</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4859" y="4114800"/>
            <a:ext cx="6270541" cy="25937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9442" y="1353593"/>
            <a:ext cx="6576460" cy="27007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843634" y="2234625"/>
            <a:ext cx="2300366" cy="584775"/>
          </a:xfrm>
          <a:prstGeom prst="rect">
            <a:avLst/>
          </a:prstGeom>
          <a:noFill/>
        </p:spPr>
        <p:txBody>
          <a:bodyPr wrap="square" rtlCol="0">
            <a:spAutoFit/>
          </a:bodyPr>
          <a:lstStyle/>
          <a:p>
            <a:r>
              <a:rPr lang="en-US" sz="3200" b="1" dirty="0" smtClean="0">
                <a:solidFill>
                  <a:srgbClr val="0070C0"/>
                </a:solidFill>
              </a:rPr>
              <a:t>RESOLVE-A</a:t>
            </a:r>
            <a:endParaRPr lang="en-US" sz="3200" b="1" dirty="0">
              <a:solidFill>
                <a:srgbClr val="0070C0"/>
              </a:solidFill>
            </a:endParaRPr>
          </a:p>
        </p:txBody>
      </p:sp>
      <p:sp>
        <p:nvSpPr>
          <p:cNvPr id="9" name="TextBox 8"/>
          <p:cNvSpPr txBox="1"/>
          <p:nvPr/>
        </p:nvSpPr>
        <p:spPr>
          <a:xfrm>
            <a:off x="290434" y="5029200"/>
            <a:ext cx="2300366" cy="584775"/>
          </a:xfrm>
          <a:prstGeom prst="rect">
            <a:avLst/>
          </a:prstGeom>
          <a:noFill/>
        </p:spPr>
        <p:txBody>
          <a:bodyPr wrap="square" rtlCol="0">
            <a:spAutoFit/>
          </a:bodyPr>
          <a:lstStyle/>
          <a:p>
            <a:r>
              <a:rPr lang="en-US" sz="3200" b="1" dirty="0" smtClean="0">
                <a:solidFill>
                  <a:srgbClr val="0070C0"/>
                </a:solidFill>
              </a:rPr>
              <a:t>RESOLVE-B</a:t>
            </a:r>
            <a:endParaRPr lang="en-US" sz="3200" b="1" dirty="0">
              <a:solidFill>
                <a:srgbClr val="0070C0"/>
              </a:solidFill>
            </a:endParaRPr>
          </a:p>
        </p:txBody>
      </p:sp>
    </p:spTree>
    <p:extLst>
      <p:ext uri="{BB962C8B-B14F-4D97-AF65-F5344CB8AC3E}">
        <p14:creationId xmlns:p14="http://schemas.microsoft.com/office/powerpoint/2010/main" val="1619797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063" t="46963" r="60660" b="4016"/>
          <a:stretch/>
        </p:blipFill>
        <p:spPr bwMode="auto">
          <a:xfrm>
            <a:off x="5334000" y="1314887"/>
            <a:ext cx="3697673"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28600" y="-228600"/>
            <a:ext cx="5105400" cy="1752600"/>
          </a:xfrm>
        </p:spPr>
        <p:txBody>
          <a:bodyPr>
            <a:normAutofit/>
          </a:bodyPr>
          <a:lstStyle/>
          <a:p>
            <a:r>
              <a:rPr lang="en-US" sz="4400" dirty="0" smtClean="0"/>
              <a:t>Influence of dark matter halo</a:t>
            </a:r>
            <a:endParaRPr lang="en-US" sz="4400" baseline="-25000" dirty="0"/>
          </a:p>
        </p:txBody>
      </p:sp>
      <p:sp>
        <p:nvSpPr>
          <p:cNvPr id="3" name="Content Placeholder 2"/>
          <p:cNvSpPr>
            <a:spLocks noGrp="1"/>
          </p:cNvSpPr>
          <p:nvPr>
            <p:ph sz="quarter" idx="1"/>
          </p:nvPr>
        </p:nvSpPr>
        <p:spPr>
          <a:xfrm>
            <a:off x="304800" y="1600200"/>
            <a:ext cx="4818993" cy="3810000"/>
          </a:xfrm>
        </p:spPr>
        <p:txBody>
          <a:bodyPr>
            <a:normAutofit/>
          </a:bodyPr>
          <a:lstStyle/>
          <a:p>
            <a:r>
              <a:rPr lang="en-US" sz="2800" b="1" dirty="0" smtClean="0">
                <a:solidFill>
                  <a:schemeClr val="tx1"/>
                </a:solidFill>
              </a:rPr>
              <a:t>G/S = gas-to-stellar mass ratio</a:t>
            </a:r>
            <a:endParaRPr lang="en-US" sz="2800" b="1" dirty="0">
              <a:solidFill>
                <a:schemeClr val="tx1"/>
              </a:solidFill>
            </a:endParaRPr>
          </a:p>
          <a:p>
            <a:r>
              <a:rPr lang="en-US" sz="2800" dirty="0" smtClean="0"/>
              <a:t>Satellite gas deficiency in groups down to </a:t>
            </a:r>
            <a:r>
              <a:rPr lang="en-US" sz="2800" dirty="0"/>
              <a:t>10</a:t>
            </a:r>
            <a:r>
              <a:rPr lang="en-US" sz="2800" baseline="30000" dirty="0"/>
              <a:t>12</a:t>
            </a:r>
            <a:r>
              <a:rPr lang="en-US" sz="2800" dirty="0"/>
              <a:t> </a:t>
            </a:r>
            <a:r>
              <a:rPr lang="en-US" sz="2800" dirty="0">
                <a:sym typeface="Wingdings" panose="05000000000000000000" pitchFamily="2" charset="2"/>
              </a:rPr>
              <a:t>M</a:t>
            </a:r>
            <a:r>
              <a:rPr lang="en-US" sz="2800" baseline="-25000" dirty="0">
                <a:latin typeface="Arial Unicode MS" panose="020B0604020202020204" pitchFamily="34" charset="-128"/>
                <a:ea typeface="Arial Unicode MS" panose="020B0604020202020204" pitchFamily="34" charset="-128"/>
                <a:cs typeface="Arial Unicode MS" panose="020B0604020202020204" pitchFamily="34" charset="-128"/>
                <a:sym typeface="Wingdings" panose="05000000000000000000" pitchFamily="2" charset="2"/>
              </a:rPr>
              <a:t>⊙ </a:t>
            </a:r>
            <a:r>
              <a:rPr lang="en-US" sz="2800" dirty="0" smtClean="0">
                <a:ea typeface="Arial Unicode MS" panose="020B0604020202020204" pitchFamily="34" charset="-128"/>
                <a:cs typeface="Arial Unicode MS" panose="020B0604020202020204" pitchFamily="34" charset="-128"/>
                <a:sym typeface="Wingdings" panose="05000000000000000000" pitchFamily="2" charset="2"/>
              </a:rPr>
              <a:t>(MW-sized halos)</a:t>
            </a:r>
          </a:p>
          <a:p>
            <a:r>
              <a:rPr lang="en-US" sz="2800" dirty="0" smtClean="0">
                <a:solidFill>
                  <a:schemeClr val="tx1"/>
                </a:solidFill>
              </a:rPr>
              <a:t>Smooth relation for centrals, </a:t>
            </a:r>
            <a:r>
              <a:rPr lang="en-US" sz="2800" b="1" dirty="0" smtClean="0">
                <a:solidFill>
                  <a:schemeClr val="tx1"/>
                </a:solidFill>
              </a:rPr>
              <a:t>but built in!</a:t>
            </a:r>
            <a:endParaRPr lang="en-US" sz="2800" b="1" dirty="0">
              <a:solidFill>
                <a:schemeClr val="tx1"/>
              </a:solidFill>
            </a:endParaRPr>
          </a:p>
        </p:txBody>
      </p:sp>
      <p:sp>
        <p:nvSpPr>
          <p:cNvPr id="5" name="Rectangle 4"/>
          <p:cNvSpPr/>
          <p:nvPr/>
        </p:nvSpPr>
        <p:spPr>
          <a:xfrm>
            <a:off x="286407" y="5410200"/>
            <a:ext cx="4419600" cy="1143000"/>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      &lt; 20 points in bin, bootstrapped              </a:t>
            </a:r>
          </a:p>
          <a:p>
            <a:pPr algn="ctr"/>
            <a:r>
              <a:rPr lang="en-US" sz="2400" dirty="0" smtClean="0">
                <a:solidFill>
                  <a:schemeClr val="tx1"/>
                </a:solidFill>
              </a:rPr>
              <a:t>       uncertainties less robust</a:t>
            </a:r>
            <a:endParaRPr lang="en-US" sz="2400" dirty="0">
              <a:solidFill>
                <a:schemeClr val="tx1"/>
              </a:solidFill>
            </a:endParaRPr>
          </a:p>
        </p:txBody>
      </p:sp>
      <p:sp>
        <p:nvSpPr>
          <p:cNvPr id="6" name="Oval 5"/>
          <p:cNvSpPr/>
          <p:nvPr/>
        </p:nvSpPr>
        <p:spPr>
          <a:xfrm>
            <a:off x="410028" y="5715000"/>
            <a:ext cx="381000" cy="38100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w="38100" cmpd="sng">
                <a:solidFill>
                  <a:schemeClr val="tx1"/>
                </a:solidFill>
              </a:ln>
            </a:endParaRPr>
          </a:p>
        </p:txBody>
      </p:sp>
      <p:sp>
        <p:nvSpPr>
          <p:cNvPr id="8" name="TextBox 7"/>
          <p:cNvSpPr txBox="1"/>
          <p:nvPr/>
        </p:nvSpPr>
        <p:spPr>
          <a:xfrm>
            <a:off x="7211290" y="2057400"/>
            <a:ext cx="2133600" cy="384721"/>
          </a:xfrm>
          <a:prstGeom prst="rect">
            <a:avLst/>
          </a:prstGeom>
          <a:noFill/>
        </p:spPr>
        <p:txBody>
          <a:bodyPr wrap="square" rtlCol="0">
            <a:spAutoFit/>
          </a:bodyPr>
          <a:lstStyle/>
          <a:p>
            <a:r>
              <a:rPr lang="en-US" sz="1900" dirty="0" smtClean="0"/>
              <a:t>Group Halo Mass</a:t>
            </a:r>
            <a:endParaRPr lang="en-US" sz="1900" dirty="0"/>
          </a:p>
        </p:txBody>
      </p:sp>
      <p:sp>
        <p:nvSpPr>
          <p:cNvPr id="10" name="TextBox 9"/>
          <p:cNvSpPr txBox="1"/>
          <p:nvPr/>
        </p:nvSpPr>
        <p:spPr>
          <a:xfrm>
            <a:off x="6553200" y="5248098"/>
            <a:ext cx="2133600" cy="400110"/>
          </a:xfrm>
          <a:prstGeom prst="rect">
            <a:avLst/>
          </a:prstGeom>
          <a:noFill/>
        </p:spPr>
        <p:txBody>
          <a:bodyPr wrap="square" rtlCol="0">
            <a:spAutoFit/>
          </a:bodyPr>
          <a:lstStyle/>
          <a:p>
            <a:r>
              <a:rPr lang="en-US" sz="2000" b="1" dirty="0" smtClean="0"/>
              <a:t>Log stellar Mass</a:t>
            </a:r>
            <a:endParaRPr lang="en-US" sz="2000" b="1" dirty="0"/>
          </a:p>
        </p:txBody>
      </p:sp>
      <p:sp>
        <p:nvSpPr>
          <p:cNvPr id="4" name="TextBox 3"/>
          <p:cNvSpPr txBox="1"/>
          <p:nvPr/>
        </p:nvSpPr>
        <p:spPr>
          <a:xfrm>
            <a:off x="5107274" y="5722203"/>
            <a:ext cx="2284126" cy="830997"/>
          </a:xfrm>
          <a:prstGeom prst="rect">
            <a:avLst/>
          </a:prstGeom>
          <a:solidFill>
            <a:schemeClr val="bg2">
              <a:lumMod val="90000"/>
            </a:schemeClr>
          </a:solidFill>
        </p:spPr>
        <p:txBody>
          <a:bodyPr wrap="square" rtlCol="0">
            <a:spAutoFit/>
          </a:bodyPr>
          <a:lstStyle/>
          <a:p>
            <a:r>
              <a:rPr lang="en-US" sz="2400" dirty="0" smtClean="0"/>
              <a:t>Stellar  mass completeness limit</a:t>
            </a:r>
            <a:endParaRPr lang="en-US" sz="2400" dirty="0"/>
          </a:p>
        </p:txBody>
      </p:sp>
      <p:cxnSp>
        <p:nvCxnSpPr>
          <p:cNvPr id="9" name="Straight Arrow Connector 8"/>
          <p:cNvCxnSpPr/>
          <p:nvPr/>
        </p:nvCxnSpPr>
        <p:spPr>
          <a:xfrm flipV="1">
            <a:off x="5791200" y="4648200"/>
            <a:ext cx="457200" cy="10287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4" name="TextBox 13"/>
          <p:cNvSpPr txBox="1"/>
          <p:nvPr/>
        </p:nvSpPr>
        <p:spPr>
          <a:xfrm rot="16200000">
            <a:off x="4162455" y="2085946"/>
            <a:ext cx="2133600" cy="400110"/>
          </a:xfrm>
          <a:prstGeom prst="rect">
            <a:avLst/>
          </a:prstGeom>
          <a:noFill/>
        </p:spPr>
        <p:txBody>
          <a:bodyPr wrap="square" rtlCol="0">
            <a:spAutoFit/>
          </a:bodyPr>
          <a:lstStyle/>
          <a:p>
            <a:r>
              <a:rPr lang="en-US" sz="2000" b="1" dirty="0" smtClean="0"/>
              <a:t>Log G/S</a:t>
            </a:r>
            <a:endParaRPr lang="en-US" sz="2000" b="1" dirty="0"/>
          </a:p>
        </p:txBody>
      </p:sp>
      <p:pic>
        <p:nvPicPr>
          <p:cNvPr id="1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0972" t="4979" r="61771" b="85381"/>
          <a:stretch/>
        </p:blipFill>
        <p:spPr bwMode="auto">
          <a:xfrm>
            <a:off x="7106636" y="1371600"/>
            <a:ext cx="1808764" cy="76427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14718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629400" y="191869"/>
            <a:ext cx="2743200" cy="646331"/>
          </a:xfrm>
          <a:prstGeom prst="rect">
            <a:avLst/>
          </a:prstGeom>
          <a:noFill/>
        </p:spPr>
        <p:txBody>
          <a:bodyPr wrap="square" rtlCol="0">
            <a:spAutoFit/>
          </a:bodyPr>
          <a:lstStyle/>
          <a:p>
            <a:r>
              <a:rPr lang="en-US" b="1" dirty="0" smtClean="0"/>
              <a:t>HAM w/ baryonic mass (stellar + gas mass)</a:t>
            </a:r>
            <a:endParaRPr lang="en-US" b="1" baseline="-25000" dirty="0"/>
          </a:p>
        </p:txBody>
      </p:sp>
      <p:sp>
        <p:nvSpPr>
          <p:cNvPr id="15" name="TextBox 14"/>
          <p:cNvSpPr txBox="1"/>
          <p:nvPr/>
        </p:nvSpPr>
        <p:spPr>
          <a:xfrm>
            <a:off x="6934200" y="6381690"/>
            <a:ext cx="1981200" cy="400110"/>
          </a:xfrm>
          <a:prstGeom prst="rect">
            <a:avLst/>
          </a:prstGeom>
          <a:noFill/>
        </p:spPr>
        <p:txBody>
          <a:bodyPr wrap="square" rtlCol="0">
            <a:spAutoFit/>
          </a:bodyPr>
          <a:lstStyle/>
          <a:p>
            <a:r>
              <a:rPr lang="en-US" sz="2000" dirty="0" smtClean="0"/>
              <a:t>Log stellar Mass</a:t>
            </a:r>
            <a:endParaRPr lang="en-US" sz="2000" dirty="0"/>
          </a:p>
        </p:txBody>
      </p:sp>
      <p:sp>
        <p:nvSpPr>
          <p:cNvPr id="27" name="TextBox 26"/>
          <p:cNvSpPr txBox="1"/>
          <p:nvPr/>
        </p:nvSpPr>
        <p:spPr>
          <a:xfrm rot="16200000">
            <a:off x="3068439" y="3220839"/>
            <a:ext cx="1235411" cy="400111"/>
          </a:xfrm>
          <a:prstGeom prst="rect">
            <a:avLst/>
          </a:prstGeom>
          <a:noFill/>
        </p:spPr>
        <p:txBody>
          <a:bodyPr wrap="square" rtlCol="0">
            <a:spAutoFit/>
          </a:bodyPr>
          <a:lstStyle/>
          <a:p>
            <a:r>
              <a:rPr lang="en-US" sz="2000" b="1" dirty="0" smtClean="0"/>
              <a:t>Log G/S</a:t>
            </a:r>
            <a:endParaRPr lang="en-US" sz="2000" b="1" dirty="0"/>
          </a:p>
        </p:txBody>
      </p:sp>
      <p:sp>
        <p:nvSpPr>
          <p:cNvPr id="3" name="Rectangle 2"/>
          <p:cNvSpPr/>
          <p:nvPr/>
        </p:nvSpPr>
        <p:spPr>
          <a:xfrm>
            <a:off x="4229931" y="495300"/>
            <a:ext cx="18288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996" t="739" r="31217" b="52631"/>
          <a:stretch/>
        </p:blipFill>
        <p:spPr bwMode="auto">
          <a:xfrm>
            <a:off x="3886200" y="824409"/>
            <a:ext cx="5138317" cy="27569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3230" t="46486" r="31054" b="4334"/>
          <a:stretch/>
        </p:blipFill>
        <p:spPr bwMode="auto">
          <a:xfrm>
            <a:off x="3952875" y="3521248"/>
            <a:ext cx="5074920" cy="2924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620000" y="865255"/>
            <a:ext cx="1600200" cy="523220"/>
          </a:xfrm>
          <a:prstGeom prst="rect">
            <a:avLst/>
          </a:prstGeom>
          <a:noFill/>
        </p:spPr>
        <p:txBody>
          <a:bodyPr wrap="square" rtlCol="0">
            <a:spAutoFit/>
          </a:bodyPr>
          <a:lstStyle/>
          <a:p>
            <a:r>
              <a:rPr lang="en-US" sz="2800" b="1" dirty="0" smtClean="0">
                <a:solidFill>
                  <a:srgbClr val="00B0F0"/>
                </a:solidFill>
              </a:rPr>
              <a:t>centrals</a:t>
            </a:r>
            <a:endParaRPr lang="en-US" sz="2800" b="1" dirty="0">
              <a:solidFill>
                <a:srgbClr val="00B0F0"/>
              </a:solidFill>
            </a:endParaRPr>
          </a:p>
        </p:txBody>
      </p:sp>
      <p:sp>
        <p:nvSpPr>
          <p:cNvPr id="21" name="TextBox 20"/>
          <p:cNvSpPr txBox="1"/>
          <p:nvPr/>
        </p:nvSpPr>
        <p:spPr>
          <a:xfrm>
            <a:off x="4572000" y="6381690"/>
            <a:ext cx="1981200" cy="400110"/>
          </a:xfrm>
          <a:prstGeom prst="rect">
            <a:avLst/>
          </a:prstGeom>
          <a:noFill/>
        </p:spPr>
        <p:txBody>
          <a:bodyPr wrap="square" rtlCol="0">
            <a:spAutoFit/>
          </a:bodyPr>
          <a:lstStyle/>
          <a:p>
            <a:r>
              <a:rPr lang="en-US" sz="2000" dirty="0" smtClean="0"/>
              <a:t>Log stellar Mass</a:t>
            </a:r>
            <a:endParaRPr lang="en-US" sz="2000" dirty="0"/>
          </a:p>
        </p:txBody>
      </p:sp>
      <p:sp>
        <p:nvSpPr>
          <p:cNvPr id="23" name="TextBox 22"/>
          <p:cNvSpPr txBox="1"/>
          <p:nvPr/>
        </p:nvSpPr>
        <p:spPr>
          <a:xfrm>
            <a:off x="4343400" y="464130"/>
            <a:ext cx="2286000" cy="369332"/>
          </a:xfrm>
          <a:prstGeom prst="rect">
            <a:avLst/>
          </a:prstGeom>
          <a:noFill/>
        </p:spPr>
        <p:txBody>
          <a:bodyPr wrap="square" rtlCol="0">
            <a:spAutoFit/>
          </a:bodyPr>
          <a:lstStyle/>
          <a:p>
            <a:r>
              <a:rPr lang="en-US" b="1" dirty="0" smtClean="0"/>
              <a:t>HAM w/ stellar mass</a:t>
            </a:r>
            <a:endParaRPr lang="en-US" b="1" baseline="-25000" dirty="0"/>
          </a:p>
        </p:txBody>
      </p:sp>
      <p:sp>
        <p:nvSpPr>
          <p:cNvPr id="14" name="TextBox 13"/>
          <p:cNvSpPr txBox="1"/>
          <p:nvPr/>
        </p:nvSpPr>
        <p:spPr>
          <a:xfrm>
            <a:off x="7534275" y="3591580"/>
            <a:ext cx="1600200" cy="523220"/>
          </a:xfrm>
          <a:prstGeom prst="rect">
            <a:avLst/>
          </a:prstGeom>
          <a:noFill/>
        </p:spPr>
        <p:txBody>
          <a:bodyPr wrap="square" rtlCol="0">
            <a:spAutoFit/>
          </a:bodyPr>
          <a:lstStyle/>
          <a:p>
            <a:r>
              <a:rPr lang="en-US" sz="2800" b="1" dirty="0">
                <a:solidFill>
                  <a:srgbClr val="FF0000"/>
                </a:solidFill>
              </a:rPr>
              <a:t>s</a:t>
            </a:r>
            <a:r>
              <a:rPr lang="en-US" sz="2800" b="1" dirty="0" smtClean="0">
                <a:solidFill>
                  <a:srgbClr val="FF0000"/>
                </a:solidFill>
              </a:rPr>
              <a:t>atellites</a:t>
            </a:r>
          </a:p>
        </p:txBody>
      </p:sp>
      <p:sp>
        <p:nvSpPr>
          <p:cNvPr id="6" name="Right Arrow 5"/>
          <p:cNvSpPr/>
          <p:nvPr/>
        </p:nvSpPr>
        <p:spPr>
          <a:xfrm>
            <a:off x="152400" y="762000"/>
            <a:ext cx="3733800" cy="2705100"/>
          </a:xfrm>
          <a:prstGeom prst="rightArrow">
            <a:avLst>
              <a:gd name="adj1" fmla="val 78283"/>
              <a:gd name="adj2" fmla="val 21489"/>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Behavior of centrals </a:t>
            </a:r>
            <a:r>
              <a:rPr lang="en-US" sz="2800" b="1" dirty="0" smtClean="0">
                <a:solidFill>
                  <a:schemeClr val="tx1"/>
                </a:solidFill>
              </a:rPr>
              <a:t>strongly linked halo abundance matching approach</a:t>
            </a:r>
            <a:endParaRPr lang="en-US" sz="2800" b="1" dirty="0">
              <a:solidFill>
                <a:schemeClr val="tx1"/>
              </a:solidFill>
            </a:endParaRPr>
          </a:p>
        </p:txBody>
      </p:sp>
      <p:sp>
        <p:nvSpPr>
          <p:cNvPr id="24" name="Right Arrow 23"/>
          <p:cNvSpPr/>
          <p:nvPr/>
        </p:nvSpPr>
        <p:spPr>
          <a:xfrm>
            <a:off x="176831" y="3733800"/>
            <a:ext cx="3733800" cy="2728555"/>
          </a:xfrm>
          <a:prstGeom prst="rightArrow">
            <a:avLst>
              <a:gd name="adj1" fmla="val 78283"/>
              <a:gd name="adj2" fmla="val 21489"/>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rPr>
              <a:t>Consistent behavior for satellites independent of approach</a:t>
            </a:r>
            <a:endParaRPr lang="en-US" sz="2800" b="1" dirty="0">
              <a:solidFill>
                <a:schemeClr val="tx1"/>
              </a:solidFill>
            </a:endParaRPr>
          </a:p>
        </p:txBody>
      </p:sp>
    </p:spTree>
    <p:extLst>
      <p:ext uri="{BB962C8B-B14F-4D97-AF65-F5344CB8AC3E}">
        <p14:creationId xmlns:p14="http://schemas.microsoft.com/office/powerpoint/2010/main" val="359013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5287</TotalTime>
  <Words>1809</Words>
  <Application>Microsoft Office PowerPoint</Application>
  <PresentationFormat>On-screen Show (4:3)</PresentationFormat>
  <Paragraphs>215</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Multi-Scale Environmental Influences on Galaxy Gas Content</vt:lpstr>
      <vt:lpstr>Environmental processes can influence galaxy gas content</vt:lpstr>
      <vt:lpstr>Key Questions</vt:lpstr>
      <vt:lpstr>The                    Survey</vt:lpstr>
      <vt:lpstr>The RESOLVE Atomic Gas (HI) Census</vt:lpstr>
      <vt:lpstr>Environment Metrics</vt:lpstr>
      <vt:lpstr>PowerPoint Presentation</vt:lpstr>
      <vt:lpstr>Influence of dark matter halo</vt:lpstr>
      <vt:lpstr>PowerPoint Presentation</vt:lpstr>
      <vt:lpstr>Median G/S in large-scale filaments vs. walls</vt:lpstr>
      <vt:lpstr>Gas deficiency and large-scale density</vt:lpstr>
      <vt:lpstr>Gas deficiency and large-scale density</vt:lpstr>
      <vt:lpstr>What drives low gas fractions?</vt:lpstr>
      <vt:lpstr>Why are our walls more gas poor?</vt:lpstr>
      <vt:lpstr>Summary</vt:lpstr>
      <vt:lpstr>Halo abundance matching</vt:lpstr>
      <vt:lpstr>Fixed “fractional stellar mass growth rate” (like sSFR)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and Large-Scale Environmental Influences on Galaxy Gas Content</dc:title>
  <dc:creator>David Stark</dc:creator>
  <cp:lastModifiedBy>David Stark</cp:lastModifiedBy>
  <cp:revision>310</cp:revision>
  <dcterms:created xsi:type="dcterms:W3CDTF">2015-10-25T01:07:01Z</dcterms:created>
  <dcterms:modified xsi:type="dcterms:W3CDTF">2016-04-14T12:02:07Z</dcterms:modified>
</cp:coreProperties>
</file>