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embeddings/Microsoft_Equation12.bin" ContentType="application/vnd.openxmlformats-officedocument.oleObject"/>
  <Override PartName="/ppt/slides/slide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embeddings/Microsoft_Equation7.bin" ContentType="application/vnd.openxmlformats-officedocument.oleObject"/>
  <Default Extension="jpeg" ContentType="image/jpeg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3.bin" ContentType="application/vnd.openxmlformats-officedocument.oleObject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13.bin" ContentType="application/vnd.openxmlformats-officedocument.oleObject"/>
  <Override PartName="/ppt/slides/slide15.xml" ContentType="application/vnd.openxmlformats-officedocument.presentationml.slide+xml"/>
  <Override PartName="/ppt/embeddings/Microsoft_Equation8.bin" ContentType="application/vnd.openxmlformats-officedocument.oleObject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embeddings/Microsoft_Equation4.bin" ContentType="application/vnd.openxmlformats-officedocument.oleObject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embeddings/Microsoft_Equation14.bin" ContentType="application/vnd.openxmlformats-officedocument.oleObject"/>
  <Override PartName="/ppt/slides/slide16.xml" ContentType="application/vnd.openxmlformats-officedocument.presentationml.slide+xml"/>
  <Override PartName="/ppt/embeddings/Microsoft_Equation10.bin" ContentType="application/vnd.openxmlformats-officedocument.oleObject"/>
  <Override PartName="/ppt/slides/slide7.xml" ContentType="application/vnd.openxmlformats-officedocument.presentationml.slide+xml"/>
  <Override PartName="/ppt/embeddings/Microsoft_Equation9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embeddings/Microsoft_Equation5.bin" ContentType="application/vnd.openxmlformats-officedocument.oleObject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embeddings/Microsoft_Equation15.bin" ContentType="application/vnd.openxmlformats-officedocument.oleObject"/>
  <Override PartName="/ppt/slides/slide17.xml" ContentType="application/vnd.openxmlformats-officedocument.presentationml.slide+xml"/>
  <Override PartName="/ppt/embeddings/Microsoft_Equation11.bin" ContentType="application/vnd.openxmlformats-officedocument.oleObject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embeddings/Microsoft_Equation6.bin" ContentType="application/vnd.openxmlformats-officedocument.oleObject"/>
  <Override PartName="/ppt/slides/slide4.xml" ContentType="application/vnd.openxmlformats-officedocument.presentationml.slide+xml"/>
  <Override PartName="/ppt/embeddings/Microsoft_Equation2.bin" ContentType="application/vnd.openxmlformats-officedocument.oleObject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embeddings/Microsoft_Equation16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2" r:id="rId2"/>
    <p:sldMasterId id="2147483660" r:id="rId3"/>
  </p:sldMasterIdLst>
  <p:sldIdLst>
    <p:sldId id="256" r:id="rId4"/>
    <p:sldId id="266" r:id="rId5"/>
    <p:sldId id="258" r:id="rId6"/>
    <p:sldId id="267" r:id="rId7"/>
    <p:sldId id="268" r:id="rId8"/>
    <p:sldId id="302" r:id="rId9"/>
    <p:sldId id="273" r:id="rId10"/>
    <p:sldId id="270" r:id="rId11"/>
    <p:sldId id="300" r:id="rId12"/>
    <p:sldId id="301" r:id="rId13"/>
    <p:sldId id="271" r:id="rId14"/>
    <p:sldId id="291" r:id="rId15"/>
    <p:sldId id="294" r:id="rId16"/>
    <p:sldId id="296" r:id="rId17"/>
    <p:sldId id="278" r:id="rId18"/>
    <p:sldId id="305" r:id="rId19"/>
    <p:sldId id="279" r:id="rId20"/>
    <p:sldId id="286" r:id="rId21"/>
    <p:sldId id="303" r:id="rId22"/>
    <p:sldId id="304" r:id="rId23"/>
    <p:sldId id="298" r:id="rId24"/>
    <p:sldId id="299" r:id="rId25"/>
    <p:sldId id="269" r:id="rId26"/>
    <p:sldId id="289" r:id="rId27"/>
  </p:sldIdLst>
  <p:sldSz cx="8640763" cy="6483350"/>
  <p:notesSz cx="6858000" cy="9144000"/>
  <p:defaultTextStyle>
    <a:defPPr>
      <a:defRPr lang="en-US"/>
    </a:defPPr>
    <a:lvl1pPr marL="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2100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41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962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283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60499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925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246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56798" algn="l" defTabSz="43210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0FF14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824" y="-112"/>
      </p:cViewPr>
      <p:guideLst>
        <p:guide orient="horz" pos="2042"/>
        <p:guide pos="27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ict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ict"/><Relationship Id="rId4" Type="http://schemas.openxmlformats.org/officeDocument/2006/relationships/image" Target="../media/image21.pict"/><Relationship Id="rId5" Type="http://schemas.openxmlformats.org/officeDocument/2006/relationships/image" Target="../media/image22.pict"/><Relationship Id="rId1" Type="http://schemas.openxmlformats.org/officeDocument/2006/relationships/image" Target="../media/image18.pict"/><Relationship Id="rId2" Type="http://schemas.openxmlformats.org/officeDocument/2006/relationships/image" Target="../media/image19.pict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ict"/><Relationship Id="rId4" Type="http://schemas.openxmlformats.org/officeDocument/2006/relationships/image" Target="../media/image21.pict"/><Relationship Id="rId5" Type="http://schemas.openxmlformats.org/officeDocument/2006/relationships/image" Target="../media/image22.pict"/><Relationship Id="rId1" Type="http://schemas.openxmlformats.org/officeDocument/2006/relationships/image" Target="../media/image18.pict"/><Relationship Id="rId2" Type="http://schemas.openxmlformats.org/officeDocument/2006/relationships/image" Target="../media/image1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Relationship Id="rId2" Type="http://schemas.openxmlformats.org/officeDocument/2006/relationships/image" Target="../media/image29.pict"/><Relationship Id="rId3" Type="http://schemas.openxmlformats.org/officeDocument/2006/relationships/image" Target="../media/image30.pict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371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44735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8490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4" y="709660"/>
            <a:ext cx="8624770" cy="5773689"/>
          </a:xfrm>
          <a:prstGeom prst="rect">
            <a:avLst/>
          </a:prstGeom>
        </p:spPr>
      </p:pic>
      <p:pic>
        <p:nvPicPr>
          <p:cNvPr id="8" name="Picture 7" descr="ox_small_cmyk_pos_rect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734921" y="339634"/>
            <a:ext cx="504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FoundrySterling-Book"/>
              </a:rPr>
              <a:t>Alfie Tiley Cozumel 2016</a:t>
            </a:r>
          </a:p>
        </p:txBody>
      </p:sp>
      <p:pic>
        <p:nvPicPr>
          <p:cNvPr id="6" name="Picture 5" descr="KROSS_logo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8996"/>
            <a:ext cx="1419376" cy="15921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694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Watts_punts_retouchedforPP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815070"/>
            <a:ext cx="8638032" cy="5668279"/>
          </a:xfrm>
          <a:prstGeom prst="rect">
            <a:avLst/>
          </a:prstGeom>
        </p:spPr>
      </p:pic>
      <p:pic>
        <p:nvPicPr>
          <p:cNvPr id="16" name="Picture 15" descr="ox_small_cmyk_pos_rect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80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x_small_cmyk_pos_rect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65107" y="178883"/>
            <a:ext cx="1521068" cy="468528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-1" y="815070"/>
            <a:ext cx="8640763" cy="56682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4734921" y="339634"/>
            <a:ext cx="5040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FoundrySterling-Book"/>
              </a:rPr>
              <a:t>Alfie Tiley Cozumel 2016</a:t>
            </a:r>
          </a:p>
        </p:txBody>
      </p:sp>
      <p:pic>
        <p:nvPicPr>
          <p:cNvPr id="9" name="Picture 8" descr="KROSS_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996"/>
            <a:ext cx="1419376" cy="15921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8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321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75" indent="-324075" algn="l" defTabSz="4321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2162" indent="-270062" algn="l" defTabSz="4321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249" indent="-216050" algn="l" defTabSz="43210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349" indent="-216050" algn="l" defTabSz="4321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44449" indent="-216050" algn="l" defTabSz="4321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5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086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7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848" indent="-216050" algn="l" defTabSz="4321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2100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1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2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3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499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5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46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798" algn="l" defTabSz="43210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7.bin"/><Relationship Id="rId4" Type="http://schemas.openxmlformats.org/officeDocument/2006/relationships/oleObject" Target="../embeddings/Microsoft_Equation8.bin"/><Relationship Id="rId5" Type="http://schemas.openxmlformats.org/officeDocument/2006/relationships/oleObject" Target="../embeddings/Microsoft_Equation9.bin"/><Relationship Id="rId6" Type="http://schemas.openxmlformats.org/officeDocument/2006/relationships/oleObject" Target="../embeddings/Microsoft_Equation10.bin"/><Relationship Id="rId7" Type="http://schemas.openxmlformats.org/officeDocument/2006/relationships/oleObject" Target="../embeddings/Microsoft_Equation1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df"/><Relationship Id="rId4" Type="http://schemas.openxmlformats.org/officeDocument/2006/relationships/image" Target="../media/image25.png"/><Relationship Id="rId5" Type="http://schemas.openxmlformats.org/officeDocument/2006/relationships/image" Target="../media/image26.pdf"/><Relationship Id="rId6" Type="http://schemas.openxmlformats.org/officeDocument/2006/relationships/image" Target="../media/image27.png"/><Relationship Id="rId7" Type="http://schemas.openxmlformats.org/officeDocument/2006/relationships/oleObject" Target="../embeddings/Microsoft_Equation1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4" Type="http://schemas.openxmlformats.org/officeDocument/2006/relationships/image" Target="../media/image32.png"/><Relationship Id="rId5" Type="http://schemas.openxmlformats.org/officeDocument/2006/relationships/oleObject" Target="../embeddings/Microsoft_Equation13.bin"/><Relationship Id="rId6" Type="http://schemas.openxmlformats.org/officeDocument/2006/relationships/image" Target="../media/image33.pdf"/><Relationship Id="rId7" Type="http://schemas.openxmlformats.org/officeDocument/2006/relationships/image" Target="../media/image34.png"/><Relationship Id="rId8" Type="http://schemas.openxmlformats.org/officeDocument/2006/relationships/oleObject" Target="../embeddings/Microsoft_Equation14.bin"/><Relationship Id="rId9" Type="http://schemas.openxmlformats.org/officeDocument/2006/relationships/oleObject" Target="../embeddings/Microsoft_Equation15.bin"/><Relationship Id="rId10" Type="http://schemas.openxmlformats.org/officeDocument/2006/relationships/oleObject" Target="../embeddings/Microsoft_Equation1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d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df"/><Relationship Id="rId4" Type="http://schemas.openxmlformats.org/officeDocument/2006/relationships/image" Target="../media/image42.png"/><Relationship Id="rId5" Type="http://schemas.openxmlformats.org/officeDocument/2006/relationships/image" Target="../media/image39.pd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df"/><Relationship Id="rId4" Type="http://schemas.openxmlformats.org/officeDocument/2006/relationships/image" Target="../media/image9.png"/><Relationship Id="rId5" Type="http://schemas.openxmlformats.org/officeDocument/2006/relationships/image" Target="../media/image10.pdf"/><Relationship Id="rId6" Type="http://schemas.openxmlformats.org/officeDocument/2006/relationships/image" Target="../media/image11.png"/><Relationship Id="rId7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216" y="2016126"/>
            <a:ext cx="7677421" cy="3787794"/>
          </a:xfrm>
          <a:prstGeom prst="rect">
            <a:avLst/>
          </a:prstGeom>
          <a:solidFill>
            <a:srgbClr val="0000FF">
              <a:alpha val="41176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216" y="2016126"/>
            <a:ext cx="767742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FoundrySterling-Book"/>
              </a:rPr>
              <a:t>The KMOS Redshift One Spectroscopic Survey (KROSS):</a:t>
            </a: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FoundrySterling-Book"/>
              </a:rPr>
              <a:t>The Evolution of the Tully-Fisher Relation Since </a:t>
            </a:r>
            <a:r>
              <a:rPr lang="en-US" sz="4000" dirty="0" err="1" smtClean="0">
                <a:solidFill>
                  <a:schemeClr val="bg1"/>
                </a:solidFill>
                <a:latin typeface="FoundrySterling-Book"/>
              </a:rPr>
              <a:t>z</a:t>
            </a:r>
            <a:r>
              <a:rPr lang="en-US" sz="4000" dirty="0" smtClean="0">
                <a:solidFill>
                  <a:schemeClr val="bg1"/>
                </a:solidFill>
                <a:latin typeface="FoundrySterling-Book"/>
              </a:rPr>
              <a:t> ~ 1</a:t>
            </a: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5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oster_ms_all_resi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476" t="16609" r="5906" b="4429"/>
              <a:stretch>
                <a:fillRect/>
              </a:stretch>
            </p:blipFill>
          </mc:Choice>
          <mc:Fallback>
            <p:blipFill>
              <a:blip r:embed="rId3"/>
              <a:srcRect l="1476" t="16609" r="5906" b="4429"/>
              <a:stretch>
                <a:fillRect/>
              </a:stretch>
            </p:blipFill>
          </mc:Fallback>
        </mc:AlternateContent>
        <p:spPr>
          <a:xfrm>
            <a:off x="157103" y="831555"/>
            <a:ext cx="8313461" cy="56700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KROSS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972" y="831555"/>
            <a:ext cx="263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400" dirty="0" smtClean="0">
                <a:solidFill>
                  <a:schemeClr val="bg1"/>
                </a:solidFill>
                <a:latin typeface="FoundrySterling-Book"/>
              </a:rPr>
              <a:t>Stott et al. (2016)</a:t>
            </a:r>
          </a:p>
        </p:txBody>
      </p:sp>
      <p:pic>
        <p:nvPicPr>
          <p:cNvPr id="10" name="Picture 9" descr="KROSS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96"/>
            <a:ext cx="1419376" cy="15921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9668" y="1908985"/>
          <a:ext cx="2805399" cy="651253"/>
        </p:xfrm>
        <a:graphic>
          <a:graphicData uri="http://schemas.openxmlformats.org/presentationml/2006/ole">
            <p:oleObj spid="_x0000_s22532" name="Equation" r:id="rId3" imgW="711200" imgH="165100" progId="Equation.3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479668" y="2873074"/>
          <a:ext cx="3374155" cy="855774"/>
        </p:xfrm>
        <a:graphic>
          <a:graphicData uri="http://schemas.openxmlformats.org/presentationml/2006/ole">
            <p:oleObj spid="_x0000_s22533" name="Equation" r:id="rId4" imgW="850900" imgH="215900" progId="Equation.3">
              <p:embed/>
            </p:oleObj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4981828" y="1730755"/>
          <a:ext cx="2882009" cy="1142319"/>
        </p:xfrm>
        <a:graphic>
          <a:graphicData uri="http://schemas.openxmlformats.org/presentationml/2006/ole">
            <p:oleObj spid="_x0000_s22534" name="Equation" r:id="rId5" imgW="736600" imgH="292100" progId="Equation.3">
              <p:embed/>
            </p:oleObj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429625" y="3728848"/>
          <a:ext cx="8161095" cy="968625"/>
        </p:xfrm>
        <a:graphic>
          <a:graphicData uri="http://schemas.openxmlformats.org/presentationml/2006/ole">
            <p:oleObj spid="_x0000_s22535" name="Equation" r:id="rId6" imgW="2032000" imgH="241300" progId="Equation.3">
              <p:embed/>
            </p:oleObj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479668" y="4721128"/>
          <a:ext cx="3316287" cy="1681162"/>
        </p:xfrm>
        <a:graphic>
          <a:graphicData uri="http://schemas.openxmlformats.org/presentationml/2006/ole">
            <p:oleObj spid="_x0000_s22536" name="Equation" r:id="rId7" imgW="825500" imgH="4191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9668" y="1908985"/>
          <a:ext cx="2805399" cy="651253"/>
        </p:xfrm>
        <a:graphic>
          <a:graphicData uri="http://schemas.openxmlformats.org/presentationml/2006/ole">
            <p:oleObj spid="_x0000_s40962" name="Equation" r:id="rId3" imgW="711200" imgH="165100" progId="Equation.3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479668" y="2873074"/>
          <a:ext cx="3374155" cy="855774"/>
        </p:xfrm>
        <a:graphic>
          <a:graphicData uri="http://schemas.openxmlformats.org/presentationml/2006/ole">
            <p:oleObj spid="_x0000_s40963" name="Equation" r:id="rId4" imgW="850900" imgH="215900" progId="Equation.3">
              <p:embed/>
            </p:oleObj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4981828" y="1730755"/>
          <a:ext cx="2882009" cy="1142319"/>
        </p:xfrm>
        <a:graphic>
          <a:graphicData uri="http://schemas.openxmlformats.org/presentationml/2006/ole">
            <p:oleObj spid="_x0000_s40964" name="Equation" r:id="rId5" imgW="736600" imgH="292100" progId="Equation.3">
              <p:embed/>
            </p:oleObj>
          </a:graphicData>
        </a:graphic>
      </p:graphicFrame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429625" y="3728848"/>
          <a:ext cx="8161095" cy="968625"/>
        </p:xfrm>
        <a:graphic>
          <a:graphicData uri="http://schemas.openxmlformats.org/presentationml/2006/ole">
            <p:oleObj spid="_x0000_s40965" name="Equation" r:id="rId6" imgW="2032000" imgH="241300" progId="Equation.3">
              <p:embed/>
            </p:oleObj>
          </a:graphicData>
        </a:graphic>
      </p:graphicFrame>
      <p:graphicFrame>
        <p:nvGraphicFramePr>
          <p:cNvPr id="22536" name="Object 8"/>
          <p:cNvGraphicFramePr>
            <a:graphicFrameLocks noChangeAspect="1"/>
          </p:cNvGraphicFramePr>
          <p:nvPr/>
        </p:nvGraphicFramePr>
        <p:xfrm>
          <a:off x="479668" y="4721128"/>
          <a:ext cx="3316287" cy="1681162"/>
        </p:xfrm>
        <a:graphic>
          <a:graphicData uri="http://schemas.openxmlformats.org/presentationml/2006/ole">
            <p:oleObj spid="_x0000_s40966" name="Equation" r:id="rId7" imgW="825500" imgH="419100" progId="Equation.3">
              <p:embed/>
            </p:oleObj>
          </a:graphicData>
        </a:graphic>
      </p:graphicFrame>
      <p:sp>
        <p:nvSpPr>
          <p:cNvPr id="9" name="Donut 8"/>
          <p:cNvSpPr/>
          <p:nvPr/>
        </p:nvSpPr>
        <p:spPr>
          <a:xfrm>
            <a:off x="103631" y="4904311"/>
            <a:ext cx="1325864" cy="1324029"/>
          </a:xfrm>
          <a:prstGeom prst="donut">
            <a:avLst>
              <a:gd name="adj" fmla="val 65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onut 9"/>
          <p:cNvSpPr/>
          <p:nvPr/>
        </p:nvSpPr>
        <p:spPr>
          <a:xfrm>
            <a:off x="1959203" y="4394696"/>
            <a:ext cx="1325864" cy="1324029"/>
          </a:xfrm>
          <a:prstGeom prst="donut">
            <a:avLst>
              <a:gd name="adj" fmla="val 65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85067" y="4904311"/>
            <a:ext cx="16967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 flipH="1" flipV="1">
            <a:off x="287980" y="4236685"/>
            <a:ext cx="1260262" cy="244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29625" y="2560238"/>
            <a:ext cx="2191654" cy="1168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SED fitting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81828" y="4320006"/>
            <a:ext cx="2191654" cy="1168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velocity field modeling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2146655" y="5488616"/>
            <a:ext cx="1894620" cy="994734"/>
          </a:xfrm>
          <a:prstGeom prst="donut">
            <a:avLst>
              <a:gd name="adj" fmla="val 6583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9" name="Picture 8" descr="TFR_MK_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750" t="8734" r="7499" b="2495"/>
              <a:stretch>
                <a:fillRect/>
              </a:stretch>
            </p:blipFill>
          </mc:Choice>
          <mc:Fallback>
            <p:blipFill>
              <a:blip r:embed="rId4"/>
              <a:srcRect l="3750" t="8734" r="7499" b="2495"/>
              <a:stretch>
                <a:fillRect/>
              </a:stretch>
            </p:blipFill>
          </mc:Fallback>
        </mc:AlternateContent>
        <p:spPr>
          <a:xfrm>
            <a:off x="108097" y="1999557"/>
            <a:ext cx="4566398" cy="3431663"/>
          </a:xfrm>
          <a:prstGeom prst="rect">
            <a:avLst/>
          </a:prstGeom>
        </p:spPr>
      </p:pic>
      <p:pic>
        <p:nvPicPr>
          <p:cNvPr id="6" name="Picture 5" descr="TFR_MStar_al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3750" t="8734" r="7499" b="2495"/>
              <a:stretch>
                <a:fillRect/>
              </a:stretch>
            </p:blipFill>
          </mc:Choice>
          <mc:Fallback>
            <p:blipFill>
              <a:blip r:embed="rId6"/>
              <a:srcRect l="3750" t="8734" r="7499" b="2495"/>
              <a:stretch>
                <a:fillRect/>
              </a:stretch>
            </p:blipFill>
          </mc:Fallback>
        </mc:AlternateContent>
        <p:spPr>
          <a:xfrm>
            <a:off x="3938948" y="1999557"/>
            <a:ext cx="4566433" cy="34316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3154" y="5604542"/>
            <a:ext cx="7211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FoundrySterling-Book"/>
              </a:rPr>
              <a:t>but TFR assumes circular motion!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268788" y="3151188"/>
          <a:ext cx="101600" cy="177800"/>
        </p:xfrm>
        <a:graphic>
          <a:graphicData uri="http://schemas.openxmlformats.org/presentationml/2006/ole">
            <p:oleObj spid="_x0000_s41986" name="Equation" r:id="rId7" imgW="101600" imgH="1778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8" name="Picture 7" descr="TFR_MK_disk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l="3750" t="9981" r="9374" b="2495"/>
              <a:stretch>
                <a:fillRect/>
              </a:stretch>
            </p:blipFill>
          </mc:Choice>
          <mc:Fallback>
            <p:blipFill>
              <a:blip r:embed="rId4"/>
              <a:srcRect l="3750" t="9981" r="9374" b="2495"/>
              <a:stretch>
                <a:fillRect/>
              </a:stretch>
            </p:blipFill>
          </mc:Fallback>
        </mc:AlternateContent>
        <p:spPr>
          <a:xfrm>
            <a:off x="0" y="2119678"/>
            <a:ext cx="4294196" cy="3250401"/>
          </a:xfrm>
          <a:prstGeom prst="rect">
            <a:avLst/>
          </a:prstGeom>
        </p:spPr>
      </p:pic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5737883" y="4296945"/>
          <a:ext cx="1801862" cy="525692"/>
        </p:xfrm>
        <a:graphic>
          <a:graphicData uri="http://schemas.openxmlformats.org/presentationml/2006/ole">
            <p:oleObj spid="_x0000_s55298" name="Equation" r:id="rId5" imgW="609600" imgH="177800" progId="Equation.3">
              <p:embed/>
            </p:oleObj>
          </a:graphicData>
        </a:graphic>
      </p:graphicFrame>
      <p:pic>
        <p:nvPicPr>
          <p:cNvPr id="9" name="Picture 8" descr="TFR_MStar_disk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3750" t="9981" r="9374" b="2495"/>
              <a:stretch>
                <a:fillRect/>
              </a:stretch>
            </p:blipFill>
          </mc:Choice>
          <mc:Fallback>
            <p:blipFill>
              <a:blip r:embed="rId7"/>
              <a:srcRect l="3750" t="9981" r="9374" b="2495"/>
              <a:stretch>
                <a:fillRect/>
              </a:stretch>
            </p:blipFill>
          </mc:Fallback>
        </mc:AlternateContent>
        <p:spPr>
          <a:xfrm>
            <a:off x="4346592" y="2119678"/>
            <a:ext cx="4294171" cy="3250400"/>
          </a:xfrm>
          <a:prstGeom prst="rect">
            <a:avLst/>
          </a:prstGeom>
        </p:spPr>
      </p:pic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2891259" y="5560322"/>
          <a:ext cx="2805873" cy="818276"/>
        </p:xfrm>
        <a:graphic>
          <a:graphicData uri="http://schemas.openxmlformats.org/presentationml/2006/ole">
            <p:oleObj spid="_x0000_s55301" name="Equation" r:id="rId8" imgW="609600" imgH="177800" progId="Equation.3">
              <p:embed/>
            </p:oleObj>
          </a:graphicData>
        </a:graphic>
      </p:graphicFrame>
      <p:graphicFrame>
        <p:nvGraphicFramePr>
          <p:cNvPr id="55304" name="Object 8"/>
          <p:cNvGraphicFramePr>
            <a:graphicFrameLocks noChangeAspect="1"/>
          </p:cNvGraphicFramePr>
          <p:nvPr/>
        </p:nvGraphicFramePr>
        <p:xfrm>
          <a:off x="1455679" y="1676413"/>
          <a:ext cx="2130586" cy="377795"/>
        </p:xfrm>
        <a:graphic>
          <a:graphicData uri="http://schemas.openxmlformats.org/presentationml/2006/ole">
            <p:oleObj spid="_x0000_s55304" name="Equation" r:id="rId9" imgW="1003300" imgH="177800" progId="Equation.3">
              <p:embed/>
            </p:oleObj>
          </a:graphicData>
        </a:graphic>
      </p:graphicFrame>
      <p:graphicFrame>
        <p:nvGraphicFramePr>
          <p:cNvPr id="55305" name="Object 9"/>
          <p:cNvGraphicFramePr>
            <a:graphicFrameLocks noChangeAspect="1"/>
          </p:cNvGraphicFramePr>
          <p:nvPr/>
        </p:nvGraphicFramePr>
        <p:xfrm>
          <a:off x="4691931" y="1554540"/>
          <a:ext cx="3775075" cy="512762"/>
        </p:xfrm>
        <a:graphic>
          <a:graphicData uri="http://schemas.openxmlformats.org/presentationml/2006/ole">
            <p:oleObj spid="_x0000_s55305" name="Equation" r:id="rId10" imgW="1778000" imgH="241300" progId="Equation.3">
              <p:embed/>
            </p:oleObj>
          </a:graphicData>
        </a:graphic>
      </p:graphicFrame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6" y="831555"/>
            <a:ext cx="5743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Conclusions</a:t>
            </a:r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025" y="1782603"/>
            <a:ext cx="8182541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3000" dirty="0" smtClean="0">
                <a:latin typeface="FoundrySterling-Book"/>
              </a:rPr>
              <a:t>For “</a:t>
            </a:r>
            <a:r>
              <a:rPr lang="en-US" sz="3000" dirty="0" err="1" smtClean="0">
                <a:latin typeface="FoundrySterling-Book"/>
              </a:rPr>
              <a:t>disky</a:t>
            </a:r>
            <a:r>
              <a:rPr lang="en-US" sz="3000" dirty="0" smtClean="0">
                <a:latin typeface="FoundrySterling-Book"/>
              </a:rPr>
              <a:t>” galaxies:</a:t>
            </a:r>
          </a:p>
          <a:p>
            <a:pPr marL="612100" lvl="1" indent="-180000">
              <a:spcAft>
                <a:spcPts val="1500"/>
              </a:spcAft>
            </a:pPr>
            <a:r>
              <a:rPr lang="en-US" sz="3000" dirty="0" smtClean="0">
                <a:latin typeface="FoundrySterling-Book"/>
              </a:rPr>
              <a:t>- no evolution in </a:t>
            </a:r>
            <a:r>
              <a:rPr lang="en-US" sz="3000" i="1" dirty="0" smtClean="0">
                <a:latin typeface="FoundrySterling-Book"/>
              </a:rPr>
              <a:t>M</a:t>
            </a:r>
            <a:r>
              <a:rPr lang="en-US" sz="3000" i="1" baseline="-25000" dirty="0" smtClean="0">
                <a:latin typeface="FoundrySterling-Book"/>
              </a:rPr>
              <a:t>K</a:t>
            </a:r>
            <a:r>
              <a:rPr lang="en-US" sz="3000" dirty="0" smtClean="0">
                <a:latin typeface="FoundrySterling-Book"/>
              </a:rPr>
              <a:t> TFR</a:t>
            </a:r>
          </a:p>
          <a:p>
            <a:pPr marL="612100" lvl="1" indent="-180000">
              <a:spcAft>
                <a:spcPts val="1500"/>
              </a:spcAft>
              <a:buFontTx/>
              <a:buChar char="-"/>
            </a:pPr>
            <a:r>
              <a:rPr lang="en-US" sz="3000" dirty="0" smtClean="0">
                <a:latin typeface="FoundrySterling-Book"/>
              </a:rPr>
              <a:t> evolution in</a:t>
            </a:r>
            <a:r>
              <a:rPr lang="en-US" sz="3000" i="1" dirty="0" smtClean="0">
                <a:latin typeface="FoundrySterling-Book"/>
              </a:rPr>
              <a:t> M</a:t>
            </a:r>
            <a:r>
              <a:rPr lang="en-US" sz="3000" i="1" baseline="-25000" dirty="0" smtClean="0">
                <a:latin typeface="FoundrySterling-Book"/>
              </a:rPr>
              <a:t>* </a:t>
            </a:r>
            <a:r>
              <a:rPr lang="en-US" sz="3000" dirty="0" smtClean="0">
                <a:latin typeface="FoundrySterling-Book"/>
              </a:rPr>
              <a:t>TFR</a:t>
            </a:r>
            <a:r>
              <a:rPr lang="en-US" sz="3000" dirty="0" smtClean="0">
                <a:latin typeface="FoundrySterling-Book"/>
              </a:rPr>
              <a:t> zero-point (-0.41 </a:t>
            </a:r>
            <a:r>
              <a:rPr lang="en-US" sz="3000" dirty="0" err="1" smtClean="0">
                <a:latin typeface="FoundrySterling-Book"/>
              </a:rPr>
              <a:t>dex</a:t>
            </a:r>
            <a:r>
              <a:rPr lang="en-US" sz="3000" dirty="0" smtClean="0">
                <a:latin typeface="FoundrySterling-Book"/>
              </a:rPr>
              <a:t>)</a:t>
            </a:r>
            <a:endParaRPr lang="en-US" sz="3000" dirty="0" smtClean="0">
              <a:latin typeface="FoundrySterling-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024" y="3976731"/>
            <a:ext cx="8182541" cy="186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3000" dirty="0" smtClean="0">
                <a:latin typeface="FoundrySterling-Book"/>
              </a:rPr>
              <a:t>For a given </a:t>
            </a:r>
            <a:r>
              <a:rPr lang="en-US" sz="3000" dirty="0" err="1" smtClean="0">
                <a:latin typeface="FoundrySterling-Book"/>
              </a:rPr>
              <a:t>M</a:t>
            </a:r>
            <a:r>
              <a:rPr lang="en-US" sz="3000" baseline="-25000" dirty="0" err="1" smtClean="0">
                <a:latin typeface="FoundrySterling-Book"/>
              </a:rPr>
              <a:t>dyn</a:t>
            </a:r>
            <a:r>
              <a:rPr lang="en-US" sz="3000" dirty="0" smtClean="0">
                <a:latin typeface="FoundrySterling-Book"/>
              </a:rPr>
              <a:t>:</a:t>
            </a:r>
          </a:p>
          <a:p>
            <a:pPr marL="180000" indent="-180000">
              <a:spcAft>
                <a:spcPts val="1500"/>
              </a:spcAft>
            </a:pPr>
            <a:r>
              <a:rPr lang="en-US" sz="3000" dirty="0" smtClean="0">
                <a:latin typeface="FoundrySterling-Book"/>
              </a:rPr>
              <a:t>		- galaxies had less stellar mass at z~1</a:t>
            </a:r>
          </a:p>
          <a:p>
            <a:pPr marL="180000" indent="-180000">
              <a:spcAft>
                <a:spcPts val="1500"/>
              </a:spcAft>
            </a:pPr>
            <a:r>
              <a:rPr lang="en-US" sz="3000" dirty="0" smtClean="0">
                <a:latin typeface="FoundrySterling-Book"/>
              </a:rPr>
              <a:t>		- yet as bright in M</a:t>
            </a:r>
            <a:r>
              <a:rPr lang="en-US" sz="3000" baseline="-25000" dirty="0" smtClean="0">
                <a:latin typeface="FoundrySterling-Book"/>
              </a:rPr>
              <a:t>K</a:t>
            </a:r>
            <a:endParaRPr lang="en-US" sz="3000" dirty="0" smtClean="0">
              <a:latin typeface="FoundrySterling-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6" y="831555"/>
            <a:ext cx="5743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Conclusions</a:t>
            </a:r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210" y="1990344"/>
            <a:ext cx="8117079" cy="397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Secular evolution? </a:t>
            </a:r>
            <a:r>
              <a:rPr lang="en-US" sz="3600" dirty="0" err="1" smtClean="0"/>
              <a:t>M</a:t>
            </a:r>
            <a:r>
              <a:rPr lang="en-US" sz="3600" baseline="-25000" dirty="0" err="1" smtClean="0"/>
              <a:t>gas</a:t>
            </a:r>
            <a:r>
              <a:rPr lang="en-US" sz="3600" dirty="0" smtClean="0"/>
              <a:t> </a:t>
            </a:r>
            <a:r>
              <a:rPr lang="en-US" sz="3600" dirty="0" smtClean="0">
                <a:latin typeface="Wingdings"/>
                <a:ea typeface="Wingdings"/>
                <a:cs typeface="Wingdings"/>
              </a:rPr>
              <a:t></a:t>
            </a:r>
            <a:r>
              <a:rPr lang="en-US" sz="3600" dirty="0" smtClean="0"/>
              <a:t> M</a:t>
            </a:r>
            <a:r>
              <a:rPr lang="en-US" sz="3600" baseline="-25000" dirty="0" smtClean="0"/>
              <a:t>*</a:t>
            </a:r>
            <a:r>
              <a:rPr lang="en-US" sz="3600" dirty="0" smtClean="0"/>
              <a:t>?</a:t>
            </a:r>
          </a:p>
          <a:p>
            <a:r>
              <a:rPr lang="en-US" sz="3600" dirty="0" smtClean="0"/>
              <a:t>	- gas only accounts for 0.24 </a:t>
            </a:r>
            <a:r>
              <a:rPr lang="en-US" sz="3600" dirty="0" err="1" smtClean="0"/>
              <a:t>dex</a:t>
            </a:r>
            <a:r>
              <a:rPr lang="en-US" sz="3600" dirty="0" smtClean="0"/>
              <a:t> of 0.41 	  	</a:t>
            </a:r>
            <a:r>
              <a:rPr lang="en-US" sz="3600" dirty="0" err="1" smtClean="0"/>
              <a:t>dex</a:t>
            </a:r>
            <a:r>
              <a:rPr lang="en-US" sz="3600" dirty="0" smtClean="0"/>
              <a:t> offset</a:t>
            </a:r>
            <a:endParaRPr lang="en-US" sz="3600" dirty="0" smtClean="0"/>
          </a:p>
          <a:p>
            <a:r>
              <a:rPr lang="en-US" sz="3600" dirty="0" smtClean="0"/>
              <a:t>	- would need significant (but 	  </a:t>
            </a:r>
            <a:r>
              <a:rPr lang="en-US" sz="3600" dirty="0" smtClean="0"/>
              <a:t>	  	 	 	possible) amounts of </a:t>
            </a:r>
            <a:r>
              <a:rPr lang="en-US" sz="3600" dirty="0" smtClean="0"/>
              <a:t>gas accretion to</a:t>
            </a:r>
            <a:r>
              <a:rPr lang="en-US" sz="3600" dirty="0" smtClean="0"/>
              <a:t> 	account </a:t>
            </a:r>
            <a:r>
              <a:rPr lang="en-US" sz="3600" dirty="0" smtClean="0"/>
              <a:t>for</a:t>
            </a:r>
            <a:r>
              <a:rPr lang="en-US" sz="3600" dirty="0" smtClean="0"/>
              <a:t> observed </a:t>
            </a:r>
            <a:r>
              <a:rPr lang="en-US" sz="3600" dirty="0" smtClean="0"/>
              <a:t>stellar mass TFR</a:t>
            </a:r>
            <a:r>
              <a:rPr lang="en-US" sz="3600" dirty="0" smtClean="0"/>
              <a:t> 	offset </a:t>
            </a:r>
            <a:endParaRPr lang="en-US" sz="3600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6" y="831555"/>
            <a:ext cx="5743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Future</a:t>
            </a:r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24" y="1725682"/>
            <a:ext cx="4661818" cy="1719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25" y="3445375"/>
            <a:ext cx="2377846" cy="2377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370" y="3445375"/>
            <a:ext cx="2283971" cy="17107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4464" y="1648284"/>
            <a:ext cx="35062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IFU </a:t>
            </a:r>
            <a:r>
              <a:rPr lang="en-US" sz="2800" dirty="0" err="1" smtClean="0">
                <a:latin typeface="FoundrySterling-Book"/>
              </a:rPr>
              <a:t>z</a:t>
            </a:r>
            <a:r>
              <a:rPr lang="en-US" sz="2800" dirty="0" smtClean="0">
                <a:latin typeface="FoundrySterling-Book"/>
              </a:rPr>
              <a:t>=0 </a:t>
            </a:r>
            <a:r>
              <a:rPr lang="en-US" sz="2800" dirty="0" err="1" smtClean="0">
                <a:latin typeface="FoundrySterling-Book"/>
              </a:rPr>
              <a:t>vs</a:t>
            </a:r>
            <a:r>
              <a:rPr lang="en-US" sz="2800" dirty="0" smtClean="0">
                <a:latin typeface="FoundrySterling-Book"/>
              </a:rPr>
              <a:t> IFU </a:t>
            </a:r>
            <a:r>
              <a:rPr lang="en-US" sz="2800" dirty="0" err="1" smtClean="0">
                <a:latin typeface="FoundrySterling-Book"/>
              </a:rPr>
              <a:t>z</a:t>
            </a:r>
            <a:r>
              <a:rPr lang="en-US" sz="2800" dirty="0" smtClean="0">
                <a:latin typeface="FoundrySterling-Book"/>
              </a:rPr>
              <a:t>=1</a:t>
            </a:r>
          </a:p>
          <a:p>
            <a:pPr marL="180000" indent="-180000">
              <a:spcAft>
                <a:spcPts val="1500"/>
              </a:spcAft>
            </a:pPr>
            <a:r>
              <a:rPr lang="en-US" sz="2800" dirty="0" smtClean="0">
                <a:latin typeface="FoundrySterling-Book"/>
              </a:rPr>
              <a:t> - eliminate bias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Sample matching</a:t>
            </a:r>
          </a:p>
          <a:p>
            <a:pPr marL="180000" indent="-180000">
              <a:spcAft>
                <a:spcPts val="1500"/>
              </a:spcAft>
            </a:pPr>
            <a:r>
              <a:rPr lang="en-US" sz="2800" dirty="0" smtClean="0">
                <a:latin typeface="FoundrySterling-Book"/>
              </a:rPr>
              <a:t> - M</a:t>
            </a:r>
            <a:r>
              <a:rPr lang="en-US" sz="2800" baseline="-25000" dirty="0" smtClean="0">
                <a:latin typeface="FoundrySterling-Book"/>
              </a:rPr>
              <a:t>*</a:t>
            </a:r>
            <a:r>
              <a:rPr lang="en-US" sz="2800" dirty="0" smtClean="0">
                <a:latin typeface="FoundrySterling-Book"/>
              </a:rPr>
              <a:t>?</a:t>
            </a:r>
          </a:p>
          <a:p>
            <a:pPr marL="180000" indent="-180000">
              <a:spcAft>
                <a:spcPts val="1500"/>
              </a:spcAft>
            </a:pPr>
            <a:r>
              <a:rPr lang="en-US" sz="2800" dirty="0" smtClean="0">
                <a:latin typeface="FoundrySterling-Book"/>
              </a:rPr>
              <a:t> - SFR?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84" y="2892349"/>
            <a:ext cx="4233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FoundrySterling-Book"/>
              </a:rPr>
              <a:t>Questions?</a:t>
            </a:r>
            <a:endParaRPr lang="en-US" sz="60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9495" y="831555"/>
            <a:ext cx="7488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Thank you!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7878" y="1184305"/>
            <a:ext cx="3810005" cy="48243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000" dirty="0" smtClean="0">
                <a:latin typeface="FoundrySterling-Book"/>
              </a:rPr>
              <a:t>KROSS Publications: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r>
              <a:rPr lang="en-US" sz="2000" dirty="0" err="1" smtClean="0">
                <a:latin typeface="FoundrySterling-Book"/>
              </a:rPr>
              <a:t>Magdis</a:t>
            </a:r>
            <a:r>
              <a:rPr lang="en-US" sz="2000" dirty="0" smtClean="0">
                <a:latin typeface="FoundrySterling-Book"/>
              </a:rPr>
              <a:t> et al., 2016, MNRAS, 456, 4533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r>
              <a:rPr lang="en-US" sz="2000" dirty="0" smtClean="0">
                <a:latin typeface="FoundrySterling-Book"/>
              </a:rPr>
              <a:t>Stott et al., 2016, MNRAS, 457, 1888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r>
              <a:rPr lang="en-US" sz="2000" dirty="0" smtClean="0">
                <a:latin typeface="FoundrySterling-Book"/>
              </a:rPr>
              <a:t>Tiley et al., 2016, MNRAS, submitted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r>
              <a:rPr lang="en-US" sz="2000" dirty="0" smtClean="0">
                <a:latin typeface="FoundrySterling-Book"/>
              </a:rPr>
              <a:t>Harrison et al., 2016, in prep.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r>
              <a:rPr lang="en-US" sz="2000" dirty="0" err="1" smtClean="0">
                <a:latin typeface="FoundrySterling-Book"/>
              </a:rPr>
              <a:t>Swinbank</a:t>
            </a:r>
            <a:r>
              <a:rPr lang="en-US" sz="2000" dirty="0" smtClean="0">
                <a:latin typeface="FoundrySterling-Book"/>
              </a:rPr>
              <a:t> et al., 2016, in prep.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r>
              <a:rPr lang="en-US" sz="2000" dirty="0" smtClean="0">
                <a:latin typeface="FoundrySterling-Book"/>
              </a:rPr>
              <a:t>Johnson et al., 2016, in prep.</a:t>
            </a:r>
          </a:p>
          <a:p>
            <a:pPr marL="180000" indent="-180000">
              <a:spcAft>
                <a:spcPts val="1500"/>
              </a:spcAft>
              <a:buFontTx/>
              <a:buChar char="-"/>
            </a:pPr>
            <a:endParaRPr lang="en-US" sz="2000" dirty="0" smtClean="0">
              <a:latin typeface="FoundrySterling-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7" name="Picture 6" descr="Screen shot 2015-03-04 at 12.06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9376" cy="1540064"/>
          </a:xfrm>
          <a:prstGeom prst="rect">
            <a:avLst/>
          </a:prstGeom>
        </p:spPr>
      </p:pic>
      <p:pic>
        <p:nvPicPr>
          <p:cNvPr id="6" name="Picture 5" descr="TFRoffset_vs_Q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 t="7739" r="8437"/>
              <a:stretch>
                <a:fillRect/>
              </a:stretch>
            </p:blipFill>
          </mc:Choice>
          <mc:Fallback>
            <p:blipFill>
              <a:blip r:embed="rId4"/>
              <a:srcRect t="7739" r="8437"/>
              <a:stretch>
                <a:fillRect/>
              </a:stretch>
            </p:blipFill>
          </mc:Fallback>
        </mc:AlternateContent>
        <p:spPr>
          <a:xfrm>
            <a:off x="1165194" y="1648284"/>
            <a:ext cx="6192546" cy="468804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216" y="2016126"/>
            <a:ext cx="7677421" cy="3787794"/>
          </a:xfrm>
          <a:prstGeom prst="rect">
            <a:avLst/>
          </a:prstGeom>
          <a:solidFill>
            <a:srgbClr val="0000FF">
              <a:alpha val="41176"/>
            </a:srgbClr>
          </a:solidFill>
          <a:ln>
            <a:noFill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216" y="2016126"/>
            <a:ext cx="767742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KROSS 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P.Is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: Richard Bower (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Dur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), Martin Bureau (Ox)</a:t>
            </a:r>
          </a:p>
          <a:p>
            <a:endParaRPr lang="en-US" sz="2700" dirty="0" smtClean="0">
              <a:solidFill>
                <a:schemeClr val="bg1"/>
              </a:solidFill>
              <a:latin typeface="FoundrySterling-Book"/>
            </a:endParaRPr>
          </a:p>
          <a:p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Oxford: Andy Bunker, Matt Jarvis, </a:t>
            </a:r>
          </a:p>
          <a:p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Georgios 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Magdis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, John Stott </a:t>
            </a:r>
          </a:p>
          <a:p>
            <a:endParaRPr lang="en-US" sz="2700" dirty="0" smtClean="0">
              <a:solidFill>
                <a:schemeClr val="bg1"/>
              </a:solidFill>
              <a:latin typeface="FoundrySterling-Book"/>
            </a:endParaRPr>
          </a:p>
          <a:p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Durham: Mark 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Swinbank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, Ian 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Smail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, </a:t>
            </a:r>
          </a:p>
          <a:p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Ray 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Sharples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, Helen Johnson, Chris Harrison</a:t>
            </a:r>
          </a:p>
          <a:p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Others: David </a:t>
            </a:r>
            <a:r>
              <a:rPr lang="en-US" sz="2700" dirty="0" err="1" smtClean="0">
                <a:solidFill>
                  <a:schemeClr val="bg1"/>
                </a:solidFill>
                <a:latin typeface="FoundrySterling-Book"/>
              </a:rPr>
              <a:t>Sobral</a:t>
            </a:r>
            <a:r>
              <a:rPr lang="en-US" sz="2700" dirty="0" smtClean="0">
                <a:solidFill>
                  <a:schemeClr val="bg1"/>
                </a:solidFill>
                <a:latin typeface="FoundrySterling-Book"/>
              </a:rPr>
              <a:t>, Philip Best</a:t>
            </a:r>
          </a:p>
          <a:p>
            <a:endParaRPr lang="en-US" sz="2700" dirty="0" smtClean="0">
              <a:solidFill>
                <a:schemeClr val="bg1"/>
              </a:solidFill>
              <a:latin typeface="FoundrySterling-Book"/>
            </a:endParaRPr>
          </a:p>
          <a:p>
            <a:endParaRPr lang="en-US" sz="2700" dirty="0" smtClean="0">
              <a:solidFill>
                <a:schemeClr val="bg1"/>
              </a:solidFill>
              <a:latin typeface="FoundrySterling-Book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5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7" name="Picture 6" descr="Screen shot 2015-03-04 at 12.06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9376" cy="1540064"/>
          </a:xfrm>
          <a:prstGeom prst="rect">
            <a:avLst/>
          </a:prstGeom>
        </p:spPr>
      </p:pic>
      <p:pic>
        <p:nvPicPr>
          <p:cNvPr id="8" name="Picture 7" descr="TFRoffset_vs_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57" y="0"/>
            <a:ext cx="8629248" cy="6483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61235" y="708444"/>
            <a:ext cx="995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KROSS</a:t>
            </a:r>
          </a:p>
          <a:p>
            <a:r>
              <a:rPr lang="en-US" sz="2400" dirty="0" smtClean="0"/>
              <a:t>all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615993" y="2668222"/>
            <a:ext cx="995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KROSS</a:t>
            </a:r>
          </a:p>
          <a:p>
            <a:r>
              <a:rPr lang="en-US" sz="2400" dirty="0" err="1" smtClean="0"/>
              <a:t>disky</a:t>
            </a:r>
            <a:endParaRPr lang="en-US" sz="24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7" name="Picture 6" descr="Screen shot 2015-03-04 at 12.06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9376" cy="1540064"/>
          </a:xfrm>
          <a:prstGeom prst="rect">
            <a:avLst/>
          </a:prstGeom>
        </p:spPr>
      </p:pic>
      <p:pic>
        <p:nvPicPr>
          <p:cNvPr id="8" name="Picture 7" descr="TFRoffset_vs_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57" y="0"/>
            <a:ext cx="8629248" cy="648335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943552">
            <a:off x="1485807" y="1349879"/>
            <a:ext cx="7071196" cy="1213166"/>
          </a:xfrm>
          <a:custGeom>
            <a:avLst/>
            <a:gdLst>
              <a:gd name="connsiteX0" fmla="*/ 0 w 7244595"/>
              <a:gd name="connsiteY0" fmla="*/ 806173 h 1612346"/>
              <a:gd name="connsiteX1" fmla="*/ 3622298 w 7244595"/>
              <a:gd name="connsiteY1" fmla="*/ 0 h 1612346"/>
              <a:gd name="connsiteX2" fmla="*/ 7244596 w 7244595"/>
              <a:gd name="connsiteY2" fmla="*/ 806173 h 1612346"/>
              <a:gd name="connsiteX3" fmla="*/ 3622298 w 7244595"/>
              <a:gd name="connsiteY3" fmla="*/ 1612346 h 1612346"/>
              <a:gd name="connsiteX4" fmla="*/ 0 w 7244595"/>
              <a:gd name="connsiteY4" fmla="*/ 806173 h 16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4595" h="1612346">
                <a:moveTo>
                  <a:pt x="0" y="806173"/>
                </a:moveTo>
                <a:cubicBezTo>
                  <a:pt x="0" y="360936"/>
                  <a:pt x="1621758" y="0"/>
                  <a:pt x="3622298" y="0"/>
                </a:cubicBezTo>
                <a:cubicBezTo>
                  <a:pt x="5622838" y="0"/>
                  <a:pt x="7244596" y="360936"/>
                  <a:pt x="7244596" y="806173"/>
                </a:cubicBezTo>
                <a:cubicBezTo>
                  <a:pt x="7244596" y="1251410"/>
                  <a:pt x="5622838" y="1612346"/>
                  <a:pt x="3622298" y="1612346"/>
                </a:cubicBezTo>
                <a:cubicBezTo>
                  <a:pt x="1621758" y="1612346"/>
                  <a:pt x="0" y="1251410"/>
                  <a:pt x="0" y="806173"/>
                </a:cubicBezTo>
                <a:close/>
              </a:path>
            </a:pathLst>
          </a:cu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02451" y="573184"/>
            <a:ext cx="258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All – No selection for “</a:t>
            </a:r>
            <a:r>
              <a:rPr lang="en-US" sz="2400" dirty="0" err="1" smtClean="0"/>
              <a:t>disky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p:sp>
        <p:nvSpPr>
          <p:cNvPr id="16" name="Freeform 15"/>
          <p:cNvSpPr/>
          <p:nvPr/>
        </p:nvSpPr>
        <p:spPr>
          <a:xfrm rot="1324452">
            <a:off x="2515331" y="2070309"/>
            <a:ext cx="2109111" cy="846437"/>
          </a:xfrm>
          <a:custGeom>
            <a:avLst/>
            <a:gdLst>
              <a:gd name="connsiteX0" fmla="*/ 0 w 7244595"/>
              <a:gd name="connsiteY0" fmla="*/ 806173 h 1612346"/>
              <a:gd name="connsiteX1" fmla="*/ 3622298 w 7244595"/>
              <a:gd name="connsiteY1" fmla="*/ 0 h 1612346"/>
              <a:gd name="connsiteX2" fmla="*/ 7244596 w 7244595"/>
              <a:gd name="connsiteY2" fmla="*/ 806173 h 1612346"/>
              <a:gd name="connsiteX3" fmla="*/ 3622298 w 7244595"/>
              <a:gd name="connsiteY3" fmla="*/ 1612346 h 1612346"/>
              <a:gd name="connsiteX4" fmla="*/ 0 w 7244595"/>
              <a:gd name="connsiteY4" fmla="*/ 806173 h 161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44595" h="1612346">
                <a:moveTo>
                  <a:pt x="0" y="806173"/>
                </a:moveTo>
                <a:cubicBezTo>
                  <a:pt x="0" y="360936"/>
                  <a:pt x="1621758" y="0"/>
                  <a:pt x="3622298" y="0"/>
                </a:cubicBezTo>
                <a:cubicBezTo>
                  <a:pt x="5622838" y="0"/>
                  <a:pt x="7244596" y="360936"/>
                  <a:pt x="7244596" y="806173"/>
                </a:cubicBezTo>
                <a:cubicBezTo>
                  <a:pt x="7244596" y="1251410"/>
                  <a:pt x="5622838" y="1612346"/>
                  <a:pt x="3622298" y="1612346"/>
                </a:cubicBezTo>
                <a:cubicBezTo>
                  <a:pt x="1621758" y="1612346"/>
                  <a:pt x="0" y="1251410"/>
                  <a:pt x="0" y="806173"/>
                </a:cubicBezTo>
                <a:close/>
              </a:path>
            </a:pathLst>
          </a:custGeom>
          <a:noFill/>
          <a:ln w="57150" cmpd="sng">
            <a:solidFill>
              <a:srgbClr val="10FF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72862" y="2451036"/>
            <a:ext cx="258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0FF14"/>
                </a:solidFill>
              </a:rPr>
              <a:t>“</a:t>
            </a:r>
            <a:r>
              <a:rPr lang="en-US" sz="2400" dirty="0" err="1" smtClean="0">
                <a:solidFill>
                  <a:srgbClr val="10FF14"/>
                </a:solidFill>
              </a:rPr>
              <a:t>disky</a:t>
            </a:r>
            <a:r>
              <a:rPr lang="en-US" sz="2400" dirty="0" smtClean="0">
                <a:solidFill>
                  <a:srgbClr val="10FF14"/>
                </a:solidFill>
              </a:rPr>
              <a:t>”</a:t>
            </a:r>
            <a:endParaRPr lang="en-US" sz="2400" dirty="0">
              <a:solidFill>
                <a:srgbClr val="10FF14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The Tully-Fisher Relation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7" name="Picture 6" descr="Screen shot 2015-03-04 at 12.06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9376" cy="1540064"/>
          </a:xfrm>
          <a:prstGeom prst="rect">
            <a:avLst/>
          </a:prstGeom>
        </p:spPr>
      </p:pic>
      <p:pic>
        <p:nvPicPr>
          <p:cNvPr id="8" name="Picture 7" descr="TFRoffset_vs_z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57" y="0"/>
            <a:ext cx="8629248" cy="6483350"/>
          </a:xfrm>
          <a:prstGeom prst="rect">
            <a:avLst/>
          </a:prstGeom>
        </p:spPr>
      </p:pic>
      <p:pic>
        <p:nvPicPr>
          <p:cNvPr id="6" name="Picture 5" descr="TFRoffset_vs_Q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t="7739" r="8437"/>
              <a:stretch>
                <a:fillRect/>
              </a:stretch>
            </p:blipFill>
          </mc:Choice>
          <mc:Fallback>
            <p:blipFill>
              <a:blip r:embed="rId6"/>
              <a:srcRect t="7739" r="8437"/>
              <a:stretch>
                <a:fillRect/>
              </a:stretch>
            </p:blipFill>
          </mc:Fallback>
        </mc:AlternateContent>
        <p:spPr>
          <a:xfrm>
            <a:off x="5757" y="2855790"/>
            <a:ext cx="4791728" cy="362756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KROSS (KMOS)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5973" y="1648284"/>
            <a:ext cx="2634790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24 </a:t>
            </a:r>
            <a:r>
              <a:rPr lang="en-US" sz="2800" dirty="0" err="1" smtClean="0">
                <a:latin typeface="FoundrySterling-Book"/>
              </a:rPr>
              <a:t>IFUs</a:t>
            </a:r>
            <a:endParaRPr lang="en-US" sz="2800" dirty="0" smtClean="0">
              <a:latin typeface="FoundrySterling-Book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2.8’’ x 2.8’’ FOV (14x14)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D=7.2’ 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Lucida Console"/>
                <a:cs typeface="Lucida Console"/>
              </a:rPr>
              <a:t>0.8-2.5μm </a:t>
            </a:r>
            <a:endParaRPr lang="en-US" sz="2800" dirty="0" smtClean="0">
              <a:latin typeface="FoundrySterling-Book"/>
            </a:endParaRP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YJ R~4000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Hα, [NII]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3" y="1648284"/>
            <a:ext cx="5890980" cy="3943605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3-31 at 16.51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50" y="1662941"/>
            <a:ext cx="8254498" cy="46588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Sub-sample Selection</a:t>
            </a:r>
          </a:p>
        </p:txBody>
      </p:sp>
      <p:sp>
        <p:nvSpPr>
          <p:cNvPr id="8" name="Frame 7"/>
          <p:cNvSpPr/>
          <p:nvPr/>
        </p:nvSpPr>
        <p:spPr>
          <a:xfrm>
            <a:off x="378328" y="3075886"/>
            <a:ext cx="7833836" cy="1552054"/>
          </a:xfrm>
          <a:prstGeom prst="frame">
            <a:avLst>
              <a:gd name="adj1" fmla="val 528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378328" y="4684380"/>
            <a:ext cx="7833836" cy="592602"/>
          </a:xfrm>
          <a:prstGeom prst="frame">
            <a:avLst>
              <a:gd name="adj1" fmla="val 3093"/>
            </a:avLst>
          </a:prstGeom>
          <a:solidFill>
            <a:srgbClr val="10FF14"/>
          </a:solidFill>
          <a:ln>
            <a:solidFill>
              <a:srgbClr val="10FF1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6" y="831555"/>
            <a:ext cx="5743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Overview</a:t>
            </a:r>
          </a:p>
          <a:p>
            <a:endParaRPr lang="en-US" sz="1400" dirty="0" smtClean="0">
              <a:solidFill>
                <a:schemeClr val="bg1"/>
              </a:solidFill>
              <a:latin typeface="FoundrySterling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9496" y="1754885"/>
            <a:ext cx="76368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3600" dirty="0" smtClean="0">
                <a:latin typeface="FoundrySterling-Book"/>
              </a:rPr>
              <a:t>Motivation (why z~1?)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3600" dirty="0" smtClean="0">
                <a:latin typeface="FoundrySterling-Book"/>
              </a:rPr>
              <a:t>KROSS </a:t>
            </a:r>
          </a:p>
          <a:p>
            <a:pPr marL="180000" indent="-180000">
              <a:spcAft>
                <a:spcPts val="1500"/>
              </a:spcAft>
            </a:pPr>
            <a:r>
              <a:rPr lang="en-US" sz="3600" dirty="0" smtClean="0">
                <a:latin typeface="FoundrySterling-Book"/>
              </a:rPr>
              <a:t>		- Modelling Velocity Fields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3600" dirty="0" smtClean="0">
                <a:latin typeface="FoundrySterling-Book"/>
              </a:rPr>
              <a:t>The Tully-Fisher Relations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3600" dirty="0" smtClean="0">
                <a:latin typeface="FoundrySterling-Book"/>
              </a:rPr>
              <a:t>Conclusions &amp; Future Work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Galaxy Evolution – </a:t>
            </a:r>
            <a:r>
              <a:rPr lang="en-US" sz="4000" dirty="0" err="1" smtClean="0">
                <a:latin typeface="FoundrySterling-Book"/>
              </a:rPr>
              <a:t>SFR(z</a:t>
            </a:r>
            <a:r>
              <a:rPr lang="en-US" sz="4000" dirty="0" smtClean="0">
                <a:latin typeface="FoundrySterling-Book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2188700"/>
            <a:ext cx="2634790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Merger/Secular evolution?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r>
              <a:rPr lang="en-US" sz="2800" dirty="0" smtClean="0">
                <a:latin typeface="FoundrySterling-Book"/>
              </a:rPr>
              <a:t>Dynamics, chemistry, SFR, M*, gas, dark mass, winds/outflows</a:t>
            </a:r>
          </a:p>
          <a:p>
            <a:pPr marL="180000" indent="-180000">
              <a:spcAft>
                <a:spcPts val="1500"/>
              </a:spcAft>
              <a:buFont typeface="Arial"/>
              <a:buChar char="•"/>
            </a:pPr>
            <a:endParaRPr lang="en-US" sz="2800" dirty="0" smtClean="0">
              <a:latin typeface="FoundrySterling-Book"/>
            </a:endParaRPr>
          </a:p>
        </p:txBody>
      </p:sp>
      <p:pic>
        <p:nvPicPr>
          <p:cNvPr id="4" name="Content Placeholder 3" descr="Screen shot 2014-05-13 at 11.43.01.png"/>
          <p:cNvPicPr>
            <a:picLocks noChangeAspect="1"/>
          </p:cNvPicPr>
          <p:nvPr/>
        </p:nvPicPr>
        <p:blipFill>
          <a:blip r:embed="rId2"/>
          <a:srcRect l="-20472" r="-20472"/>
          <a:stretch>
            <a:fillRect/>
          </a:stretch>
        </p:blipFill>
        <p:spPr>
          <a:xfrm>
            <a:off x="-1059885" y="1642704"/>
            <a:ext cx="8221110" cy="4759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358" y="5174521"/>
            <a:ext cx="283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400" dirty="0" smtClean="0">
                <a:latin typeface="FoundrySterling-Book"/>
              </a:rPr>
              <a:t>Hopkins &amp; </a:t>
            </a:r>
            <a:r>
              <a:rPr lang="en-US" sz="2400" dirty="0" err="1" smtClean="0">
                <a:latin typeface="FoundrySterling-Book"/>
              </a:rPr>
              <a:t>Beacom</a:t>
            </a:r>
            <a:r>
              <a:rPr lang="en-US" sz="2400" dirty="0" smtClean="0">
                <a:latin typeface="FoundrySterling-Book"/>
              </a:rPr>
              <a:t> (2006)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KROSS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05973" y="1648284"/>
            <a:ext cx="263479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3600" dirty="0" smtClean="0">
                <a:latin typeface="FoundrySterling-Book"/>
              </a:rPr>
              <a:t> Hα &amp; [NII] in ~795  (584) “normal” star forming galaxies at </a:t>
            </a:r>
            <a:r>
              <a:rPr lang="en-US" sz="3600" dirty="0" err="1" smtClean="0">
                <a:latin typeface="FoundrySterling-Book"/>
              </a:rPr>
              <a:t>z</a:t>
            </a:r>
            <a:r>
              <a:rPr lang="en-US" sz="3600" dirty="0" smtClean="0">
                <a:latin typeface="FoundrySterling-Book"/>
              </a:rPr>
              <a:t> ~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5" y="1648284"/>
            <a:ext cx="5792291" cy="38775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KROSS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pic>
        <p:nvPicPr>
          <p:cNvPr id="5" name="Picture 4" descr="sample_selec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6" y="1648284"/>
            <a:ext cx="5812459" cy="4608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5973" y="1648284"/>
            <a:ext cx="2634791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3600" dirty="0" smtClean="0">
                <a:latin typeface="FoundrySterling-Book"/>
              </a:rPr>
              <a:t> Hα &amp; [NII] in ~795  (584) “normal” star forming galaxies at </a:t>
            </a:r>
            <a:r>
              <a:rPr lang="en-US" sz="3600" dirty="0" err="1" smtClean="0">
                <a:latin typeface="FoundrySterling-Book"/>
              </a:rPr>
              <a:t>z</a:t>
            </a:r>
            <a:r>
              <a:rPr lang="en-US" sz="3600" dirty="0" smtClean="0">
                <a:latin typeface="FoundrySterling-Book"/>
              </a:rPr>
              <a:t> ~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466" y="5795523"/>
            <a:ext cx="263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400" dirty="0" smtClean="0">
                <a:latin typeface="FoundrySterling-Book"/>
              </a:rPr>
              <a:t>Stott et al. (2016)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Modelling Velocity Fields</a:t>
            </a:r>
          </a:p>
        </p:txBody>
      </p:sp>
      <p:pic>
        <p:nvPicPr>
          <p:cNvPr id="6" name="Picture 5" descr="PR_ssB_5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3052443"/>
            <a:ext cx="8640763" cy="1620143"/>
          </a:xfrm>
          <a:prstGeom prst="rect">
            <a:avLst/>
          </a:prstGeom>
        </p:spPr>
      </p:pic>
      <p:pic>
        <p:nvPicPr>
          <p:cNvPr id="10" name="Picture 9" descr="PR_ssB_3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0" y="4646873"/>
            <a:ext cx="8640763" cy="1620143"/>
          </a:xfrm>
          <a:prstGeom prst="rect">
            <a:avLst/>
          </a:prstGeom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3372347" y="1915639"/>
          <a:ext cx="4692650" cy="931862"/>
        </p:xfrm>
        <a:graphic>
          <a:graphicData uri="http://schemas.openxmlformats.org/presentationml/2006/ole">
            <p:oleObj spid="_x0000_s24578" name="Equation" r:id="rId7" imgW="1790700" imgH="355600" progId="Equation.3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37418" y="2150737"/>
            <a:ext cx="263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400" dirty="0" err="1" smtClean="0">
                <a:latin typeface="FoundrySterling-Book"/>
              </a:rPr>
              <a:t>Courteau</a:t>
            </a:r>
            <a:r>
              <a:rPr lang="en-US" sz="2400" dirty="0" smtClean="0">
                <a:latin typeface="FoundrySterling-Book"/>
              </a:rPr>
              <a:t> (1997)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ster_ms_all_ve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476" t="16609" r="5906" b="4429"/>
              <a:stretch>
                <a:fillRect/>
              </a:stretch>
            </p:blipFill>
          </mc:Choice>
          <mc:Fallback>
            <p:blipFill>
              <a:blip r:embed="rId3"/>
              <a:srcRect l="1476" t="16609" r="5906" b="4429"/>
              <a:stretch>
                <a:fillRect/>
              </a:stretch>
            </p:blipFill>
          </mc:Fallback>
        </mc:AlternateContent>
        <p:spPr>
          <a:xfrm>
            <a:off x="170195" y="822309"/>
            <a:ext cx="8300369" cy="56610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KROSS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972" y="831555"/>
            <a:ext cx="263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400" dirty="0" smtClean="0">
                <a:solidFill>
                  <a:schemeClr val="bg1"/>
                </a:solidFill>
                <a:latin typeface="FoundrySterling-Book"/>
              </a:rPr>
              <a:t>Stott et al. (2016)</a:t>
            </a:r>
          </a:p>
        </p:txBody>
      </p:sp>
      <p:pic>
        <p:nvPicPr>
          <p:cNvPr id="11" name="Picture 10" descr="KROSS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96"/>
            <a:ext cx="1419376" cy="15921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ster_ms_all_model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l="1476" t="16609" r="5906" b="4429"/>
              <a:stretch>
                <a:fillRect/>
              </a:stretch>
            </p:blipFill>
          </mc:Choice>
          <mc:Fallback>
            <p:blipFill>
              <a:blip r:embed="rId3"/>
              <a:srcRect l="1476" t="16609" r="5906" b="4429"/>
              <a:stretch>
                <a:fillRect/>
              </a:stretch>
            </p:blipFill>
          </mc:Fallback>
        </mc:AlternateContent>
        <p:spPr>
          <a:xfrm>
            <a:off x="183287" y="831555"/>
            <a:ext cx="8286715" cy="56517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29495" y="831555"/>
            <a:ext cx="721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oundrySterling-Book"/>
              </a:rPr>
              <a:t>KROSS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05973" y="1648284"/>
            <a:ext cx="263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endParaRPr lang="en-US" sz="3600" dirty="0" smtClean="0">
              <a:latin typeface="FoundrySterling-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5972" y="831555"/>
            <a:ext cx="263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1500"/>
              </a:spcAft>
            </a:pPr>
            <a:r>
              <a:rPr lang="en-US" sz="2400" dirty="0" smtClean="0">
                <a:solidFill>
                  <a:schemeClr val="bg1"/>
                </a:solidFill>
                <a:latin typeface="FoundrySterling-Book"/>
              </a:rPr>
              <a:t>Stott et al. (2016)</a:t>
            </a:r>
          </a:p>
        </p:txBody>
      </p:sp>
      <p:pic>
        <p:nvPicPr>
          <p:cNvPr id="11" name="Picture 10" descr="KROSS_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996"/>
            <a:ext cx="1419376" cy="1592147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957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ening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pening slide alternativ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x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7668546</TotalTime>
  <Words>524</Words>
  <Application>Microsoft Macintosh PowerPoint</Application>
  <PresentationFormat>Custom</PresentationFormat>
  <Paragraphs>85</Paragraphs>
  <Slides>24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Opening slide</vt:lpstr>
      <vt:lpstr>Opening slide alternative</vt:lpstr>
      <vt:lpstr>Text slide</vt:lpstr>
      <vt:lpstr>Equation</vt:lpstr>
      <vt:lpstr>Microsoft 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UofO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Chinn</dc:creator>
  <cp:lastModifiedBy>Alfie Tiley</cp:lastModifiedBy>
  <cp:revision>179</cp:revision>
  <dcterms:created xsi:type="dcterms:W3CDTF">2016-04-10T18:50:31Z</dcterms:created>
  <dcterms:modified xsi:type="dcterms:W3CDTF">2016-04-10T19:00:13Z</dcterms:modified>
</cp:coreProperties>
</file>