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94" r:id="rId2"/>
    <p:sldId id="485" r:id="rId3"/>
    <p:sldId id="517" r:id="rId4"/>
    <p:sldId id="520" r:id="rId5"/>
    <p:sldId id="519" r:id="rId6"/>
    <p:sldId id="512" r:id="rId7"/>
    <p:sldId id="513" r:id="rId8"/>
    <p:sldId id="444" r:id="rId9"/>
    <p:sldId id="496" r:id="rId10"/>
    <p:sldId id="433" r:id="rId11"/>
    <p:sldId id="448" r:id="rId12"/>
    <p:sldId id="447" r:id="rId13"/>
    <p:sldId id="437" r:id="rId14"/>
    <p:sldId id="436" r:id="rId15"/>
    <p:sldId id="51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9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285A"/>
    <a:srgbClr val="5BEBF5"/>
    <a:srgbClr val="E875B5"/>
    <a:srgbClr val="FC860F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2"/>
    <p:restoredTop sz="88621" autoAdjust="0"/>
  </p:normalViewPr>
  <p:slideViewPr>
    <p:cSldViewPr snapToObjects="1" showGuides="1">
      <p:cViewPr varScale="1">
        <p:scale>
          <a:sx n="87" d="100"/>
          <a:sy n="87" d="100"/>
        </p:scale>
        <p:origin x="856" y="200"/>
      </p:cViewPr>
      <p:guideLst>
        <p:guide orient="horz" pos="2160"/>
        <p:guide pos="49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BEE27-EBC3-B149-9BE1-561A409E2BF0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0BC1C-F2E1-7949-8F61-B773B3457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02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E6E15-B276-954F-81F7-B2CB4783F7A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7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74x65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E6E15-B276-954F-81F7-B2CB4783F7A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BC1C-F2E1-7949-8F61-B773B34576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70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BC1C-F2E1-7949-8F61-B773B34576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25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BC1C-F2E1-7949-8F61-B773B34576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48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BC1C-F2E1-7949-8F61-B773B34576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353B-3DD4-FB46-994B-A2ABA21F6C01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6856-69CF-4848-A75A-870E8F0A2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353B-3DD4-FB46-994B-A2ABA21F6C01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6856-69CF-4848-A75A-870E8F0A2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353B-3DD4-FB46-994B-A2ABA21F6C01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6856-69CF-4848-A75A-870E8F0A2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353B-3DD4-FB46-994B-A2ABA21F6C01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6856-69CF-4848-A75A-870E8F0A2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353B-3DD4-FB46-994B-A2ABA21F6C01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6856-69CF-4848-A75A-870E8F0A2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353B-3DD4-FB46-994B-A2ABA21F6C01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6856-69CF-4848-A75A-870E8F0A2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353B-3DD4-FB46-994B-A2ABA21F6C01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6856-69CF-4848-A75A-870E8F0A2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353B-3DD4-FB46-994B-A2ABA21F6C01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6856-69CF-4848-A75A-870E8F0A2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353B-3DD4-FB46-994B-A2ABA21F6C01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6856-69CF-4848-A75A-870E8F0A2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353B-3DD4-FB46-994B-A2ABA21F6C01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6856-69CF-4848-A75A-870E8F0A2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353B-3DD4-FB46-994B-A2ABA21F6C01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6856-69CF-4848-A75A-870E8F0A2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1353B-3DD4-FB46-994B-A2ABA21F6C01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26856-69CF-4848-A75A-870E8F0A2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file://localhost/Users/psb/Metals2D/CALIFA-banner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file://localhost/Users/psb/Metals2D/CALIFA-banner.jpg" TargetMode="External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psb/Metals2D/ocvirk2006.tiff" TargetMode="External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5" Type="http://schemas.openxmlformats.org/officeDocument/2006/relationships/image" Target="../media/image10.emf"/><Relationship Id="rId6" Type="http://schemas.openxmlformats.org/officeDocument/2006/relationships/image" Target="../media/image5.tiff"/><Relationship Id="rId7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5" Type="http://schemas.openxmlformats.org/officeDocument/2006/relationships/image" Target="../media/image10.emf"/><Relationship Id="rId6" Type="http://schemas.openxmlformats.org/officeDocument/2006/relationships/image" Target="../media/image5.tiff"/><Relationship Id="rId7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344" y="1735691"/>
            <a:ext cx="7342188" cy="1924050"/>
          </a:xfrm>
        </p:spPr>
        <p:txBody>
          <a:bodyPr/>
          <a:lstStyle/>
          <a:p>
            <a:pPr algn="r"/>
            <a:r>
              <a:rPr lang="en-US" sz="3200" i="1" dirty="0">
                <a:solidFill>
                  <a:schemeClr val="accent5">
                    <a:lumMod val="75000"/>
                  </a:schemeClr>
                </a:solidFill>
              </a:rPr>
              <a:t>Evolution of the </a:t>
            </a:r>
            <a:r>
              <a:rPr lang="en-US" sz="3200" i="1" dirty="0" err="1">
                <a:solidFill>
                  <a:schemeClr val="accent5">
                    <a:lumMod val="75000"/>
                  </a:schemeClr>
                </a:solidFill>
              </a:rPr>
              <a:t>metallicity</a:t>
            </a:r>
            <a:r>
              <a:rPr lang="en-US" sz="3200" i="1" dirty="0">
                <a:solidFill>
                  <a:schemeClr val="accent5">
                    <a:lumMod val="75000"/>
                  </a:schemeClr>
                </a:solidFill>
              </a:rPr>
              <a:t> gradients </a:t>
            </a:r>
            <a:r>
              <a:rPr lang="en-US" sz="3200" i="1" dirty="0" smtClean="0">
                <a:solidFill>
                  <a:schemeClr val="accent5">
                    <a:lumMod val="75000"/>
                  </a:schemeClr>
                </a:solidFill>
              </a:rPr>
              <a:t>in disk galaxies from </a:t>
            </a:r>
            <a:r>
              <a:rPr lang="en-US" sz="3200" i="1" dirty="0">
                <a:solidFill>
                  <a:schemeClr val="accent5">
                    <a:lumMod val="75000"/>
                  </a:schemeClr>
                </a:solidFill>
              </a:rPr>
              <a:t>integrated stellar populations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509120"/>
            <a:ext cx="7342188" cy="1752600"/>
          </a:xfrm>
        </p:spPr>
        <p:txBody>
          <a:bodyPr>
            <a:no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Patricia Sánchez-</a:t>
            </a:r>
            <a:r>
              <a:rPr lang="en-US" sz="1800" dirty="0" err="1" smtClean="0"/>
              <a:t>Blázquez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   And the CALIFA collaboration</a:t>
            </a:r>
          </a:p>
          <a:p>
            <a:endParaRPr lang="en-US" sz="1800" dirty="0" smtClean="0"/>
          </a:p>
        </p:txBody>
      </p:sp>
      <p:pic>
        <p:nvPicPr>
          <p:cNvPr id="6" name="CALIFA-banner.jpg" descr="/Users/psb/Metals2D/CALIFA-banner.jp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3575726" y="83560"/>
            <a:ext cx="5465064" cy="1475232"/>
          </a:xfrm>
          <a:prstGeom prst="rect">
            <a:avLst/>
          </a:prstGeom>
          <a:effectLst>
            <a:glow rad="101600">
              <a:schemeClr val="tx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4063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5608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Metallicity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 gradients for populations with different ages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3756210" cy="2515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61021"/>
            <a:ext cx="3827884" cy="2444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717" y="3933056"/>
            <a:ext cx="4090516" cy="26184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25344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ndara"/>
                <a:cs typeface="Candara"/>
              </a:rPr>
              <a:t>Stellar populations with CALIFA                                                   P. Sanchez-</a:t>
            </a:r>
            <a:r>
              <a:rPr lang="en-US" sz="1200" dirty="0" err="1" smtClean="0">
                <a:latin typeface="Candara"/>
                <a:cs typeface="Candara"/>
              </a:rPr>
              <a:t>Blazquez</a:t>
            </a:r>
            <a:r>
              <a:rPr lang="en-US" sz="1200" dirty="0" smtClean="0">
                <a:latin typeface="Candara"/>
                <a:cs typeface="Candara"/>
              </a:rPr>
              <a:t>                                                                                  Cozumel 2016</a:t>
            </a:r>
            <a:endParaRPr lang="en-US" sz="1200" dirty="0">
              <a:latin typeface="Candara"/>
              <a:cs typeface="Candar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0736" y="1602958"/>
            <a:ext cx="118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HII regions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2204864"/>
            <a:ext cx="120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Age&lt; 4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Gyr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2421" y="2699628"/>
            <a:ext cx="1923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5BEBF5"/>
                </a:solidFill>
              </a:rPr>
              <a:t>Age&gt; 4 </a:t>
            </a:r>
            <a:r>
              <a:rPr lang="en-US" dirty="0" err="1" smtClean="0">
                <a:solidFill>
                  <a:srgbClr val="5BEBF5"/>
                </a:solidFill>
              </a:rPr>
              <a:t>Gyr</a:t>
            </a:r>
            <a:r>
              <a:rPr lang="en-US" dirty="0" smtClean="0">
                <a:solidFill>
                  <a:srgbClr val="5BEBF5"/>
                </a:solidFill>
              </a:rPr>
              <a:t> &lt; 9 </a:t>
            </a:r>
            <a:r>
              <a:rPr lang="en-US" dirty="0" err="1" smtClean="0">
                <a:solidFill>
                  <a:srgbClr val="5BEBF5"/>
                </a:solidFill>
              </a:rPr>
              <a:t>Gyr</a:t>
            </a:r>
            <a:endParaRPr lang="en-US" dirty="0">
              <a:solidFill>
                <a:srgbClr val="5BEBF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688" y="3131676"/>
            <a:ext cx="825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2285A"/>
                </a:solidFill>
              </a:rPr>
              <a:t>Age&gt; 9</a:t>
            </a:r>
            <a:endParaRPr lang="en-US" dirty="0">
              <a:solidFill>
                <a:srgbClr val="A22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2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Autofit/>
          </a:bodyPr>
          <a:lstStyle/>
          <a:p>
            <a:r>
              <a:rPr lang="es-ES" sz="2800" dirty="0" err="1" smtClean="0">
                <a:latin typeface="Candara" charset="0"/>
                <a:ea typeface="Candara" charset="0"/>
                <a:cs typeface="Candara" charset="0"/>
              </a:rPr>
              <a:t>Comparison</a:t>
            </a:r>
            <a:r>
              <a:rPr lang="es-ES" sz="2800" dirty="0" smtClean="0">
                <a:latin typeface="Candara" charset="0"/>
                <a:ea typeface="Candara" charset="0"/>
                <a:cs typeface="Candara" charset="0"/>
              </a:rPr>
              <a:t> of </a:t>
            </a:r>
            <a:r>
              <a:rPr lang="es-ES" sz="2800" dirty="0" err="1" smtClean="0">
                <a:latin typeface="Candara" charset="0"/>
                <a:ea typeface="Candara" charset="0"/>
                <a:cs typeface="Candara" charset="0"/>
              </a:rPr>
              <a:t>young</a:t>
            </a:r>
            <a:r>
              <a:rPr lang="es-ES" sz="2800" dirty="0" smtClean="0">
                <a:latin typeface="Candara" charset="0"/>
                <a:ea typeface="Candara" charset="0"/>
                <a:cs typeface="Candara" charset="0"/>
              </a:rPr>
              <a:t> and </a:t>
            </a:r>
            <a:r>
              <a:rPr lang="es-ES" sz="2800" dirty="0" err="1" smtClean="0">
                <a:latin typeface="Candara" charset="0"/>
                <a:ea typeface="Candara" charset="0"/>
                <a:cs typeface="Candara" charset="0"/>
              </a:rPr>
              <a:t>old</a:t>
            </a:r>
            <a:r>
              <a:rPr lang="es-ES" sz="2800" dirty="0" smtClean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s-ES" sz="2800" dirty="0" err="1" smtClean="0">
                <a:latin typeface="Candara" charset="0"/>
                <a:ea typeface="Candara" charset="0"/>
                <a:cs typeface="Candara" charset="0"/>
              </a:rPr>
              <a:t>stellar</a:t>
            </a:r>
            <a:r>
              <a:rPr lang="es-ES" sz="2800" dirty="0" smtClean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s-ES" sz="2800" dirty="0" err="1" smtClean="0">
                <a:latin typeface="Candara" charset="0"/>
                <a:ea typeface="Candara" charset="0"/>
                <a:cs typeface="Candara" charset="0"/>
              </a:rPr>
              <a:t>metallicity</a:t>
            </a:r>
            <a:r>
              <a:rPr lang="es-ES" sz="2800" dirty="0" smtClean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s-ES" sz="2800" dirty="0" err="1" smtClean="0">
                <a:latin typeface="Candara" charset="0"/>
                <a:ea typeface="Candara" charset="0"/>
                <a:cs typeface="Candara" charset="0"/>
              </a:rPr>
              <a:t>gradients</a:t>
            </a:r>
            <a:endParaRPr lang="es-ES" sz="2800" dirty="0"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4" name="Imagen 3" descr="histo_ga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04864"/>
            <a:ext cx="5023028" cy="390157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915816" y="1763524"/>
            <a:ext cx="3468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g</a:t>
            </a:r>
            <a:r>
              <a:rPr lang="es-ES" dirty="0" err="1" smtClean="0"/>
              <a:t>rad</a:t>
            </a:r>
            <a:r>
              <a:rPr lang="es-ES" dirty="0" smtClean="0"/>
              <a:t>[Z/H] (</a:t>
            </a:r>
            <a:r>
              <a:rPr lang="es-ES" dirty="0" err="1" smtClean="0"/>
              <a:t>old</a:t>
            </a:r>
            <a:r>
              <a:rPr lang="es-ES" dirty="0" smtClean="0"/>
              <a:t>) – </a:t>
            </a:r>
            <a:r>
              <a:rPr lang="es-ES" dirty="0" err="1" smtClean="0"/>
              <a:t>grad</a:t>
            </a:r>
            <a:r>
              <a:rPr lang="es-ES" dirty="0" smtClean="0"/>
              <a:t>[Z/H] (</a:t>
            </a:r>
            <a:r>
              <a:rPr lang="es-ES" dirty="0" err="1" smtClean="0"/>
              <a:t>young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77000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  <a:alpha val="3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ndara"/>
                <a:cs typeface="Candara"/>
              </a:rPr>
              <a:t>Stellar populations with CALIFA                                                   P. Sanchez-</a:t>
            </a:r>
            <a:r>
              <a:rPr lang="en-US" sz="1200" dirty="0" err="1" smtClean="0">
                <a:latin typeface="Candara"/>
                <a:cs typeface="Candara"/>
              </a:rPr>
              <a:t>Blazquez</a:t>
            </a:r>
            <a:r>
              <a:rPr lang="en-US" sz="1200" dirty="0" smtClean="0">
                <a:latin typeface="Candara"/>
                <a:cs typeface="Candara"/>
              </a:rPr>
              <a:t>                                                                                  Cozumel 2016</a:t>
            </a:r>
            <a:endParaRPr lang="en-US" sz="12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8707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Autofit/>
          </a:bodyPr>
          <a:lstStyle/>
          <a:p>
            <a:r>
              <a:rPr lang="es-ES" sz="3200" dirty="0" err="1" smtClean="0">
                <a:latin typeface="Candara" charset="0"/>
                <a:ea typeface="Candara" charset="0"/>
                <a:cs typeface="Candara" charset="0"/>
              </a:rPr>
              <a:t>Differences</a:t>
            </a:r>
            <a:r>
              <a:rPr lang="es-ES" sz="3200" dirty="0" smtClean="0">
                <a:latin typeface="Candara" charset="0"/>
                <a:ea typeface="Candara" charset="0"/>
                <a:cs typeface="Candara" charset="0"/>
              </a:rPr>
              <a:t> in </a:t>
            </a:r>
            <a:r>
              <a:rPr lang="es-ES" sz="3200" dirty="0" err="1" smtClean="0">
                <a:latin typeface="Candara" charset="0"/>
                <a:ea typeface="Candara" charset="0"/>
                <a:cs typeface="Candara" charset="0"/>
              </a:rPr>
              <a:t>the</a:t>
            </a:r>
            <a:r>
              <a:rPr lang="es-ES" sz="3200" dirty="0" smtClean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s-ES" sz="3200" dirty="0" err="1" smtClean="0">
                <a:latin typeface="Candara" charset="0"/>
                <a:ea typeface="Candara" charset="0"/>
                <a:cs typeface="Candara" charset="0"/>
              </a:rPr>
              <a:t>metallicity</a:t>
            </a:r>
            <a:r>
              <a:rPr lang="es-ES" sz="3200" dirty="0" smtClean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s-ES" sz="3200" dirty="0" err="1" smtClean="0">
                <a:latin typeface="Candara" charset="0"/>
                <a:ea typeface="Candara" charset="0"/>
                <a:cs typeface="Candara" charset="0"/>
              </a:rPr>
              <a:t>gradients</a:t>
            </a:r>
            <a:r>
              <a:rPr lang="es-ES" sz="3200" dirty="0" smtClean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s-ES" sz="3200" dirty="0" err="1" smtClean="0">
                <a:latin typeface="Candara" charset="0"/>
                <a:ea typeface="Candara" charset="0"/>
                <a:cs typeface="Candara" charset="0"/>
              </a:rPr>
              <a:t>for</a:t>
            </a:r>
            <a:r>
              <a:rPr lang="es-ES" sz="3200" dirty="0" smtClean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s-ES" sz="3200" dirty="0" err="1" smtClean="0">
                <a:latin typeface="Candara" charset="0"/>
                <a:ea typeface="Candara" charset="0"/>
                <a:cs typeface="Candara" charset="0"/>
              </a:rPr>
              <a:t>different</a:t>
            </a:r>
            <a:r>
              <a:rPr lang="es-ES" sz="3200" dirty="0" smtClean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s-ES" sz="3200" dirty="0" err="1" smtClean="0">
                <a:latin typeface="Candara" charset="0"/>
                <a:ea typeface="Candara" charset="0"/>
                <a:cs typeface="Candara" charset="0"/>
              </a:rPr>
              <a:t>stellar</a:t>
            </a:r>
            <a:r>
              <a:rPr lang="es-ES" sz="3200" dirty="0" smtClean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s-ES" sz="3200" dirty="0" err="1" smtClean="0">
                <a:latin typeface="Candara" charset="0"/>
                <a:ea typeface="Candara" charset="0"/>
                <a:cs typeface="Candara" charset="0"/>
              </a:rPr>
              <a:t>populations</a:t>
            </a:r>
            <a:endParaRPr lang="es-ES" sz="3200" dirty="0"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4" name="Imagen 3" descr="diff_z_sigma_talk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5112568" cy="3700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77000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ndara"/>
                <a:cs typeface="Candara"/>
              </a:rPr>
              <a:t>Stellar populations with CALIFA                                                   P. Sanchez-</a:t>
            </a:r>
            <a:r>
              <a:rPr lang="en-US" sz="1200" dirty="0" err="1" smtClean="0">
                <a:latin typeface="Candara"/>
                <a:cs typeface="Candara"/>
              </a:rPr>
              <a:t>Blazquez</a:t>
            </a:r>
            <a:r>
              <a:rPr lang="en-US" sz="1200" dirty="0" smtClean="0">
                <a:latin typeface="Candara"/>
                <a:cs typeface="Candara"/>
              </a:rPr>
              <a:t>                                                                                  Cozumel 2016</a:t>
            </a:r>
            <a:endParaRPr lang="en-US" sz="12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2940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80656"/>
          </a:xfr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0" scaled="0"/>
          </a:gradFill>
        </p:spPr>
        <p:txBody>
          <a:bodyPr>
            <a:normAutofit/>
          </a:bodyPr>
          <a:lstStyle/>
          <a:p>
            <a:r>
              <a:rPr lang="en-US" sz="3200" dirty="0" smtClean="0">
                <a:latin typeface="Candara" charset="0"/>
                <a:ea typeface="Candara" charset="0"/>
                <a:cs typeface="Candara" charset="0"/>
              </a:rPr>
              <a:t>Evolution of the </a:t>
            </a:r>
            <a:r>
              <a:rPr lang="en-US" sz="3200" dirty="0" err="1" smtClean="0">
                <a:latin typeface="Candara" charset="0"/>
                <a:ea typeface="Candara" charset="0"/>
                <a:cs typeface="Candara" charset="0"/>
              </a:rPr>
              <a:t>metallicity</a:t>
            </a:r>
            <a:r>
              <a:rPr lang="en-US" sz="3200" dirty="0" smtClean="0">
                <a:latin typeface="Candara" charset="0"/>
                <a:ea typeface="Candara" charset="0"/>
                <a:cs typeface="Candara" charset="0"/>
              </a:rPr>
              <a:t> gradient</a:t>
            </a:r>
            <a:endParaRPr lang="en-US" sz="3200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77000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ndara"/>
                <a:cs typeface="Candara"/>
              </a:rPr>
              <a:t>Stellar populations with CALIFA                                                   P. Sanchez-</a:t>
            </a:r>
            <a:r>
              <a:rPr lang="en-US" sz="1200" dirty="0" err="1" smtClean="0">
                <a:latin typeface="Candara"/>
                <a:cs typeface="Candara"/>
              </a:rPr>
              <a:t>Blazquez</a:t>
            </a:r>
            <a:r>
              <a:rPr lang="en-US" sz="1200" dirty="0" smtClean="0">
                <a:latin typeface="Candara"/>
                <a:cs typeface="Candara"/>
              </a:rPr>
              <a:t>                                                                                  Cozumel 2016</a:t>
            </a:r>
            <a:endParaRPr lang="en-US" sz="1200" dirty="0">
              <a:latin typeface="Candara"/>
              <a:cs typeface="Canda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9962" y="1311513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Gradients were steeper in the past, but the evolution is mild</a:t>
            </a:r>
            <a:endParaRPr lang="en-US" dirty="0">
              <a:latin typeface="Candara" charset="0"/>
              <a:ea typeface="Candara" charset="0"/>
              <a:cs typeface="Candara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34840" y="2060848"/>
            <a:ext cx="4597400" cy="3136900"/>
            <a:chOff x="683568" y="1556792"/>
            <a:chExt cx="4597400" cy="31369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1556792"/>
              <a:ext cx="4597400" cy="31369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619672" y="2563163"/>
              <a:ext cx="162378" cy="15913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491880" y="3501008"/>
              <a:ext cx="162378" cy="15913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456560" y="3573016"/>
              <a:ext cx="162378" cy="15913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432224" y="1960264"/>
              <a:ext cx="162378" cy="15913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989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Evolution of the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metallicity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 gradients with time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520" y="908720"/>
            <a:ext cx="5346700" cy="5448300"/>
            <a:chOff x="1892300" y="698500"/>
            <a:chExt cx="5346700" cy="54483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00" y="698500"/>
              <a:ext cx="5346700" cy="5448300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 flipH="1">
              <a:off x="4046240" y="1628800"/>
              <a:ext cx="237728" cy="216024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flipH="1">
              <a:off x="4644008" y="1556792"/>
              <a:ext cx="237728" cy="216024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flipH="1">
              <a:off x="6638528" y="1556792"/>
              <a:ext cx="237728" cy="216024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flipH="1">
              <a:off x="5652120" y="1556792"/>
              <a:ext cx="237728" cy="216024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6477000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ndara"/>
                <a:cs typeface="Candara"/>
              </a:rPr>
              <a:t>Stellar populations with CALIFA                                                   P. Sanchez-</a:t>
            </a:r>
            <a:r>
              <a:rPr lang="en-US" sz="1200" dirty="0" err="1" smtClean="0">
                <a:latin typeface="Candara"/>
                <a:cs typeface="Candara"/>
              </a:rPr>
              <a:t>Blazquez</a:t>
            </a:r>
            <a:r>
              <a:rPr lang="en-US" sz="1200" dirty="0" smtClean="0">
                <a:latin typeface="Candara"/>
                <a:cs typeface="Candara"/>
              </a:rPr>
              <a:t>                                                                                  Cozumel 2016</a:t>
            </a:r>
            <a:endParaRPr lang="en-US" sz="1200" dirty="0">
              <a:latin typeface="Candara"/>
              <a:cs typeface="Candar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8220" y="1340768"/>
            <a:ext cx="3088580" cy="147732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We find little evolution in the </a:t>
            </a:r>
            <a:r>
              <a:rPr lang="en-US" dirty="0" err="1" smtClean="0">
                <a:latin typeface="Candara" charset="0"/>
                <a:ea typeface="Candara" charset="0"/>
                <a:cs typeface="Candara" charset="0"/>
              </a:rPr>
              <a:t>metallicity</a:t>
            </a: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 gradient compatible with </a:t>
            </a:r>
            <a:r>
              <a:rPr lang="en-US" b="1" dirty="0" smtClean="0">
                <a:latin typeface="Candara" charset="0"/>
                <a:ea typeface="Candara" charset="0"/>
                <a:cs typeface="Candara" charset="0"/>
              </a:rPr>
              <a:t>cosmological simulations with enhanced feedback</a:t>
            </a:r>
            <a:endParaRPr lang="en-US" b="1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98220" y="3356992"/>
            <a:ext cx="2953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ndara" charset="0"/>
              </a:rPr>
              <a:t>See also </a:t>
            </a:r>
            <a:r>
              <a:rPr lang="en-US" dirty="0" err="1" smtClean="0">
                <a:latin typeface="Candara" charset="0"/>
              </a:rPr>
              <a:t>Magrini</a:t>
            </a:r>
            <a:r>
              <a:rPr lang="en-US" dirty="0" smtClean="0">
                <a:latin typeface="Candara" charset="0"/>
              </a:rPr>
              <a:t> et al. (2016)</a:t>
            </a:r>
          </a:p>
          <a:p>
            <a:r>
              <a:rPr lang="en-US" dirty="0" smtClean="0">
                <a:latin typeface="Candara" charset="0"/>
              </a:rPr>
              <a:t> </a:t>
            </a:r>
            <a:r>
              <a:rPr lang="es-ES" dirty="0" err="1"/>
              <a:t>Leethochawalit</a:t>
            </a:r>
            <a:r>
              <a:rPr lang="es-ES" dirty="0"/>
              <a:t> et al. </a:t>
            </a:r>
            <a:r>
              <a:rPr lang="es-ES" dirty="0" smtClean="0"/>
              <a:t>(2016)</a:t>
            </a:r>
            <a:endParaRPr lang="en-US" dirty="0"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267" y="909875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Candara"/>
              <a:cs typeface="Candara"/>
            </a:endParaRPr>
          </a:p>
          <a:p>
            <a:endParaRPr lang="en-US" dirty="0" smtClean="0">
              <a:latin typeface="Candara"/>
              <a:cs typeface="Candara"/>
            </a:endParaRPr>
          </a:p>
          <a:p>
            <a:r>
              <a:rPr lang="en-US" dirty="0" smtClean="0">
                <a:latin typeface="Candara"/>
                <a:cs typeface="Candara"/>
              </a:rPr>
              <a:t>We are studying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stellar populations</a:t>
            </a:r>
            <a:r>
              <a:rPr lang="en-US" dirty="0" smtClean="0">
                <a:latin typeface="Candara"/>
                <a:cs typeface="Candara"/>
              </a:rPr>
              <a:t> in a sample of face-on </a:t>
            </a:r>
            <a:r>
              <a:rPr lang="en-US" dirty="0" smtClean="0">
                <a:solidFill>
                  <a:srgbClr val="376092"/>
                </a:solidFill>
                <a:latin typeface="Candara"/>
                <a:cs typeface="Candara"/>
              </a:rPr>
              <a:t>disk galaxies </a:t>
            </a:r>
            <a:r>
              <a:rPr lang="en-US" dirty="0" smtClean="0">
                <a:latin typeface="Candara"/>
                <a:cs typeface="Candara"/>
              </a:rPr>
              <a:t>from the CALIFA survey to study the evolution of the </a:t>
            </a:r>
            <a:r>
              <a:rPr lang="en-US" dirty="0" err="1" smtClean="0">
                <a:latin typeface="Candara"/>
                <a:cs typeface="Candara"/>
              </a:rPr>
              <a:t>metallicity</a:t>
            </a:r>
            <a:r>
              <a:rPr lang="en-US" dirty="0" smtClean="0">
                <a:latin typeface="Candara"/>
                <a:cs typeface="Candara"/>
              </a:rPr>
              <a:t> gradient.</a:t>
            </a:r>
          </a:p>
          <a:p>
            <a:endParaRPr lang="en-US" dirty="0" smtClean="0">
              <a:latin typeface="Candara"/>
              <a:cs typeface="Candara"/>
            </a:endParaRPr>
          </a:p>
          <a:p>
            <a:pPr marL="342900" indent="-342900">
              <a:buAutoNum type="arabicParenBoth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We find very little evolution of the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metallicity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 gradient with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time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but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trend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 is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that gradient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become flatter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(less negative)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with time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.</a:t>
            </a:r>
          </a:p>
          <a:p>
            <a:pPr marL="342900" indent="-342900">
              <a:buAutoNum type="arabicParenBoth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Candara"/>
              <a:cs typeface="Candara"/>
            </a:endParaRPr>
          </a:p>
          <a:p>
            <a:pPr marL="342900" indent="-342900">
              <a:buAutoNum type="arabicParenBoth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The gradients may have been steeper in the past and flatten due to dynamical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processes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(but comparing the results using integrated spectra with those of direct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metallicity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 measurements we can constrain the importance of radial migration.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Candara"/>
              <a:cs typeface="Candara"/>
            </a:endParaRPr>
          </a:p>
          <a:p>
            <a:endParaRPr lang="en-US" dirty="0" smtClean="0">
              <a:latin typeface="Candara"/>
              <a:cs typeface="Candara"/>
            </a:endParaRPr>
          </a:p>
          <a:p>
            <a:endParaRPr lang="en-US" dirty="0" smtClean="0"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endParaRPr lang="en-US" dirty="0" smtClean="0">
              <a:latin typeface="Candara"/>
              <a:cs typeface="Candara"/>
            </a:endParaRPr>
          </a:p>
          <a:p>
            <a:endParaRPr lang="en-US" dirty="0">
              <a:latin typeface="Candara"/>
              <a:cs typeface="Candar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4870"/>
            <a:ext cx="9143999" cy="584776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ndara"/>
                <a:cs typeface="Candara"/>
              </a:rPr>
              <a:t>Summary</a:t>
            </a:r>
            <a:endParaRPr lang="en-US" sz="3200" dirty="0">
              <a:latin typeface="Candara"/>
              <a:cs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77000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ndara"/>
                <a:cs typeface="Candara"/>
              </a:rPr>
              <a:t>Evolution of the </a:t>
            </a:r>
            <a:r>
              <a:rPr lang="en-US" sz="1200" dirty="0" err="1" smtClean="0">
                <a:latin typeface="Candara"/>
                <a:cs typeface="Candara"/>
              </a:rPr>
              <a:t>metallicity</a:t>
            </a:r>
            <a:r>
              <a:rPr lang="en-US" sz="1200" dirty="0" smtClean="0">
                <a:latin typeface="Candara"/>
                <a:cs typeface="Candara"/>
              </a:rPr>
              <a:t> gradient                                                P. Sanchez-</a:t>
            </a:r>
            <a:r>
              <a:rPr lang="en-US" sz="1200" dirty="0" err="1" smtClean="0">
                <a:latin typeface="Candara"/>
                <a:cs typeface="Candara"/>
              </a:rPr>
              <a:t>Blazquez</a:t>
            </a:r>
            <a:r>
              <a:rPr lang="en-US" sz="1200" dirty="0" smtClean="0">
                <a:latin typeface="Candara"/>
                <a:cs typeface="Candara"/>
              </a:rPr>
              <a:t>                                                                                  </a:t>
            </a:r>
            <a:r>
              <a:rPr lang="en-US" sz="1200" dirty="0" smtClean="0">
                <a:latin typeface="Candara"/>
                <a:cs typeface="Candara"/>
              </a:rPr>
              <a:t>Cozumel 2016</a:t>
            </a:r>
            <a:endParaRPr lang="en-US" sz="1200" dirty="0">
              <a:latin typeface="Candara"/>
              <a:cs typeface="Candara"/>
            </a:endParaRPr>
          </a:p>
        </p:txBody>
      </p:sp>
      <p:pic>
        <p:nvPicPr>
          <p:cNvPr id="9" name="Content Placeholder 3" descr="califa_logo2.tiff"/>
          <p:cNvPicPr>
            <a:picLocks noChangeAspect="1"/>
          </p:cNvPicPr>
          <p:nvPr/>
        </p:nvPicPr>
        <p:blipFill>
          <a:blip r:embed="rId3"/>
          <a:srcRect l="15994" r="158"/>
          <a:stretch>
            <a:fillRect/>
          </a:stretch>
        </p:blipFill>
        <p:spPr>
          <a:xfrm>
            <a:off x="76200" y="34637"/>
            <a:ext cx="1143618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3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940"/>
            <a:ext cx="9144000" cy="638780"/>
          </a:xfrm>
          <a:gradFill>
            <a:gsLst>
              <a:gs pos="100000">
                <a:schemeClr val="accent5">
                  <a:lumMod val="60000"/>
                  <a:lumOff val="40000"/>
                </a:schemeClr>
              </a:gs>
              <a:gs pos="0">
                <a:schemeClr val="bg1"/>
              </a:gs>
            </a:gsLst>
            <a:path path="circle">
              <a:fillToRect l="100000" t="100000"/>
            </a:path>
          </a:gradFill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Candara" charset="0"/>
                <a:ea typeface="Candara" charset="0"/>
                <a:cs typeface="Candara" charset="0"/>
              </a:rPr>
              <a:t>   Evolution of the </a:t>
            </a:r>
            <a:r>
              <a:rPr lang="en-US" sz="3200" dirty="0" err="1" smtClean="0">
                <a:latin typeface="Candara" charset="0"/>
                <a:ea typeface="Candara" charset="0"/>
                <a:cs typeface="Candara" charset="0"/>
              </a:rPr>
              <a:t>metallicity</a:t>
            </a:r>
            <a:r>
              <a:rPr lang="en-US" sz="3200" dirty="0" smtClean="0">
                <a:latin typeface="Candara" charset="0"/>
                <a:ea typeface="Candara" charset="0"/>
                <a:cs typeface="Candara" charset="0"/>
              </a:rPr>
              <a:t> gradients in cosmological simulations</a:t>
            </a:r>
            <a:endParaRPr lang="en-US" sz="3200" dirty="0"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68779"/>
            <a:ext cx="4805233" cy="4896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5741335"/>
            <a:ext cx="3093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Gibson et al. (2013</a:t>
            </a:r>
            <a:r>
              <a:rPr lang="en-US" dirty="0" smtClean="0"/>
              <a:t>)</a:t>
            </a:r>
          </a:p>
          <a:p>
            <a:r>
              <a:rPr lang="en-US" dirty="0" smtClean="0"/>
              <a:t>(see also Pilkington et al. 2012)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1556792"/>
            <a:ext cx="2012987" cy="369332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Enhanced feedback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2195572"/>
            <a:ext cx="1788567" cy="369332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Normal feedback</a:t>
            </a:r>
            <a:endParaRPr lang="en-US" dirty="0"/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 flipH="1">
            <a:off x="5148064" y="1741458"/>
            <a:ext cx="1224136" cy="184666"/>
          </a:xfrm>
          <a:prstGeom prst="line">
            <a:avLst/>
          </a:prstGeom>
          <a:ln w="38100" cmpd="sng">
            <a:headEnd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572000" y="2452246"/>
            <a:ext cx="1728192" cy="368019"/>
          </a:xfrm>
          <a:prstGeom prst="line">
            <a:avLst/>
          </a:prstGeom>
          <a:ln w="38100" cmpd="sng">
            <a:headEnd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25344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ndara"/>
                <a:cs typeface="Candara"/>
              </a:rPr>
              <a:t>Stellar populations with CALIFA                                                   P. Sanchez-</a:t>
            </a:r>
            <a:r>
              <a:rPr lang="en-US" sz="1200" dirty="0" err="1" smtClean="0">
                <a:latin typeface="Candara"/>
                <a:cs typeface="Candara"/>
              </a:rPr>
              <a:t>Blazquez</a:t>
            </a:r>
            <a:r>
              <a:rPr lang="en-US" sz="1200" dirty="0" smtClean="0">
                <a:latin typeface="Candara"/>
                <a:cs typeface="Candara"/>
              </a:rPr>
              <a:t>                                                                                  Cozumel 2016</a:t>
            </a:r>
            <a:endParaRPr lang="en-US" sz="12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620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74638"/>
            <a:ext cx="9144000" cy="715962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Evolution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the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metallicity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gradient (Observations)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51520" y="1484784"/>
            <a:ext cx="814197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Metallicity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gradient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using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tracers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of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different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ages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s-ES" sz="1600" dirty="0" smtClean="0"/>
              <a:t>(OB </a:t>
            </a:r>
            <a:r>
              <a:rPr lang="es-ES" sz="1600" dirty="0" err="1" smtClean="0"/>
              <a:t>stars</a:t>
            </a:r>
            <a:r>
              <a:rPr lang="es-ES" sz="1600" dirty="0" smtClean="0"/>
              <a:t>, PN, RGB </a:t>
            </a:r>
            <a:r>
              <a:rPr lang="es-ES" sz="1600" dirty="0" err="1" smtClean="0"/>
              <a:t>stars</a:t>
            </a:r>
            <a:r>
              <a:rPr lang="es-ES" sz="1600" dirty="0" smtClean="0"/>
              <a:t>, </a:t>
            </a:r>
            <a:r>
              <a:rPr lang="es-ES" sz="1600" dirty="0" err="1" smtClean="0"/>
              <a:t>clusters</a:t>
            </a:r>
            <a:r>
              <a:rPr lang="es-ES" sz="16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s-ES" sz="1600" i="1" dirty="0" err="1" smtClean="0"/>
              <a:t>Difficult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to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age</a:t>
            </a:r>
            <a:r>
              <a:rPr lang="es-ES" sz="1600" i="1" dirty="0" smtClean="0"/>
              <a:t> date </a:t>
            </a:r>
            <a:r>
              <a:rPr lang="es-ES" sz="1600" i="1" dirty="0" err="1" smtClean="0"/>
              <a:t>populations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older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than</a:t>
            </a:r>
            <a:r>
              <a:rPr lang="es-ES" sz="1600" i="1" dirty="0" smtClean="0"/>
              <a:t> ~2 </a:t>
            </a:r>
            <a:r>
              <a:rPr lang="es-ES" sz="1600" i="1" dirty="0" err="1" smtClean="0"/>
              <a:t>Gyr</a:t>
            </a:r>
            <a:r>
              <a:rPr lang="es-ES" sz="1600" i="1" dirty="0" smtClean="0"/>
              <a:t>.</a:t>
            </a:r>
          </a:p>
          <a:p>
            <a:pPr marL="285750" indent="-285750">
              <a:buFont typeface="Wingdings" charset="0"/>
              <a:buChar char="à"/>
            </a:pPr>
            <a:r>
              <a:rPr lang="es-ES" sz="1600" dirty="0" err="1" smtClean="0">
                <a:sym typeface="Wingdings"/>
              </a:rPr>
              <a:t>Possible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flattening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with</a:t>
            </a:r>
            <a:r>
              <a:rPr lang="es-ES" sz="1600" dirty="0" smtClean="0">
                <a:sym typeface="Wingdings"/>
              </a:rPr>
              <a:t> time (</a:t>
            </a:r>
            <a:r>
              <a:rPr lang="es-ES" sz="1600" dirty="0" err="1" smtClean="0">
                <a:sym typeface="Wingdings"/>
              </a:rPr>
              <a:t>e.g</a:t>
            </a:r>
            <a:r>
              <a:rPr lang="es-ES" sz="1600" dirty="0" smtClean="0">
                <a:sym typeface="Wingdings"/>
              </a:rPr>
              <a:t>., Maciel et al. 2003)</a:t>
            </a:r>
          </a:p>
          <a:p>
            <a:pPr marL="285750" indent="-285750">
              <a:buFont typeface="Wingdings" charset="0"/>
              <a:buChar char="à"/>
            </a:pPr>
            <a:r>
              <a:rPr lang="es-ES" sz="1600" dirty="0" err="1" smtClean="0">
                <a:sym typeface="Wingdings"/>
              </a:rPr>
              <a:t>Steepening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with</a:t>
            </a:r>
            <a:r>
              <a:rPr lang="es-ES" sz="1600" dirty="0" smtClean="0">
                <a:sym typeface="Wingdings"/>
              </a:rPr>
              <a:t> time (</a:t>
            </a:r>
            <a:r>
              <a:rPr lang="es-ES" sz="1600" dirty="0" err="1" smtClean="0">
                <a:sym typeface="Wingdings"/>
              </a:rPr>
              <a:t>e.g</a:t>
            </a:r>
            <a:r>
              <a:rPr lang="es-ES" sz="1600" dirty="0" smtClean="0">
                <a:sym typeface="Wingdings"/>
              </a:rPr>
              <a:t>., </a:t>
            </a:r>
            <a:r>
              <a:rPr lang="es-ES" sz="1600" dirty="0" err="1" smtClean="0">
                <a:sym typeface="Wingdings"/>
              </a:rPr>
              <a:t>Sanghellini</a:t>
            </a:r>
            <a:r>
              <a:rPr lang="es-ES" sz="1600" dirty="0" smtClean="0">
                <a:sym typeface="Wingdings"/>
              </a:rPr>
              <a:t> et al. 2010)</a:t>
            </a:r>
          </a:p>
          <a:p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  <a:sym typeface="Wingdings"/>
              </a:rPr>
              <a:t>(1a) In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  <a:sym typeface="Wingdings"/>
              </a:rPr>
              <a:t>external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  <a:sym typeface="Wingdings"/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  <a:sym typeface="Wingdings"/>
              </a:rPr>
              <a:t>galaxies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  <a:sym typeface="Wingdings"/>
              </a:rPr>
              <a:t> (M33, M81, NGC300, M31) </a:t>
            </a:r>
          </a:p>
          <a:p>
            <a:r>
              <a:rPr lang="es-ES" sz="1600" dirty="0" smtClean="0">
                <a:sym typeface="Wingdings"/>
              </a:rPr>
              <a:t> </a:t>
            </a:r>
            <a:r>
              <a:rPr lang="es-ES" sz="1600" dirty="0" err="1" smtClean="0">
                <a:sym typeface="Wingdings"/>
              </a:rPr>
              <a:t>flattening</a:t>
            </a:r>
            <a:r>
              <a:rPr lang="es-ES" sz="1600" dirty="0" smtClean="0">
                <a:sym typeface="Wingdings"/>
              </a:rPr>
              <a:t>, </a:t>
            </a:r>
            <a:r>
              <a:rPr lang="es-ES" sz="1600" dirty="0" err="1" smtClean="0">
                <a:sym typeface="Wingdings"/>
              </a:rPr>
              <a:t>steepening</a:t>
            </a:r>
            <a:r>
              <a:rPr lang="es-ES" sz="1600" dirty="0" smtClean="0">
                <a:sym typeface="Wingdings"/>
              </a:rPr>
              <a:t> and </a:t>
            </a:r>
            <a:r>
              <a:rPr lang="es-ES" sz="1600" dirty="0" err="1" smtClean="0">
                <a:sym typeface="Wingdings"/>
              </a:rPr>
              <a:t>invariant</a:t>
            </a:r>
            <a:r>
              <a:rPr lang="es-ES" sz="1600" dirty="0" smtClean="0">
                <a:sym typeface="Wingdings"/>
              </a:rPr>
              <a:t> </a:t>
            </a:r>
          </a:p>
          <a:p>
            <a:endParaRPr lang="es-ES" sz="1600" dirty="0">
              <a:sym typeface="Wingdings"/>
            </a:endParaRPr>
          </a:p>
          <a:p>
            <a:r>
              <a:rPr lang="es-ES" sz="1600" dirty="0" smtClean="0">
                <a:sym typeface="Wingdings"/>
              </a:rPr>
              <a:t>(2) </a:t>
            </a:r>
            <a:r>
              <a:rPr lang="es-ES" sz="1600" dirty="0" err="1" smtClean="0">
                <a:solidFill>
                  <a:srgbClr val="31859C"/>
                </a:solidFill>
                <a:sym typeface="Wingdings"/>
              </a:rPr>
              <a:t>Measuring</a:t>
            </a:r>
            <a:r>
              <a:rPr lang="es-ES" sz="1600" dirty="0" smtClean="0">
                <a:solidFill>
                  <a:srgbClr val="31859C"/>
                </a:solidFill>
                <a:sym typeface="Wingdings"/>
              </a:rPr>
              <a:t> </a:t>
            </a:r>
            <a:r>
              <a:rPr lang="es-ES" sz="1600" dirty="0" err="1" smtClean="0">
                <a:solidFill>
                  <a:srgbClr val="31859C"/>
                </a:solidFill>
                <a:sym typeface="Wingdings"/>
              </a:rPr>
              <a:t>gradients</a:t>
            </a:r>
            <a:r>
              <a:rPr lang="es-ES" sz="1600" dirty="0" smtClean="0">
                <a:solidFill>
                  <a:srgbClr val="31859C"/>
                </a:solidFill>
                <a:sym typeface="Wingdings"/>
              </a:rPr>
              <a:t> at </a:t>
            </a:r>
            <a:r>
              <a:rPr lang="es-ES" sz="1600" dirty="0" err="1" smtClean="0">
                <a:solidFill>
                  <a:srgbClr val="31859C"/>
                </a:solidFill>
                <a:sym typeface="Wingdings"/>
              </a:rPr>
              <a:t>different</a:t>
            </a:r>
            <a:r>
              <a:rPr lang="es-ES" sz="1600" dirty="0" smtClean="0">
                <a:solidFill>
                  <a:srgbClr val="31859C"/>
                </a:solidFill>
                <a:sym typeface="Wingdings"/>
              </a:rPr>
              <a:t> </a:t>
            </a:r>
            <a:r>
              <a:rPr lang="es-ES" sz="1600" dirty="0" err="1" smtClean="0">
                <a:solidFill>
                  <a:srgbClr val="31859C"/>
                </a:solidFill>
                <a:sym typeface="Wingdings"/>
              </a:rPr>
              <a:t>redshifts</a:t>
            </a:r>
            <a:endParaRPr lang="es-ES" sz="1600" dirty="0" smtClean="0">
              <a:solidFill>
                <a:srgbClr val="31859C"/>
              </a:solidFill>
              <a:sym typeface="Wingdings"/>
            </a:endParaRPr>
          </a:p>
          <a:p>
            <a:pPr marL="285750" indent="-285750">
              <a:buFontTx/>
              <a:buChar char="-"/>
            </a:pPr>
            <a:r>
              <a:rPr lang="es-ES" sz="1600" i="1" dirty="0" err="1" smtClean="0">
                <a:sym typeface="Wingdings"/>
              </a:rPr>
              <a:t>Difficult</a:t>
            </a:r>
            <a:r>
              <a:rPr lang="es-ES" sz="1600" i="1" dirty="0" smtClean="0">
                <a:sym typeface="Wingdings"/>
              </a:rPr>
              <a:t> </a:t>
            </a:r>
            <a:r>
              <a:rPr lang="es-ES" sz="1600" i="1" dirty="0" err="1" smtClean="0">
                <a:sym typeface="Wingdings"/>
              </a:rPr>
              <a:t>due</a:t>
            </a:r>
            <a:r>
              <a:rPr lang="es-ES" sz="1600" i="1" dirty="0" smtClean="0">
                <a:sym typeface="Wingdings"/>
              </a:rPr>
              <a:t> </a:t>
            </a:r>
            <a:r>
              <a:rPr lang="es-ES" sz="1600" i="1" dirty="0" err="1" smtClean="0">
                <a:sym typeface="Wingdings"/>
              </a:rPr>
              <a:t>to</a:t>
            </a:r>
            <a:r>
              <a:rPr lang="es-ES" sz="1600" i="1" dirty="0" smtClean="0">
                <a:sym typeface="Wingdings"/>
              </a:rPr>
              <a:t> </a:t>
            </a:r>
            <a:r>
              <a:rPr lang="es-ES" sz="1600" i="1" dirty="0" err="1" smtClean="0">
                <a:sym typeface="Wingdings"/>
              </a:rPr>
              <a:t>resolution</a:t>
            </a:r>
            <a:r>
              <a:rPr lang="es-ES" sz="1600" i="1" dirty="0" smtClean="0">
                <a:sym typeface="Wingdings"/>
              </a:rPr>
              <a:t> </a:t>
            </a:r>
            <a:r>
              <a:rPr lang="es-ES" sz="1600" i="1" dirty="0" err="1" smtClean="0">
                <a:sym typeface="Wingdings"/>
              </a:rPr>
              <a:t>related</a:t>
            </a:r>
            <a:r>
              <a:rPr lang="es-ES" sz="1600" i="1" dirty="0" smtClean="0">
                <a:sym typeface="Wingdings"/>
              </a:rPr>
              <a:t> </a:t>
            </a:r>
            <a:r>
              <a:rPr lang="es-ES" sz="1600" i="1" dirty="0" err="1" smtClean="0">
                <a:sym typeface="Wingdings"/>
              </a:rPr>
              <a:t>problems</a:t>
            </a:r>
            <a:r>
              <a:rPr lang="es-ES" sz="1600" i="1" dirty="0" smtClean="0">
                <a:sym typeface="Wingdings"/>
              </a:rPr>
              <a:t> </a:t>
            </a:r>
          </a:p>
          <a:p>
            <a:r>
              <a:rPr lang="es-ES" sz="1600" dirty="0" smtClean="0">
                <a:sym typeface="Wingdings"/>
              </a:rPr>
              <a:t>  </a:t>
            </a:r>
            <a:r>
              <a:rPr lang="es-ES" sz="1600" dirty="0" err="1" smtClean="0">
                <a:sym typeface="Wingdings"/>
              </a:rPr>
              <a:t>Very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steep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metallicity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gradients</a:t>
            </a:r>
            <a:r>
              <a:rPr lang="es-ES" sz="1600" dirty="0" smtClean="0">
                <a:sym typeface="Wingdings"/>
              </a:rPr>
              <a:t> at </a:t>
            </a:r>
            <a:r>
              <a:rPr lang="es-ES" sz="1600" dirty="0" err="1" smtClean="0">
                <a:sym typeface="Wingdings"/>
              </a:rPr>
              <a:t>high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redshift</a:t>
            </a:r>
            <a:r>
              <a:rPr lang="es-ES" sz="1600" dirty="0" smtClean="0">
                <a:sym typeface="Wingdings"/>
              </a:rPr>
              <a:t> (</a:t>
            </a:r>
            <a:r>
              <a:rPr lang="es-ES" sz="1600" dirty="0" smtClean="0">
                <a:sym typeface="Wingdings"/>
              </a:rPr>
              <a:t>Yuan+ </a:t>
            </a:r>
            <a:r>
              <a:rPr lang="es-ES" sz="1600" dirty="0" smtClean="0">
                <a:sym typeface="Wingdings"/>
              </a:rPr>
              <a:t>2011; </a:t>
            </a:r>
            <a:r>
              <a:rPr lang="es-ES" sz="1600" dirty="0" smtClean="0">
                <a:sym typeface="Wingdings"/>
              </a:rPr>
              <a:t>Jones+2001,2013,2015)</a:t>
            </a:r>
            <a:endParaRPr lang="es-ES" sz="1600" dirty="0" smtClean="0">
              <a:sym typeface="Wingdings"/>
            </a:endParaRPr>
          </a:p>
          <a:p>
            <a:pPr marL="285750" indent="-285750">
              <a:buFont typeface="Wingdings" charset="2"/>
              <a:buChar char="à"/>
            </a:pPr>
            <a:r>
              <a:rPr lang="es-ES" sz="1600" dirty="0" err="1" smtClean="0">
                <a:sym typeface="Wingdings"/>
              </a:rPr>
              <a:t>Mild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or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even</a:t>
            </a:r>
            <a:r>
              <a:rPr lang="es-ES" sz="1600" dirty="0" smtClean="0">
                <a:sym typeface="Wingdings"/>
              </a:rPr>
              <a:t> positive </a:t>
            </a:r>
            <a:r>
              <a:rPr lang="es-ES" sz="1600" dirty="0" err="1" smtClean="0">
                <a:sym typeface="Wingdings"/>
              </a:rPr>
              <a:t>metallicity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gradients</a:t>
            </a:r>
            <a:r>
              <a:rPr lang="es-ES" sz="1600" dirty="0" smtClean="0">
                <a:sym typeface="Wingdings"/>
              </a:rPr>
              <a:t> (</a:t>
            </a:r>
            <a:r>
              <a:rPr lang="es-ES" sz="1600" dirty="0" smtClean="0">
                <a:sym typeface="Wingdings"/>
              </a:rPr>
              <a:t>Cresci</a:t>
            </a:r>
            <a:r>
              <a:rPr lang="es-ES" sz="1600" dirty="0">
                <a:sym typeface="Wingdings"/>
              </a:rPr>
              <a:t>+</a:t>
            </a:r>
            <a:r>
              <a:rPr lang="es-ES" sz="1600" dirty="0" smtClean="0">
                <a:sym typeface="Wingdings"/>
              </a:rPr>
              <a:t>2010</a:t>
            </a:r>
            <a:r>
              <a:rPr lang="es-ES" sz="1600" dirty="0" smtClean="0">
                <a:sym typeface="Wingdings"/>
              </a:rPr>
              <a:t>; </a:t>
            </a:r>
            <a:r>
              <a:rPr lang="es-ES" sz="1600" dirty="0" smtClean="0">
                <a:sym typeface="Wingdings"/>
              </a:rPr>
              <a:t>Queyrel+2012, Troncoso+2014, </a:t>
            </a:r>
            <a:r>
              <a:rPr lang="es-ES" sz="1600" dirty="0" err="1" smtClean="0">
                <a:sym typeface="Wingdings"/>
              </a:rPr>
              <a:t>etc</a:t>
            </a:r>
            <a:r>
              <a:rPr lang="es-ES" sz="1600" dirty="0" smtClean="0">
                <a:sym typeface="Wingdings"/>
              </a:rPr>
              <a:t>)</a:t>
            </a:r>
            <a:endParaRPr lang="es-ES" sz="1600" dirty="0" smtClean="0">
              <a:sym typeface="Wingdings"/>
            </a:endParaRPr>
          </a:p>
          <a:p>
            <a:pPr marL="285750" indent="-285750">
              <a:buFont typeface="Wingdings" charset="2"/>
              <a:buChar char="à"/>
            </a:pPr>
            <a:r>
              <a:rPr lang="es-ES" sz="1600" dirty="0" smtClean="0">
                <a:sym typeface="Wingdings"/>
              </a:rPr>
              <a:t>A </a:t>
            </a:r>
            <a:r>
              <a:rPr lang="es-ES" sz="1600" dirty="0" err="1" smtClean="0">
                <a:sym typeface="Wingdings"/>
              </a:rPr>
              <a:t>variety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but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mostly</a:t>
            </a:r>
            <a:r>
              <a:rPr lang="es-ES" sz="1600" dirty="0" smtClean="0">
                <a:sym typeface="Wingdings"/>
              </a:rPr>
              <a:t> flat at </a:t>
            </a:r>
            <a:r>
              <a:rPr lang="es-ES" sz="1600" dirty="0" err="1" smtClean="0">
                <a:sym typeface="Wingdings"/>
              </a:rPr>
              <a:t>high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redshift</a:t>
            </a:r>
            <a:r>
              <a:rPr lang="es-ES" sz="1600" dirty="0" smtClean="0">
                <a:sym typeface="Wingdings"/>
              </a:rPr>
              <a:t> (</a:t>
            </a:r>
            <a:r>
              <a:rPr lang="es-ES" sz="1600" dirty="0" smtClean="0"/>
              <a:t>Leethochawalit</a:t>
            </a:r>
            <a:r>
              <a:rPr lang="es-ES" sz="1600" dirty="0" smtClean="0"/>
              <a:t>+</a:t>
            </a:r>
            <a:r>
              <a:rPr lang="es-ES" sz="1600" dirty="0" smtClean="0"/>
              <a:t>2016</a:t>
            </a:r>
            <a:r>
              <a:rPr lang="es-ES" sz="1600" dirty="0" smtClean="0"/>
              <a:t>)</a:t>
            </a:r>
            <a:endParaRPr lang="es-ES" sz="1600" dirty="0" smtClean="0">
              <a:sym typeface="Wingdings"/>
            </a:endParaRPr>
          </a:p>
          <a:p>
            <a:endParaRPr lang="es-ES" sz="1600" dirty="0">
              <a:sym typeface="Wingdings"/>
            </a:endParaRPr>
          </a:p>
          <a:p>
            <a:r>
              <a:rPr lang="es-ES" sz="1600" dirty="0" smtClean="0">
                <a:sym typeface="Wingdings"/>
              </a:rPr>
              <a:t>(3) </a:t>
            </a:r>
            <a:r>
              <a:rPr lang="es-ES" sz="1600" dirty="0" err="1" smtClean="0">
                <a:solidFill>
                  <a:srgbClr val="31859C"/>
                </a:solidFill>
                <a:sym typeface="Wingdings"/>
              </a:rPr>
              <a:t>Astroarchaeology</a:t>
            </a:r>
            <a:r>
              <a:rPr lang="es-ES" sz="1600" dirty="0" smtClean="0">
                <a:solidFill>
                  <a:srgbClr val="31859C"/>
                </a:solidFill>
                <a:sym typeface="Wingdings"/>
              </a:rPr>
              <a:t> </a:t>
            </a:r>
            <a:r>
              <a:rPr lang="es-ES" sz="1600" dirty="0" smtClean="0">
                <a:sym typeface="Wingdings"/>
              </a:rPr>
              <a:t>(</a:t>
            </a:r>
            <a:r>
              <a:rPr lang="es-ES" sz="1600" dirty="0" err="1" smtClean="0">
                <a:sym typeface="Wingdings"/>
              </a:rPr>
              <a:t>Tracing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the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metallicity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gradient</a:t>
            </a:r>
            <a:r>
              <a:rPr lang="es-ES" sz="1600" dirty="0" smtClean="0">
                <a:sym typeface="Wingdings"/>
              </a:rPr>
              <a:t> of </a:t>
            </a:r>
            <a:r>
              <a:rPr lang="es-ES" sz="1600" dirty="0" err="1" smtClean="0">
                <a:sym typeface="Wingdings"/>
              </a:rPr>
              <a:t>stars</a:t>
            </a:r>
            <a:r>
              <a:rPr lang="es-ES" sz="1600" dirty="0" smtClean="0">
                <a:sym typeface="Wingdings"/>
              </a:rPr>
              <a:t> at </a:t>
            </a:r>
            <a:r>
              <a:rPr lang="es-ES" sz="1600" dirty="0" err="1" smtClean="0">
                <a:sym typeface="Wingdings"/>
              </a:rPr>
              <a:t>different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ages</a:t>
            </a:r>
            <a:r>
              <a:rPr lang="es-ES" sz="1600" dirty="0" smtClean="0">
                <a:sym typeface="Wingdings"/>
              </a:rPr>
              <a:t>)</a:t>
            </a:r>
            <a:endParaRPr lang="es-E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25344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ndara"/>
                <a:cs typeface="Candara"/>
              </a:rPr>
              <a:t>Stellar populations with CALIFA                                                   P. Sanchez-</a:t>
            </a:r>
            <a:r>
              <a:rPr lang="en-US" sz="1200" dirty="0" err="1" smtClean="0">
                <a:latin typeface="Candara"/>
                <a:cs typeface="Candara"/>
              </a:rPr>
              <a:t>Blazquez</a:t>
            </a:r>
            <a:r>
              <a:rPr lang="en-US" sz="1200" dirty="0" smtClean="0">
                <a:latin typeface="Candara"/>
                <a:cs typeface="Candara"/>
              </a:rPr>
              <a:t>                                                                                  Cozumel 2016</a:t>
            </a:r>
            <a:endParaRPr lang="en-US" sz="12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5424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74638"/>
            <a:ext cx="9144000" cy="715962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Evolution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the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metallicity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gradient (Observations)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51520" y="1484784"/>
            <a:ext cx="814197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Metallicity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gradient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using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tracers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of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different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ages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s-ES" sz="1600" dirty="0" smtClean="0"/>
              <a:t>(OB </a:t>
            </a:r>
            <a:r>
              <a:rPr lang="es-ES" sz="1600" dirty="0" err="1" smtClean="0"/>
              <a:t>stars</a:t>
            </a:r>
            <a:r>
              <a:rPr lang="es-ES" sz="1600" dirty="0" smtClean="0"/>
              <a:t>, PN, RGB </a:t>
            </a:r>
            <a:r>
              <a:rPr lang="es-ES" sz="1600" dirty="0" err="1" smtClean="0"/>
              <a:t>stars</a:t>
            </a:r>
            <a:r>
              <a:rPr lang="es-ES" sz="1600" dirty="0" smtClean="0"/>
              <a:t>, </a:t>
            </a:r>
            <a:r>
              <a:rPr lang="es-ES" sz="1600" dirty="0" err="1" smtClean="0"/>
              <a:t>clusters</a:t>
            </a:r>
            <a:r>
              <a:rPr lang="es-ES" sz="16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s-ES" sz="1600" i="1" dirty="0" err="1" smtClean="0"/>
              <a:t>Difficult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to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age</a:t>
            </a:r>
            <a:r>
              <a:rPr lang="es-ES" sz="1600" i="1" dirty="0" smtClean="0"/>
              <a:t> date </a:t>
            </a:r>
            <a:r>
              <a:rPr lang="es-ES" sz="1600" i="1" dirty="0" err="1" smtClean="0"/>
              <a:t>populations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older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than</a:t>
            </a:r>
            <a:r>
              <a:rPr lang="es-ES" sz="1600" i="1" dirty="0" smtClean="0"/>
              <a:t> ~2 </a:t>
            </a:r>
            <a:r>
              <a:rPr lang="es-ES" sz="1600" i="1" dirty="0" err="1" smtClean="0"/>
              <a:t>Gyr</a:t>
            </a:r>
            <a:r>
              <a:rPr lang="es-ES" sz="1600" i="1" dirty="0" smtClean="0"/>
              <a:t>.</a:t>
            </a:r>
          </a:p>
          <a:p>
            <a:pPr marL="285750" indent="-285750">
              <a:buFont typeface="Wingdings" charset="0"/>
              <a:buChar char="à"/>
            </a:pPr>
            <a:r>
              <a:rPr lang="es-ES" sz="1600" dirty="0" err="1" smtClean="0">
                <a:sym typeface="Wingdings"/>
              </a:rPr>
              <a:t>Possible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flattening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with</a:t>
            </a:r>
            <a:r>
              <a:rPr lang="es-ES" sz="1600" dirty="0" smtClean="0">
                <a:sym typeface="Wingdings"/>
              </a:rPr>
              <a:t> time (</a:t>
            </a:r>
            <a:r>
              <a:rPr lang="es-ES" sz="1600" dirty="0" err="1" smtClean="0">
                <a:sym typeface="Wingdings"/>
              </a:rPr>
              <a:t>e.g</a:t>
            </a:r>
            <a:r>
              <a:rPr lang="es-ES" sz="1600" dirty="0" smtClean="0">
                <a:sym typeface="Wingdings"/>
              </a:rPr>
              <a:t>., Maciel et al. 2003)</a:t>
            </a:r>
          </a:p>
          <a:p>
            <a:pPr marL="285750" indent="-285750">
              <a:buFont typeface="Wingdings" charset="0"/>
              <a:buChar char="à"/>
            </a:pPr>
            <a:r>
              <a:rPr lang="es-ES" sz="1600" dirty="0" err="1" smtClean="0">
                <a:sym typeface="Wingdings"/>
              </a:rPr>
              <a:t>Steepening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with</a:t>
            </a:r>
            <a:r>
              <a:rPr lang="es-ES" sz="1600" dirty="0" smtClean="0">
                <a:sym typeface="Wingdings"/>
              </a:rPr>
              <a:t> time (</a:t>
            </a:r>
            <a:r>
              <a:rPr lang="es-ES" sz="1600" dirty="0" err="1" smtClean="0">
                <a:sym typeface="Wingdings"/>
              </a:rPr>
              <a:t>e.g</a:t>
            </a:r>
            <a:r>
              <a:rPr lang="es-ES" sz="1600" dirty="0" smtClean="0">
                <a:sym typeface="Wingdings"/>
              </a:rPr>
              <a:t>., </a:t>
            </a:r>
            <a:r>
              <a:rPr lang="es-ES" sz="1600" dirty="0" err="1" smtClean="0">
                <a:sym typeface="Wingdings"/>
              </a:rPr>
              <a:t>Sanghellini</a:t>
            </a:r>
            <a:r>
              <a:rPr lang="es-ES" sz="1600" dirty="0" smtClean="0">
                <a:sym typeface="Wingdings"/>
              </a:rPr>
              <a:t> et al. 2010)</a:t>
            </a:r>
          </a:p>
          <a:p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  <a:sym typeface="Wingdings"/>
              </a:rPr>
              <a:t>(1a) In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  <a:sym typeface="Wingdings"/>
              </a:rPr>
              <a:t>external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  <a:sym typeface="Wingdings"/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  <a:sym typeface="Wingdings"/>
              </a:rPr>
              <a:t>galaxies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  <a:sym typeface="Wingdings"/>
              </a:rPr>
              <a:t> (M33, M81, NGC300, M31) </a:t>
            </a:r>
          </a:p>
          <a:p>
            <a:r>
              <a:rPr lang="es-ES" sz="1600" dirty="0" smtClean="0">
                <a:sym typeface="Wingdings"/>
              </a:rPr>
              <a:t> </a:t>
            </a:r>
            <a:r>
              <a:rPr lang="es-ES" sz="1600" dirty="0" err="1" smtClean="0">
                <a:sym typeface="Wingdings"/>
              </a:rPr>
              <a:t>flattening</a:t>
            </a:r>
            <a:r>
              <a:rPr lang="es-ES" sz="1600" dirty="0" smtClean="0">
                <a:sym typeface="Wingdings"/>
              </a:rPr>
              <a:t>, </a:t>
            </a:r>
            <a:r>
              <a:rPr lang="es-ES" sz="1600" dirty="0" err="1" smtClean="0">
                <a:sym typeface="Wingdings"/>
              </a:rPr>
              <a:t>steepening</a:t>
            </a:r>
            <a:r>
              <a:rPr lang="es-ES" sz="1600" dirty="0" smtClean="0">
                <a:sym typeface="Wingdings"/>
              </a:rPr>
              <a:t> and </a:t>
            </a:r>
            <a:r>
              <a:rPr lang="es-ES" sz="1600" dirty="0" err="1" smtClean="0">
                <a:sym typeface="Wingdings"/>
              </a:rPr>
              <a:t>invariant</a:t>
            </a:r>
            <a:r>
              <a:rPr lang="es-ES" sz="1600" dirty="0" smtClean="0">
                <a:sym typeface="Wingdings"/>
              </a:rPr>
              <a:t> </a:t>
            </a:r>
          </a:p>
          <a:p>
            <a:endParaRPr lang="es-ES" sz="1600" dirty="0">
              <a:sym typeface="Wingdings"/>
            </a:endParaRPr>
          </a:p>
          <a:p>
            <a:r>
              <a:rPr lang="es-ES" sz="1600" dirty="0" smtClean="0">
                <a:sym typeface="Wingdings"/>
              </a:rPr>
              <a:t>(2) </a:t>
            </a:r>
            <a:r>
              <a:rPr lang="es-ES" sz="1600" dirty="0" err="1" smtClean="0">
                <a:solidFill>
                  <a:srgbClr val="31859C"/>
                </a:solidFill>
                <a:sym typeface="Wingdings"/>
              </a:rPr>
              <a:t>Measuring</a:t>
            </a:r>
            <a:r>
              <a:rPr lang="es-ES" sz="1600" dirty="0" smtClean="0">
                <a:solidFill>
                  <a:srgbClr val="31859C"/>
                </a:solidFill>
                <a:sym typeface="Wingdings"/>
              </a:rPr>
              <a:t> </a:t>
            </a:r>
            <a:r>
              <a:rPr lang="es-ES" sz="1600" dirty="0" err="1" smtClean="0">
                <a:solidFill>
                  <a:srgbClr val="31859C"/>
                </a:solidFill>
                <a:sym typeface="Wingdings"/>
              </a:rPr>
              <a:t>gradients</a:t>
            </a:r>
            <a:r>
              <a:rPr lang="es-ES" sz="1600" dirty="0" smtClean="0">
                <a:solidFill>
                  <a:srgbClr val="31859C"/>
                </a:solidFill>
                <a:sym typeface="Wingdings"/>
              </a:rPr>
              <a:t> at </a:t>
            </a:r>
            <a:r>
              <a:rPr lang="es-ES" sz="1600" dirty="0" err="1" smtClean="0">
                <a:solidFill>
                  <a:srgbClr val="31859C"/>
                </a:solidFill>
                <a:sym typeface="Wingdings"/>
              </a:rPr>
              <a:t>different</a:t>
            </a:r>
            <a:r>
              <a:rPr lang="es-ES" sz="1600" dirty="0" smtClean="0">
                <a:solidFill>
                  <a:srgbClr val="31859C"/>
                </a:solidFill>
                <a:sym typeface="Wingdings"/>
              </a:rPr>
              <a:t> </a:t>
            </a:r>
            <a:r>
              <a:rPr lang="es-ES" sz="1600" dirty="0" err="1" smtClean="0">
                <a:solidFill>
                  <a:srgbClr val="31859C"/>
                </a:solidFill>
                <a:sym typeface="Wingdings"/>
              </a:rPr>
              <a:t>redshifts</a:t>
            </a:r>
            <a:endParaRPr lang="es-ES" sz="1600" dirty="0" smtClean="0">
              <a:solidFill>
                <a:srgbClr val="31859C"/>
              </a:solidFill>
              <a:sym typeface="Wingdings"/>
            </a:endParaRPr>
          </a:p>
          <a:p>
            <a:pPr marL="285750" indent="-285750">
              <a:buFontTx/>
              <a:buChar char="-"/>
            </a:pPr>
            <a:r>
              <a:rPr lang="es-ES" sz="1600" i="1" dirty="0" err="1" smtClean="0">
                <a:sym typeface="Wingdings"/>
              </a:rPr>
              <a:t>Difficult</a:t>
            </a:r>
            <a:r>
              <a:rPr lang="es-ES" sz="1600" i="1" dirty="0" smtClean="0">
                <a:sym typeface="Wingdings"/>
              </a:rPr>
              <a:t> </a:t>
            </a:r>
            <a:r>
              <a:rPr lang="es-ES" sz="1600" i="1" dirty="0" err="1" smtClean="0">
                <a:sym typeface="Wingdings"/>
              </a:rPr>
              <a:t>due</a:t>
            </a:r>
            <a:r>
              <a:rPr lang="es-ES" sz="1600" i="1" dirty="0" smtClean="0">
                <a:sym typeface="Wingdings"/>
              </a:rPr>
              <a:t> </a:t>
            </a:r>
            <a:r>
              <a:rPr lang="es-ES" sz="1600" i="1" dirty="0" err="1" smtClean="0">
                <a:sym typeface="Wingdings"/>
              </a:rPr>
              <a:t>to</a:t>
            </a:r>
            <a:r>
              <a:rPr lang="es-ES" sz="1600" i="1" dirty="0" smtClean="0">
                <a:sym typeface="Wingdings"/>
              </a:rPr>
              <a:t> </a:t>
            </a:r>
            <a:r>
              <a:rPr lang="es-ES" sz="1600" i="1" dirty="0" err="1" smtClean="0">
                <a:sym typeface="Wingdings"/>
              </a:rPr>
              <a:t>resolution</a:t>
            </a:r>
            <a:r>
              <a:rPr lang="es-ES" sz="1600" i="1" dirty="0" smtClean="0">
                <a:sym typeface="Wingdings"/>
              </a:rPr>
              <a:t> </a:t>
            </a:r>
            <a:r>
              <a:rPr lang="es-ES" sz="1600" i="1" dirty="0" err="1" smtClean="0">
                <a:sym typeface="Wingdings"/>
              </a:rPr>
              <a:t>related</a:t>
            </a:r>
            <a:r>
              <a:rPr lang="es-ES" sz="1600" i="1" dirty="0" smtClean="0">
                <a:sym typeface="Wingdings"/>
              </a:rPr>
              <a:t> </a:t>
            </a:r>
            <a:r>
              <a:rPr lang="es-ES" sz="1600" i="1" dirty="0" err="1" smtClean="0">
                <a:sym typeface="Wingdings"/>
              </a:rPr>
              <a:t>problems</a:t>
            </a:r>
            <a:r>
              <a:rPr lang="es-ES" sz="1600" i="1" dirty="0" smtClean="0">
                <a:sym typeface="Wingdings"/>
              </a:rPr>
              <a:t> </a:t>
            </a:r>
          </a:p>
          <a:p>
            <a:r>
              <a:rPr lang="es-ES" sz="1600" dirty="0" smtClean="0">
                <a:sym typeface="Wingdings"/>
              </a:rPr>
              <a:t>  </a:t>
            </a:r>
            <a:r>
              <a:rPr lang="es-ES" sz="1600" dirty="0" err="1" smtClean="0">
                <a:sym typeface="Wingdings"/>
              </a:rPr>
              <a:t>Very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steep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metallicity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gradients</a:t>
            </a:r>
            <a:r>
              <a:rPr lang="es-ES" sz="1600" dirty="0" smtClean="0">
                <a:sym typeface="Wingdings"/>
              </a:rPr>
              <a:t> at </a:t>
            </a:r>
            <a:r>
              <a:rPr lang="es-ES" sz="1600" dirty="0" err="1" smtClean="0">
                <a:sym typeface="Wingdings"/>
              </a:rPr>
              <a:t>high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redshift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b="1" dirty="0" smtClean="0">
                <a:sym typeface="Wingdings"/>
              </a:rPr>
              <a:t>(</a:t>
            </a:r>
            <a:r>
              <a:rPr lang="es-ES" sz="1600" b="1" dirty="0" smtClean="0">
                <a:sym typeface="Wingdings"/>
              </a:rPr>
              <a:t>Yuan+ </a:t>
            </a:r>
            <a:r>
              <a:rPr lang="es-ES" sz="1600" b="1" dirty="0" smtClean="0">
                <a:sym typeface="Wingdings"/>
              </a:rPr>
              <a:t>2011; </a:t>
            </a:r>
            <a:r>
              <a:rPr lang="es-ES" sz="1600" b="1" dirty="0" smtClean="0">
                <a:sym typeface="Wingdings"/>
              </a:rPr>
              <a:t>Jones+2001,2013,2015)</a:t>
            </a:r>
            <a:endParaRPr lang="es-ES" sz="1600" b="1" dirty="0" smtClean="0">
              <a:sym typeface="Wingdings"/>
            </a:endParaRPr>
          </a:p>
          <a:p>
            <a:pPr marL="285750" indent="-285750">
              <a:buFont typeface="Wingdings" charset="2"/>
              <a:buChar char="à"/>
            </a:pPr>
            <a:r>
              <a:rPr lang="es-ES" sz="1600" dirty="0" err="1" smtClean="0">
                <a:sym typeface="Wingdings"/>
              </a:rPr>
              <a:t>Mild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or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even</a:t>
            </a:r>
            <a:r>
              <a:rPr lang="es-ES" sz="1600" dirty="0" smtClean="0">
                <a:sym typeface="Wingdings"/>
              </a:rPr>
              <a:t> positive </a:t>
            </a:r>
            <a:r>
              <a:rPr lang="es-ES" sz="1600" dirty="0" err="1" smtClean="0">
                <a:sym typeface="Wingdings"/>
              </a:rPr>
              <a:t>metallicity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gradients</a:t>
            </a:r>
            <a:r>
              <a:rPr lang="es-ES" sz="1600" dirty="0" smtClean="0">
                <a:sym typeface="Wingdings"/>
              </a:rPr>
              <a:t> (</a:t>
            </a:r>
            <a:r>
              <a:rPr lang="es-ES" sz="1600" dirty="0" smtClean="0">
                <a:sym typeface="Wingdings"/>
              </a:rPr>
              <a:t>Cresci</a:t>
            </a:r>
            <a:r>
              <a:rPr lang="es-ES" sz="1600" dirty="0">
                <a:sym typeface="Wingdings"/>
              </a:rPr>
              <a:t>+</a:t>
            </a:r>
            <a:r>
              <a:rPr lang="es-ES" sz="1600" dirty="0" smtClean="0">
                <a:sym typeface="Wingdings"/>
              </a:rPr>
              <a:t>2010</a:t>
            </a:r>
            <a:r>
              <a:rPr lang="es-ES" sz="1600" dirty="0" smtClean="0">
                <a:sym typeface="Wingdings"/>
              </a:rPr>
              <a:t>; </a:t>
            </a:r>
            <a:r>
              <a:rPr lang="es-ES" sz="1600" dirty="0" smtClean="0">
                <a:sym typeface="Wingdings"/>
              </a:rPr>
              <a:t>Queyrel+2012, Troncoso+2014, </a:t>
            </a:r>
            <a:r>
              <a:rPr lang="es-ES" sz="1600" dirty="0" err="1" smtClean="0">
                <a:sym typeface="Wingdings"/>
              </a:rPr>
              <a:t>etc</a:t>
            </a:r>
            <a:r>
              <a:rPr lang="es-ES" sz="1600" dirty="0" smtClean="0">
                <a:sym typeface="Wingdings"/>
              </a:rPr>
              <a:t>)</a:t>
            </a:r>
            <a:endParaRPr lang="es-ES" sz="1600" dirty="0" smtClean="0">
              <a:sym typeface="Wingdings"/>
            </a:endParaRPr>
          </a:p>
          <a:p>
            <a:pPr marL="285750" indent="-285750">
              <a:buFont typeface="Wingdings" charset="2"/>
              <a:buChar char="à"/>
            </a:pPr>
            <a:r>
              <a:rPr lang="es-ES" sz="1600" b="1" dirty="0" smtClean="0">
                <a:sym typeface="Wingdings"/>
              </a:rPr>
              <a:t>A </a:t>
            </a:r>
            <a:r>
              <a:rPr lang="es-ES" sz="1600" b="1" dirty="0" err="1" smtClean="0">
                <a:sym typeface="Wingdings"/>
              </a:rPr>
              <a:t>variety</a:t>
            </a:r>
            <a:r>
              <a:rPr lang="es-ES" sz="1600" b="1" dirty="0" smtClean="0">
                <a:sym typeface="Wingdings"/>
              </a:rPr>
              <a:t> </a:t>
            </a:r>
            <a:r>
              <a:rPr lang="es-ES" sz="1600" b="1" dirty="0" err="1" smtClean="0">
                <a:sym typeface="Wingdings"/>
              </a:rPr>
              <a:t>but</a:t>
            </a:r>
            <a:r>
              <a:rPr lang="es-ES" sz="1600" b="1" dirty="0" smtClean="0">
                <a:sym typeface="Wingdings"/>
              </a:rPr>
              <a:t> </a:t>
            </a:r>
            <a:r>
              <a:rPr lang="es-ES" sz="1600" b="1" dirty="0" err="1" smtClean="0">
                <a:sym typeface="Wingdings"/>
              </a:rPr>
              <a:t>mostly</a:t>
            </a:r>
            <a:r>
              <a:rPr lang="es-ES" sz="1600" b="1" dirty="0" smtClean="0">
                <a:sym typeface="Wingdings"/>
              </a:rPr>
              <a:t> flat at </a:t>
            </a:r>
            <a:r>
              <a:rPr lang="es-ES" sz="1600" b="1" dirty="0" err="1" smtClean="0">
                <a:sym typeface="Wingdings"/>
              </a:rPr>
              <a:t>high</a:t>
            </a:r>
            <a:r>
              <a:rPr lang="es-ES" sz="1600" b="1" dirty="0" smtClean="0">
                <a:sym typeface="Wingdings"/>
              </a:rPr>
              <a:t> </a:t>
            </a:r>
            <a:r>
              <a:rPr lang="es-ES" sz="1600" b="1" dirty="0" err="1" smtClean="0">
                <a:sym typeface="Wingdings"/>
              </a:rPr>
              <a:t>redshift</a:t>
            </a:r>
            <a:r>
              <a:rPr lang="es-ES" sz="1600" b="1" dirty="0" smtClean="0">
                <a:sym typeface="Wingdings"/>
              </a:rPr>
              <a:t> (</a:t>
            </a:r>
            <a:r>
              <a:rPr lang="es-ES" sz="1600" b="1" dirty="0" smtClean="0"/>
              <a:t>Leethochawalit</a:t>
            </a:r>
            <a:r>
              <a:rPr lang="es-ES" sz="1600" b="1" dirty="0" smtClean="0"/>
              <a:t>+</a:t>
            </a:r>
            <a:r>
              <a:rPr lang="es-ES" sz="1600" b="1" dirty="0" smtClean="0"/>
              <a:t>2016</a:t>
            </a:r>
            <a:r>
              <a:rPr lang="es-ES" sz="1600" b="1" dirty="0" smtClean="0"/>
              <a:t>)</a:t>
            </a:r>
            <a:endParaRPr lang="es-ES" sz="1600" b="1" dirty="0" smtClean="0">
              <a:sym typeface="Wingdings"/>
            </a:endParaRPr>
          </a:p>
          <a:p>
            <a:endParaRPr lang="es-ES" sz="1600" dirty="0">
              <a:sym typeface="Wingdings"/>
            </a:endParaRPr>
          </a:p>
          <a:p>
            <a:r>
              <a:rPr lang="es-ES" sz="1600" dirty="0" smtClean="0">
                <a:sym typeface="Wingdings"/>
              </a:rPr>
              <a:t>(3) </a:t>
            </a:r>
            <a:r>
              <a:rPr lang="es-ES" sz="1600" dirty="0" err="1" smtClean="0">
                <a:solidFill>
                  <a:srgbClr val="31859C"/>
                </a:solidFill>
                <a:sym typeface="Wingdings"/>
              </a:rPr>
              <a:t>Astroarchaeology</a:t>
            </a:r>
            <a:r>
              <a:rPr lang="es-ES" sz="1600" dirty="0" smtClean="0">
                <a:solidFill>
                  <a:srgbClr val="31859C"/>
                </a:solidFill>
                <a:sym typeface="Wingdings"/>
              </a:rPr>
              <a:t> </a:t>
            </a:r>
            <a:r>
              <a:rPr lang="es-ES" sz="1600" dirty="0" smtClean="0">
                <a:sym typeface="Wingdings"/>
              </a:rPr>
              <a:t>(</a:t>
            </a:r>
            <a:r>
              <a:rPr lang="es-ES" sz="1600" dirty="0" err="1" smtClean="0">
                <a:sym typeface="Wingdings"/>
              </a:rPr>
              <a:t>Tracing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the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metallicity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gradient</a:t>
            </a:r>
            <a:r>
              <a:rPr lang="es-ES" sz="1600" dirty="0" smtClean="0">
                <a:sym typeface="Wingdings"/>
              </a:rPr>
              <a:t> of </a:t>
            </a:r>
            <a:r>
              <a:rPr lang="es-ES" sz="1600" dirty="0" err="1" smtClean="0">
                <a:sym typeface="Wingdings"/>
              </a:rPr>
              <a:t>stars</a:t>
            </a:r>
            <a:r>
              <a:rPr lang="es-ES" sz="1600" dirty="0" smtClean="0">
                <a:sym typeface="Wingdings"/>
              </a:rPr>
              <a:t> at </a:t>
            </a:r>
            <a:r>
              <a:rPr lang="es-ES" sz="1600" dirty="0" err="1" smtClean="0">
                <a:sym typeface="Wingdings"/>
              </a:rPr>
              <a:t>different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ages</a:t>
            </a:r>
            <a:r>
              <a:rPr lang="es-ES" sz="1600" dirty="0" smtClean="0">
                <a:sym typeface="Wingdings"/>
              </a:rPr>
              <a:t>)</a:t>
            </a:r>
            <a:endParaRPr lang="es-E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25344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ndara"/>
                <a:cs typeface="Candara"/>
              </a:rPr>
              <a:t>Stellar populations with CALIFA                                                   P. Sanchez-</a:t>
            </a:r>
            <a:r>
              <a:rPr lang="en-US" sz="1200" dirty="0" err="1" smtClean="0">
                <a:latin typeface="Candara"/>
                <a:cs typeface="Candara"/>
              </a:rPr>
              <a:t>Blazquez</a:t>
            </a:r>
            <a:r>
              <a:rPr lang="en-US" sz="1200" dirty="0" smtClean="0">
                <a:latin typeface="Candara"/>
                <a:cs typeface="Candara"/>
              </a:rPr>
              <a:t>                                                                                  Cozumel 2016</a:t>
            </a:r>
            <a:endParaRPr lang="en-US" sz="12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17007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LIFA-banner.jpg" descr="/Users/psb/Metals2D/CALIFA-banner.jpg"/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 t="-51868" b="-51868"/>
          <a:stretch>
            <a:fillRect/>
          </a:stretch>
        </p:blipFill>
        <p:spPr>
          <a:xfrm>
            <a:off x="-13871" y="-675456"/>
            <a:ext cx="6732000" cy="2736731"/>
          </a:xfrm>
        </p:spPr>
      </p:pic>
      <p:sp>
        <p:nvSpPr>
          <p:cNvPr id="6" name="TextBox 5"/>
          <p:cNvSpPr txBox="1"/>
          <p:nvPr/>
        </p:nvSpPr>
        <p:spPr>
          <a:xfrm>
            <a:off x="228600" y="1471350"/>
            <a:ext cx="86868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  <a:latin typeface="Candara"/>
                <a:cs typeface="Candara"/>
              </a:rPr>
              <a:t>82 face-on disk galaxies galaxies </a:t>
            </a:r>
            <a:r>
              <a:rPr lang="en-US" sz="2000" dirty="0" smtClean="0">
                <a:latin typeface="Candara"/>
                <a:cs typeface="Candara"/>
              </a:rPr>
              <a:t>from the CALIFA survey</a:t>
            </a:r>
          </a:p>
          <a:p>
            <a:endParaRPr lang="en-US" sz="2000" dirty="0" smtClean="0">
              <a:latin typeface="Candara"/>
              <a:cs typeface="Candara"/>
            </a:endParaRPr>
          </a:p>
          <a:p>
            <a:r>
              <a:rPr lang="en-US" b="1" dirty="0">
                <a:latin typeface="Candara"/>
                <a:cs typeface="Candara"/>
              </a:rPr>
              <a:t>STECKMAP </a:t>
            </a:r>
            <a:r>
              <a:rPr lang="en-US" dirty="0">
                <a:latin typeface="Candara"/>
                <a:cs typeface="Candara"/>
              </a:rPr>
              <a:t>(</a:t>
            </a:r>
            <a:r>
              <a:rPr lang="en-US" dirty="0" err="1">
                <a:solidFill>
                  <a:srgbClr val="31859C"/>
                </a:solidFill>
                <a:latin typeface="Candara"/>
                <a:cs typeface="Candara"/>
              </a:rPr>
              <a:t>STEllar</a:t>
            </a:r>
            <a:r>
              <a:rPr lang="en-US" dirty="0">
                <a:solidFill>
                  <a:srgbClr val="31859C"/>
                </a:solidFill>
                <a:latin typeface="Candara"/>
                <a:cs typeface="Candara"/>
              </a:rPr>
              <a:t> Content via Maximum A Posteriori</a:t>
            </a:r>
            <a:r>
              <a:rPr lang="en-US" dirty="0">
                <a:latin typeface="Candara"/>
                <a:cs typeface="Candara"/>
              </a:rPr>
              <a:t>, </a:t>
            </a:r>
            <a:r>
              <a:rPr lang="en-US" dirty="0" err="1">
                <a:latin typeface="Candara"/>
                <a:cs typeface="Candara"/>
              </a:rPr>
              <a:t>Ocvirk</a:t>
            </a:r>
            <a:r>
              <a:rPr lang="en-US" dirty="0">
                <a:latin typeface="Candara"/>
                <a:cs typeface="Candara"/>
              </a:rPr>
              <a:t> et al. 2006ab) </a:t>
            </a:r>
          </a:p>
          <a:p>
            <a:pPr>
              <a:buFontTx/>
              <a:buChar char="-"/>
            </a:pPr>
            <a:r>
              <a:rPr lang="en-US" sz="2000" b="1" dirty="0">
                <a:latin typeface="Candara"/>
                <a:cs typeface="Candara"/>
              </a:rPr>
              <a:t>It is non parametric</a:t>
            </a:r>
            <a:r>
              <a:rPr lang="en-US" sz="2000" dirty="0">
                <a:latin typeface="Candara"/>
                <a:cs typeface="Candara"/>
              </a:rPr>
              <a:t>, and thus provides properties such as the stellar age distribution with minimal constraints on their shape</a:t>
            </a:r>
          </a:p>
          <a:p>
            <a:pPr>
              <a:buFontTx/>
              <a:buChar char="-"/>
            </a:pPr>
            <a:r>
              <a:rPr lang="en-US" sz="2000" dirty="0">
                <a:latin typeface="Candara"/>
                <a:cs typeface="Candara"/>
              </a:rPr>
              <a:t>The ill-conditioning of the problem is taken into account through </a:t>
            </a:r>
            <a:r>
              <a:rPr lang="en-US" sz="2000" b="1" dirty="0">
                <a:latin typeface="Candara"/>
                <a:cs typeface="Candara"/>
              </a:rPr>
              <a:t>explicit regularization.</a:t>
            </a:r>
          </a:p>
          <a:p>
            <a:endParaRPr lang="en-US" sz="2000" dirty="0" smtClean="0">
              <a:latin typeface="Candara"/>
              <a:cs typeface="Candara"/>
            </a:endParaRPr>
          </a:p>
          <a:p>
            <a:endParaRPr lang="en-US" sz="2000" dirty="0" smtClean="0">
              <a:latin typeface="Candara"/>
              <a:cs typeface="Candara"/>
            </a:endParaRPr>
          </a:p>
          <a:p>
            <a:endParaRPr lang="en-US" sz="2000" dirty="0" smtClean="0">
              <a:latin typeface="Candara"/>
              <a:cs typeface="Candara"/>
            </a:endParaRPr>
          </a:p>
          <a:p>
            <a:endParaRPr lang="en-US" sz="2000" dirty="0" smtClean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25344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ndara"/>
                <a:cs typeface="Candara"/>
              </a:rPr>
              <a:t>Stellar populations with CALIFA                                                   P. Sanchez-</a:t>
            </a:r>
            <a:r>
              <a:rPr lang="en-US" sz="1200" dirty="0" err="1" smtClean="0">
                <a:latin typeface="Candara"/>
                <a:cs typeface="Candara"/>
              </a:rPr>
              <a:t>Blazquez</a:t>
            </a:r>
            <a:r>
              <a:rPr lang="en-US" sz="1200" dirty="0" smtClean="0">
                <a:latin typeface="Candara"/>
                <a:cs typeface="Candara"/>
              </a:rPr>
              <a:t>                                                                                  Cozumel 2016</a:t>
            </a:r>
            <a:endParaRPr lang="en-US" sz="1200" dirty="0">
              <a:latin typeface="Candara"/>
              <a:cs typeface="Canda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7538" y="3447103"/>
            <a:ext cx="4330846" cy="341937"/>
          </a:xfrm>
          <a:prstGeom prst="rect">
            <a:avLst/>
          </a:prstGeom>
          <a:noFill/>
        </p:spPr>
        <p:txBody>
          <a:bodyPr wrap="none" lIns="64310" tIns="32155" rIns="64310" bIns="32155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http://astro.u-strasbg.fr/~ocvirk/STECKMAP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andar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03847" y="3717032"/>
            <a:ext cx="5134351" cy="2363170"/>
            <a:chOff x="584815" y="3035921"/>
            <a:chExt cx="7753384" cy="3044281"/>
          </a:xfrm>
        </p:grpSpPr>
        <p:pic>
          <p:nvPicPr>
            <p:cNvPr id="10" name="Picture 9" descr="steckmap_fit.tif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815" y="3035921"/>
              <a:ext cx="7753384" cy="304428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752601" y="3843318"/>
              <a:ext cx="970966" cy="39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galaxy</a:t>
              </a:r>
              <a:endParaRPr lang="en-US" sz="14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1981372" y="4419600"/>
              <a:ext cx="24026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780949" y="5051251"/>
              <a:ext cx="516092" cy="396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fit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6200000" flipV="1">
              <a:off x="1960907" y="4884160"/>
              <a:ext cx="282789" cy="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697191" y="5025556"/>
              <a:ext cx="3048000" cy="594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Peak to peak variations of the inverse model matrix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0800000">
              <a:off x="4830882" y="4687009"/>
              <a:ext cx="383120" cy="36933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366093" y="6133131"/>
            <a:ext cx="867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1859C"/>
                </a:solidFill>
              </a:rPr>
              <a:t>Stellar Population models: </a:t>
            </a:r>
            <a:r>
              <a:rPr lang="en-US" b="1" dirty="0" smtClean="0">
                <a:solidFill>
                  <a:srgbClr val="31859C"/>
                </a:solidFill>
              </a:rPr>
              <a:t>MILES </a:t>
            </a:r>
            <a:r>
              <a:rPr lang="en-US" dirty="0" smtClean="0">
                <a:solidFill>
                  <a:srgbClr val="31859C"/>
                </a:solidFill>
              </a:rPr>
              <a:t>(</a:t>
            </a:r>
            <a:r>
              <a:rPr lang="en-US" dirty="0" err="1" smtClean="0">
                <a:solidFill>
                  <a:srgbClr val="31859C"/>
                </a:solidFill>
              </a:rPr>
              <a:t>Vazdekis</a:t>
            </a:r>
            <a:r>
              <a:rPr lang="en-US" dirty="0" smtClean="0">
                <a:solidFill>
                  <a:srgbClr val="31859C"/>
                </a:solidFill>
              </a:rPr>
              <a:t> et al. 2010; PSB et al. 2006: </a:t>
            </a:r>
            <a:r>
              <a:rPr lang="en-US" b="1" dirty="0" smtClean="0">
                <a:solidFill>
                  <a:srgbClr val="31859C"/>
                </a:solidFill>
              </a:rPr>
              <a:t>http://</a:t>
            </a:r>
            <a:r>
              <a:rPr lang="en-US" b="1" dirty="0" err="1" smtClean="0">
                <a:solidFill>
                  <a:srgbClr val="31859C"/>
                </a:solidFill>
              </a:rPr>
              <a:t>miles.iac.es</a:t>
            </a:r>
            <a:r>
              <a:rPr lang="en-US" dirty="0" smtClean="0">
                <a:solidFill>
                  <a:srgbClr val="31859C"/>
                </a:solidFill>
              </a:rPr>
              <a:t>)</a:t>
            </a:r>
            <a:endParaRPr lang="en-US" dirty="0">
              <a:solidFill>
                <a:srgbClr val="318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cvirk2006.tiff" descr="/Users/psb/Metals2D/ocvirk2006.tif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543050" y="1266630"/>
            <a:ext cx="5266370" cy="5089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8774" y="1204199"/>
            <a:ext cx="170313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ndara"/>
                <a:cs typeface="Candara"/>
              </a:rPr>
              <a:t>Age-Z relation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Candara"/>
              <a:cs typeface="Canda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6385" y="912687"/>
            <a:ext cx="149349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ndara"/>
                <a:cs typeface="Candara"/>
              </a:rPr>
              <a:t>Stellar age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ndara"/>
                <a:cs typeface="Candara"/>
              </a:rPr>
              <a:t> distribution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Candara"/>
              <a:cs typeface="Candar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28" y="138092"/>
            <a:ext cx="9143999" cy="646331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ndara"/>
                <a:cs typeface="Candara"/>
              </a:rPr>
              <a:t>                         </a:t>
            </a:r>
            <a:r>
              <a:rPr lang="en-US" sz="3600" dirty="0" err="1" smtClean="0">
                <a:latin typeface="Candara"/>
                <a:cs typeface="Candara"/>
              </a:rPr>
              <a:t>Steckmap</a:t>
            </a:r>
            <a:r>
              <a:rPr lang="en-US" sz="3600" dirty="0" smtClean="0">
                <a:latin typeface="Candara"/>
                <a:cs typeface="Candara"/>
              </a:rPr>
              <a:t> outputs</a:t>
            </a:r>
            <a:endParaRPr lang="en-US" sz="3600" dirty="0">
              <a:latin typeface="Candara"/>
              <a:cs typeface="Candara"/>
            </a:endParaRPr>
          </a:p>
        </p:txBody>
      </p:sp>
      <p:pic>
        <p:nvPicPr>
          <p:cNvPr id="8" name="Content Placeholder 3" descr="califa_logo2.tiff"/>
          <p:cNvPicPr>
            <a:picLocks noChangeAspect="1"/>
          </p:cNvPicPr>
          <p:nvPr/>
        </p:nvPicPr>
        <p:blipFill>
          <a:blip r:embed="rId4"/>
          <a:srcRect l="-23647" r="-23647"/>
          <a:stretch>
            <a:fillRect/>
          </a:stretch>
        </p:blipFill>
        <p:spPr>
          <a:xfrm>
            <a:off x="327324" y="34637"/>
            <a:ext cx="2009061" cy="1104900"/>
          </a:xfrm>
          <a:prstGeom prst="rect">
            <a:avLst/>
          </a:prstGeom>
        </p:spPr>
      </p:pic>
      <p:cxnSp>
        <p:nvCxnSpPr>
          <p:cNvPr id="3" name="Conector recto 2"/>
          <p:cNvCxnSpPr/>
          <p:nvPr/>
        </p:nvCxnSpPr>
        <p:spPr>
          <a:xfrm>
            <a:off x="6809420" y="1772816"/>
            <a:ext cx="7869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7092280" y="2010544"/>
            <a:ext cx="127484" cy="12231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7740352" y="1628800"/>
            <a:ext cx="1155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376092"/>
                </a:solidFill>
              </a:rPr>
              <a:t>i</a:t>
            </a:r>
            <a:r>
              <a:rPr lang="es-ES" dirty="0" smtClean="0">
                <a:solidFill>
                  <a:srgbClr val="376092"/>
                </a:solidFill>
              </a:rPr>
              <a:t>nput data</a:t>
            </a:r>
          </a:p>
          <a:p>
            <a:r>
              <a:rPr lang="es-ES" dirty="0" err="1" smtClean="0"/>
              <a:t>recovered</a:t>
            </a:r>
            <a:endParaRPr lang="es-E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525344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ndara"/>
                <a:cs typeface="Candara"/>
              </a:rPr>
              <a:t>Stellar populations with CALIFA                                                   P. Sanchez-</a:t>
            </a:r>
            <a:r>
              <a:rPr lang="en-US" sz="1200" dirty="0" err="1" smtClean="0">
                <a:latin typeface="Candara"/>
                <a:cs typeface="Candara"/>
              </a:rPr>
              <a:t>Blazquez</a:t>
            </a:r>
            <a:r>
              <a:rPr lang="en-US" sz="1200" dirty="0" smtClean="0">
                <a:latin typeface="Candara"/>
                <a:cs typeface="Candara"/>
              </a:rPr>
              <a:t>                                                                                  Cozumel 2016</a:t>
            </a:r>
            <a:endParaRPr lang="en-US" sz="12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799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350606" y="4149080"/>
            <a:ext cx="216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Ruiz-Lara et al (2015)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-1" y="188640"/>
            <a:ext cx="914399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/>
              <a:t>Comparison</a:t>
            </a:r>
            <a:r>
              <a:rPr lang="es-ES" sz="2400" dirty="0" smtClean="0"/>
              <a:t> </a:t>
            </a:r>
            <a:r>
              <a:rPr lang="es-ES" sz="2400" dirty="0" err="1" smtClean="0"/>
              <a:t>between</a:t>
            </a:r>
            <a:r>
              <a:rPr lang="es-ES" sz="2400" dirty="0" smtClean="0"/>
              <a:t> CMD and </a:t>
            </a:r>
            <a:r>
              <a:rPr lang="es-ES" sz="2400" dirty="0" err="1" smtClean="0"/>
              <a:t>integrated</a:t>
            </a:r>
            <a:r>
              <a:rPr lang="es-ES" sz="2400" dirty="0" smtClean="0"/>
              <a:t> </a:t>
            </a:r>
            <a:r>
              <a:rPr lang="es-ES" sz="2400" dirty="0" err="1" smtClean="0"/>
              <a:t>stellar</a:t>
            </a:r>
            <a:r>
              <a:rPr lang="es-ES" sz="2400" dirty="0" smtClean="0"/>
              <a:t> </a:t>
            </a:r>
            <a:r>
              <a:rPr lang="es-ES" sz="2400" dirty="0" err="1" smtClean="0"/>
              <a:t>populations</a:t>
            </a:r>
            <a:endParaRPr lang="es-ES" sz="2400" dirty="0"/>
          </a:p>
        </p:txBody>
      </p:sp>
      <p:pic>
        <p:nvPicPr>
          <p:cNvPr id="5" name="Imagen 4" descr="ruizlara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124" y="1196752"/>
            <a:ext cx="4970875" cy="2677469"/>
          </a:xfrm>
          <a:prstGeom prst="rect">
            <a:avLst/>
          </a:prstGeom>
        </p:spPr>
      </p:pic>
      <p:pic>
        <p:nvPicPr>
          <p:cNvPr id="2" name="Imagen 1" descr="ruizlar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4160254" cy="46531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25344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ndara"/>
                <a:cs typeface="Candara"/>
              </a:rPr>
              <a:t>Stellar populations with CALIFA                                                   P. Sanchez-</a:t>
            </a:r>
            <a:r>
              <a:rPr lang="en-US" sz="1200" dirty="0" err="1" smtClean="0">
                <a:latin typeface="Candara"/>
                <a:cs typeface="Candara"/>
              </a:rPr>
              <a:t>Blazquez</a:t>
            </a:r>
            <a:r>
              <a:rPr lang="en-US" sz="1200" dirty="0" smtClean="0">
                <a:latin typeface="Candara"/>
                <a:cs typeface="Candara"/>
              </a:rPr>
              <a:t>                                                                                  Cozumel 2016</a:t>
            </a:r>
            <a:endParaRPr lang="en-US" sz="12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362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gc2253_voronoi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800100"/>
            <a:ext cx="2362200" cy="2046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47268"/>
            <a:ext cx="9144000" cy="495825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bg1"/>
              </a:gs>
            </a:gsLst>
            <a:lin ang="0" scaled="1"/>
            <a:tileRect/>
          </a:gradFill>
        </p:spPr>
        <p:txBody>
          <a:bodyPr wrap="square" lIns="64310" tIns="32155" rIns="64310" bIns="32155" rtlCol="0">
            <a:spAutoFit/>
          </a:bodyPr>
          <a:lstStyle/>
          <a:p>
            <a:r>
              <a:rPr lang="en-US" sz="2800" dirty="0" smtClean="0">
                <a:latin typeface="Candara"/>
                <a:cs typeface="Candara"/>
              </a:rPr>
              <a:t>                                                                                     </a:t>
            </a:r>
            <a:endParaRPr lang="en-US" sz="2800" dirty="0">
              <a:latin typeface="Candara"/>
              <a:cs typeface="Candara"/>
            </a:endParaRPr>
          </a:p>
        </p:txBody>
      </p:sp>
      <p:pic>
        <p:nvPicPr>
          <p:cNvPr id="6" name="Picture 5" descr="ngc2253_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800100"/>
            <a:ext cx="2074545" cy="20574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895600" y="304800"/>
            <a:ext cx="245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S/N~40 per </a:t>
            </a:r>
            <a:r>
              <a:rPr lang="es-ES" dirty="0" err="1" smtClean="0"/>
              <a:t>Å</a:t>
            </a:r>
            <a:r>
              <a:rPr lang="es-ES" dirty="0" smtClean="0"/>
              <a:t> (@ 5800Å)</a:t>
            </a:r>
            <a:endParaRPr lang="es-ES" dirty="0"/>
          </a:p>
        </p:txBody>
      </p:sp>
      <p:pic>
        <p:nvPicPr>
          <p:cNvPr id="9" name="Picture 8" descr="ngc2253_output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34" y="762000"/>
            <a:ext cx="5961529" cy="460663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3810000" y="1752600"/>
            <a:ext cx="1219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162300" y="2400300"/>
            <a:ext cx="2514600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10000" y="44958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81400" y="46482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values</a:t>
            </a:r>
            <a:endParaRPr lang="en-US" dirty="0"/>
          </a:p>
        </p:txBody>
      </p:sp>
      <p:pic>
        <p:nvPicPr>
          <p:cNvPr id="20" name="Content Placeholder 3" descr="califa_logo2.tiff"/>
          <p:cNvPicPr>
            <a:picLocks noChangeAspect="1"/>
          </p:cNvPicPr>
          <p:nvPr/>
        </p:nvPicPr>
        <p:blipFill>
          <a:blip r:embed="rId6"/>
          <a:srcRect l="15994" r="158"/>
          <a:stretch>
            <a:fillRect/>
          </a:stretch>
        </p:blipFill>
        <p:spPr>
          <a:xfrm>
            <a:off x="76200" y="34637"/>
            <a:ext cx="1143618" cy="11049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0938" y="5456504"/>
            <a:ext cx="171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PSB </a:t>
            </a:r>
            <a:r>
              <a:rPr lang="en-US" dirty="0" smtClean="0"/>
              <a:t>et al. (2014)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6525344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ndara"/>
                <a:cs typeface="Candara"/>
              </a:rPr>
              <a:t>Stellar populations with CALIFA                                                   P. Sanchez-</a:t>
            </a:r>
            <a:r>
              <a:rPr lang="en-US" sz="1200" dirty="0" err="1" smtClean="0">
                <a:latin typeface="Candara"/>
                <a:cs typeface="Candara"/>
              </a:rPr>
              <a:t>Blazquez</a:t>
            </a:r>
            <a:r>
              <a:rPr lang="en-US" sz="1200" dirty="0" smtClean="0">
                <a:latin typeface="Candara"/>
                <a:cs typeface="Candara"/>
              </a:rPr>
              <a:t>                                                                                  Cozumel 2016</a:t>
            </a:r>
            <a:endParaRPr lang="en-US" sz="1200" dirty="0">
              <a:latin typeface="Candara"/>
              <a:cs typeface="Candara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52265"/>
            <a:ext cx="3170436" cy="47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93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gc2253_voronoi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800100"/>
            <a:ext cx="2362200" cy="2046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47268"/>
            <a:ext cx="9144000" cy="495825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40000"/>
                  <a:lumOff val="60000"/>
                </a:schemeClr>
              </a:gs>
              <a:gs pos="0">
                <a:schemeClr val="bg1"/>
              </a:gs>
            </a:gsLst>
            <a:lin ang="0" scaled="1"/>
            <a:tileRect/>
          </a:gradFill>
        </p:spPr>
        <p:txBody>
          <a:bodyPr wrap="square" lIns="64310" tIns="32155" rIns="64310" bIns="32155" rtlCol="0">
            <a:spAutoFit/>
          </a:bodyPr>
          <a:lstStyle/>
          <a:p>
            <a:r>
              <a:rPr lang="en-US" sz="2800" dirty="0" smtClean="0">
                <a:latin typeface="Candara"/>
                <a:cs typeface="Candara"/>
              </a:rPr>
              <a:t>                                                                                     </a:t>
            </a:r>
            <a:endParaRPr lang="en-US" sz="2800" dirty="0">
              <a:latin typeface="Candara"/>
              <a:cs typeface="Candara"/>
            </a:endParaRPr>
          </a:p>
        </p:txBody>
      </p:sp>
      <p:pic>
        <p:nvPicPr>
          <p:cNvPr id="6" name="Picture 5" descr="ngc2253_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800100"/>
            <a:ext cx="2074545" cy="20574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343400" y="484911"/>
            <a:ext cx="297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S/N~40 per </a:t>
            </a:r>
            <a:r>
              <a:rPr lang="es-ES" dirty="0" err="1" smtClean="0"/>
              <a:t>Å</a:t>
            </a:r>
            <a:r>
              <a:rPr lang="es-ES" dirty="0" smtClean="0"/>
              <a:t> (@ 5800Å)</a:t>
            </a:r>
            <a:endParaRPr lang="es-ES" dirty="0"/>
          </a:p>
        </p:txBody>
      </p:sp>
      <p:pic>
        <p:nvPicPr>
          <p:cNvPr id="9" name="Picture 8" descr="ngc2253_output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34" y="762000"/>
            <a:ext cx="5961529" cy="460663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3810000" y="1752600"/>
            <a:ext cx="1219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162300" y="2400300"/>
            <a:ext cx="2514600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10000" y="44958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81400" y="4648200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Mean values</a:t>
            </a:r>
            <a:endParaRPr lang="en-US" dirty="0"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20" name="Content Placeholder 3" descr="califa_logo2.tiff"/>
          <p:cNvPicPr>
            <a:picLocks noChangeAspect="1"/>
          </p:cNvPicPr>
          <p:nvPr/>
        </p:nvPicPr>
        <p:blipFill>
          <a:blip r:embed="rId6"/>
          <a:srcRect l="15994" r="158"/>
          <a:stretch>
            <a:fillRect/>
          </a:stretch>
        </p:blipFill>
        <p:spPr>
          <a:xfrm>
            <a:off x="76200" y="34637"/>
            <a:ext cx="1143618" cy="11049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9137" y="5508520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PSB  et al. (2014)</a:t>
            </a:r>
            <a:endParaRPr lang="en-US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237" y="1340768"/>
            <a:ext cx="1138627" cy="3489167"/>
          </a:xfrm>
          <a:prstGeom prst="rect">
            <a:avLst/>
          </a:prstGeom>
          <a:solidFill>
            <a:schemeClr val="accent2">
              <a:lumMod val="75000"/>
              <a:alpha val="3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47664" y="1340768"/>
            <a:ext cx="661573" cy="3489167"/>
          </a:xfrm>
          <a:prstGeom prst="rect">
            <a:avLst/>
          </a:prstGeom>
          <a:solidFill>
            <a:srgbClr val="5BEBF5">
              <a:alpha val="4509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70609" y="1340768"/>
            <a:ext cx="477055" cy="3489167"/>
          </a:xfrm>
          <a:prstGeom prst="rect">
            <a:avLst/>
          </a:prstGeom>
          <a:solidFill>
            <a:srgbClr val="FC860F">
              <a:alpha val="3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0" y="6525344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ndara"/>
                <a:cs typeface="Candara"/>
              </a:rPr>
              <a:t>Stellar populations with CALIFA                                                   P. Sanchez-</a:t>
            </a:r>
            <a:r>
              <a:rPr lang="en-US" sz="1200" dirty="0" err="1" smtClean="0">
                <a:latin typeface="Candara"/>
                <a:cs typeface="Candara"/>
              </a:rPr>
              <a:t>Blazquez</a:t>
            </a:r>
            <a:r>
              <a:rPr lang="en-US" sz="1200" dirty="0" smtClean="0">
                <a:latin typeface="Candara"/>
                <a:cs typeface="Candara"/>
              </a:rPr>
              <a:t>                                                                                  Cozumel 2016</a:t>
            </a:r>
            <a:endParaRPr lang="en-US" sz="1200" dirty="0">
              <a:latin typeface="Candara"/>
              <a:cs typeface="Candar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700" y="4175321"/>
            <a:ext cx="3170436" cy="47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69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69427</TotalTime>
  <Words>841</Words>
  <Application>Microsoft Macintosh PowerPoint</Application>
  <PresentationFormat>On-screen Show (4:3)</PresentationFormat>
  <Paragraphs>112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Candara</vt:lpstr>
      <vt:lpstr>Wingdings</vt:lpstr>
      <vt:lpstr>Arial</vt:lpstr>
      <vt:lpstr>Office Theme</vt:lpstr>
      <vt:lpstr>Evolution of the metallicity gradients in disk galaxies from integrated stellar populations</vt:lpstr>
      <vt:lpstr>   Evolution of the metallicity gradients in cosmological simulations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Metallicity gradients for populations with different ages</vt:lpstr>
      <vt:lpstr>Comparison of young and old stellar metallicity gradients</vt:lpstr>
      <vt:lpstr>Differences in the metallicity gradients for different stellar populations</vt:lpstr>
      <vt:lpstr>Evolution of the metallicity gradient</vt:lpstr>
      <vt:lpstr>Evolution of the metallicity gradients with time</vt:lpstr>
      <vt:lpstr>PowerPoint Presentation</vt:lpstr>
    </vt:vector>
  </TitlesOfParts>
  <Company>Instituto de Astrofisica de Canarias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influence of bars in the observable properties of disk galaxies </dc:title>
  <dc:creator>Patricia Sanchez-Blazquez</dc:creator>
  <cp:lastModifiedBy>Patricia Sanchez Blazquez</cp:lastModifiedBy>
  <cp:revision>1090</cp:revision>
  <dcterms:created xsi:type="dcterms:W3CDTF">2015-01-22T17:56:36Z</dcterms:created>
  <dcterms:modified xsi:type="dcterms:W3CDTF">2016-04-11T20:36:26Z</dcterms:modified>
</cp:coreProperties>
</file>