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2"/>
    <p:sldMasterId id="2147483684" r:id="rId3"/>
    <p:sldMasterId id="2147483706" r:id="rId4"/>
  </p:sldMasterIdLst>
  <p:notesMasterIdLst>
    <p:notesMasterId r:id="rId19"/>
  </p:notesMasterIdLst>
  <p:sldIdLst>
    <p:sldId id="369" r:id="rId5"/>
    <p:sldId id="415" r:id="rId6"/>
    <p:sldId id="307" r:id="rId7"/>
    <p:sldId id="386" r:id="rId8"/>
    <p:sldId id="317" r:id="rId9"/>
    <p:sldId id="406" r:id="rId10"/>
    <p:sldId id="412" r:id="rId11"/>
    <p:sldId id="351" r:id="rId12"/>
    <p:sldId id="407" r:id="rId13"/>
    <p:sldId id="401" r:id="rId14"/>
    <p:sldId id="382" r:id="rId15"/>
    <p:sldId id="403" r:id="rId16"/>
    <p:sldId id="409" r:id="rId17"/>
    <p:sldId id="397" r:id="rId18"/>
  </p:sldIdLst>
  <p:sldSz cx="10160000" cy="7620000"/>
  <p:notesSz cx="6858000" cy="9144000"/>
  <p:defaultTextStyle>
    <a:defPPr marL="0" marR="0" indent="0" algn="l" defTabSz="91410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40964" marR="40964" indent="0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1pPr>
    <a:lvl2pPr marL="40964" marR="40964" indent="342800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2pPr>
    <a:lvl3pPr marL="40964" marR="40964" indent="685599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3pPr>
    <a:lvl4pPr marL="40964" marR="40964" indent="1028400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4pPr>
    <a:lvl5pPr marL="40964" marR="40964" indent="1371199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5pPr>
    <a:lvl6pPr marL="40964" marR="40964" indent="1713986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6pPr>
    <a:lvl7pPr marL="40964" marR="40964" indent="2056795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7pPr>
    <a:lvl8pPr marL="40964" marR="40964" indent="2399580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8pPr>
    <a:lvl9pPr marL="40964" marR="40964" indent="2742376" algn="l" defTabSz="452713" rtl="0" fontAlgn="auto" latinLnBrk="0" hangingPunct="0">
      <a:lnSpc>
        <a:spcPct val="96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24FF"/>
    <a:srgbClr val="FF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1" autoAdjust="0"/>
  </p:normalViewPr>
  <p:slideViewPr>
    <p:cSldViewPr snapToGrid="0" snapToObjects="1">
      <p:cViewPr varScale="1">
        <p:scale>
          <a:sx n="66" d="100"/>
          <a:sy n="66" d="100"/>
        </p:scale>
        <p:origin x="-1880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8120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029" latinLnBrk="0">
      <a:defRPr sz="2200">
        <a:latin typeface="Lucida Grande"/>
        <a:ea typeface="Lucida Grande"/>
        <a:cs typeface="Lucida Grande"/>
        <a:sym typeface="Lucida Grande"/>
      </a:defRPr>
    </a:lvl1pPr>
    <a:lvl2pPr indent="228533" defTabSz="584029" latinLnBrk="0">
      <a:defRPr sz="2200">
        <a:latin typeface="Lucida Grande"/>
        <a:ea typeface="Lucida Grande"/>
        <a:cs typeface="Lucida Grande"/>
        <a:sym typeface="Lucida Grande"/>
      </a:defRPr>
    </a:lvl2pPr>
    <a:lvl3pPr indent="457067" defTabSz="584029" latinLnBrk="0">
      <a:defRPr sz="2200">
        <a:latin typeface="Lucida Grande"/>
        <a:ea typeface="Lucida Grande"/>
        <a:cs typeface="Lucida Grande"/>
        <a:sym typeface="Lucida Grande"/>
      </a:defRPr>
    </a:lvl3pPr>
    <a:lvl4pPr indent="685599" defTabSz="584029" latinLnBrk="0">
      <a:defRPr sz="2200">
        <a:latin typeface="Lucida Grande"/>
        <a:ea typeface="Lucida Grande"/>
        <a:cs typeface="Lucida Grande"/>
        <a:sym typeface="Lucida Grande"/>
      </a:defRPr>
    </a:lvl4pPr>
    <a:lvl5pPr indent="914106" defTabSz="584029" latinLnBrk="0">
      <a:defRPr sz="2200">
        <a:latin typeface="Lucida Grande"/>
        <a:ea typeface="Lucida Grande"/>
        <a:cs typeface="Lucida Grande"/>
        <a:sym typeface="Lucida Grande"/>
      </a:defRPr>
    </a:lvl5pPr>
    <a:lvl6pPr indent="1142662" defTabSz="584029" latinLnBrk="0">
      <a:defRPr sz="2200">
        <a:latin typeface="Lucida Grande"/>
        <a:ea typeface="Lucida Grande"/>
        <a:cs typeface="Lucida Grande"/>
        <a:sym typeface="Lucida Grande"/>
      </a:defRPr>
    </a:lvl6pPr>
    <a:lvl7pPr indent="1371199" defTabSz="584029" latinLnBrk="0">
      <a:defRPr sz="2200">
        <a:latin typeface="Lucida Grande"/>
        <a:ea typeface="Lucida Grande"/>
        <a:cs typeface="Lucida Grande"/>
        <a:sym typeface="Lucida Grande"/>
      </a:defRPr>
    </a:lvl7pPr>
    <a:lvl8pPr indent="1599720" defTabSz="584029" latinLnBrk="0">
      <a:defRPr sz="2200">
        <a:latin typeface="Lucida Grande"/>
        <a:ea typeface="Lucida Grande"/>
        <a:cs typeface="Lucida Grande"/>
        <a:sym typeface="Lucida Grande"/>
      </a:defRPr>
    </a:lvl8pPr>
    <a:lvl9pPr indent="1828249" defTabSz="584029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8C7BA8-95D7-C54C-AD5C-C24B9B039CB7}" type="slidenum">
              <a:rPr lang="pt-BR" sz="1200">
                <a:solidFill>
                  <a:prstClr val="black"/>
                </a:solidFill>
                <a:latin typeface="Times New Roman" charset="0"/>
              </a:rPr>
              <a:pPr/>
              <a:t>3</a:t>
            </a:fld>
            <a:endParaRPr lang="pt-BR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s-ES" dirty="0" smtClean="0">
                <a:latin typeface="Times New Roman" charset="0"/>
                <a:ea typeface="ＭＳ Ｐゴシック" charset="0"/>
                <a:cs typeface="ＭＳ Ｐゴシック" charset="0"/>
              </a:rPr>
              <a:t>PULAR SE NECESSARIO!</a:t>
            </a:r>
            <a:endParaRPr lang="es-E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E28CAAE-85B1-4928-A0B5-0F00DC2DE689}" type="slidenum">
              <a:rPr lang="pt-BR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31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simple</a:t>
            </a:r>
            <a:r>
              <a:rPr lang="pt-BR" dirty="0" smtClean="0"/>
              <a:t> </a:t>
            </a:r>
            <a:r>
              <a:rPr lang="pt-BR" dirty="0" err="1" smtClean="0"/>
              <a:t>recipe</a:t>
            </a:r>
            <a:r>
              <a:rPr lang="pt-BR" dirty="0" smtClean="0"/>
              <a:t> </a:t>
            </a:r>
            <a:r>
              <a:rPr lang="pt-BR" dirty="0" err="1" smtClean="0"/>
              <a:t>produced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several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papers</a:t>
            </a:r>
            <a:r>
              <a:rPr lang="pt-BR" baseline="0" dirty="0" smtClean="0"/>
              <a:t>/</a:t>
            </a:r>
            <a:r>
              <a:rPr lang="pt-BR" baseline="0" dirty="0" err="1" smtClean="0"/>
              <a:t>results</a:t>
            </a:r>
            <a:r>
              <a:rPr lang="pt-BR" baseline="0" dirty="0" smtClean="0"/>
              <a:t>. </a:t>
            </a:r>
            <a:r>
              <a:rPr lang="pt-BR" baseline="0" dirty="0" err="1" smtClean="0"/>
              <a:t>All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based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on</a:t>
            </a:r>
            <a:r>
              <a:rPr lang="pt-BR" baseline="0" dirty="0" smtClean="0"/>
              <a:t> a </a:t>
            </a:r>
            <a:r>
              <a:rPr lang="pt-BR" baseline="0" dirty="0" err="1" smtClean="0"/>
              <a:t>very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simple</a:t>
            </a:r>
            <a:r>
              <a:rPr lang="pt-BR" baseline="0" dirty="0" smtClean="0"/>
              <a:t>/</a:t>
            </a:r>
            <a:r>
              <a:rPr lang="pt-BR" baseline="0" dirty="0" err="1" smtClean="0"/>
              <a:t>simplistic</a:t>
            </a:r>
            <a:r>
              <a:rPr lang="pt-BR" baseline="0" dirty="0" smtClean="0"/>
              <a:t> </a:t>
            </a:r>
            <a:r>
              <a:rPr lang="pt-BR" baseline="0" dirty="0" err="1" smtClean="0"/>
              <a:t>galaxy-model</a:t>
            </a:r>
            <a:r>
              <a:rPr lang="pt-BR" baseline="0" dirty="0" smtClean="0"/>
              <a:t>.</a:t>
            </a:r>
          </a:p>
          <a:p>
            <a:r>
              <a:rPr lang="pt-BR" baseline="0" dirty="0" err="1" smtClean="0"/>
              <a:t>Very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flexible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SFHs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but</a:t>
            </a:r>
            <a:r>
              <a:rPr lang="pt-BR" baseline="0" dirty="0" smtClean="0"/>
              <a:t> too </a:t>
            </a:r>
            <a:r>
              <a:rPr lang="pt-BR" baseline="0" dirty="0" err="1" smtClean="0"/>
              <a:t>rigid</a:t>
            </a:r>
            <a:r>
              <a:rPr lang="pt-BR" baseline="0" dirty="0" smtClean="0"/>
              <a:t>/</a:t>
            </a:r>
            <a:r>
              <a:rPr lang="pt-BR" baseline="0" dirty="0" err="1" smtClean="0"/>
              <a:t>simplistic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dust-geometry</a:t>
            </a:r>
            <a:endParaRPr lang="pt-BR" baseline="0" dirty="0" smtClean="0"/>
          </a:p>
          <a:p>
            <a:r>
              <a:rPr lang="pt-BR" baseline="0" dirty="0" smtClean="0"/>
              <a:t>ADD ANIMATION W/SEVERAL PLOTS OF PAPERS!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Tendency to </a:t>
            </a:r>
            <a:r>
              <a:rPr lang="en-US" dirty="0" err="1" smtClean="0"/>
              <a:t>overpredict</a:t>
            </a:r>
            <a:r>
              <a:rPr lang="en-US" dirty="0" smtClean="0"/>
              <a:t> UV: Due</a:t>
            </a:r>
            <a:r>
              <a:rPr lang="en-US" baseline="0" dirty="0" smtClean="0"/>
              <a:t> to small (tea-spoon) fractions of young stars , irrelevant for optical but disastrous in the UV!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7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</a:rPr>
              <a:t>UV-info helps in AGZ degeneracy</a:t>
            </a:r>
          </a:p>
          <a:p>
            <a:r>
              <a:rPr lang="en-US" dirty="0" smtClean="0"/>
              <a:t>Dust</a:t>
            </a:r>
            <a:r>
              <a:rPr lang="en-US" baseline="0" dirty="0" smtClean="0"/>
              <a:t> &amp; mass do not change (&lt; 0.1 </a:t>
            </a:r>
            <a:r>
              <a:rPr lang="en-US" baseline="0" dirty="0" err="1" smtClean="0"/>
              <a:t>dex</a:t>
            </a:r>
            <a:r>
              <a:rPr lang="en-US" baseline="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8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a nice result and</a:t>
            </a:r>
            <a:r>
              <a:rPr lang="en-US" baseline="0" dirty="0" smtClean="0"/>
              <a:t> a problem…</a:t>
            </a:r>
          </a:p>
          <a:p>
            <a:r>
              <a:rPr lang="en-US" dirty="0" smtClean="0"/>
              <a:t>The meaning of</a:t>
            </a:r>
            <a:r>
              <a:rPr lang="en-US" baseline="0" dirty="0" smtClean="0"/>
              <a:t> STARLIGHT’s tau: A mix of </a:t>
            </a:r>
            <a:r>
              <a:rPr lang="en-US" baseline="0" dirty="0" err="1" smtClean="0"/>
              <a:t>st</a:t>
            </a:r>
            <a:r>
              <a:rPr lang="en-US" baseline="0" dirty="0" smtClean="0"/>
              <a:t> pop and dust… they become entangled because we do not differentiate </a:t>
            </a:r>
            <a:r>
              <a:rPr lang="en-US" baseline="0" dirty="0" err="1" smtClean="0"/>
              <a:t>tau_Y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tau_O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91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8C7BA8-95D7-C54C-AD5C-C24B9B039CB7}" type="slidenum">
              <a:rPr lang="pt-BR" sz="1200">
                <a:solidFill>
                  <a:prstClr val="black"/>
                </a:solidFill>
                <a:latin typeface="Times New Roman" charset="0"/>
              </a:rPr>
              <a:pPr/>
              <a:t>11</a:t>
            </a:fld>
            <a:endParaRPr lang="pt-BR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9646693" y="7200900"/>
            <a:ext cx="539851" cy="530060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37190-EF56-1748-95FB-ED71B90DC5B6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087282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6" y="814889"/>
            <a:ext cx="3342570" cy="779699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2278" y="303422"/>
            <a:ext cx="5679722" cy="6503459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1600"/>
            </a:lvl1pPr>
            <a:lvl2pPr marL="507850" indent="0">
              <a:buNone/>
              <a:defRPr sz="1300"/>
            </a:lvl2pPr>
            <a:lvl3pPr marL="1015700" indent="0">
              <a:buNone/>
              <a:defRPr sz="1100"/>
            </a:lvl3pPr>
            <a:lvl4pPr marL="1523550" indent="0">
              <a:buNone/>
              <a:defRPr sz="1000"/>
            </a:lvl4pPr>
            <a:lvl5pPr marL="2031400" indent="0">
              <a:buNone/>
              <a:defRPr sz="1000"/>
            </a:lvl5pPr>
            <a:lvl6pPr marL="2539250" indent="0">
              <a:buNone/>
              <a:defRPr sz="1000"/>
            </a:lvl6pPr>
            <a:lvl7pPr marL="3047100" indent="0">
              <a:buNone/>
              <a:defRPr sz="1000"/>
            </a:lvl7pPr>
            <a:lvl8pPr marL="3554933" indent="0">
              <a:buNone/>
              <a:defRPr sz="1000"/>
            </a:lvl8pPr>
            <a:lvl9pPr marL="4062795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E4B4A-6809-C245-9D34-C2AD01708FCE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68428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522565"/>
            <a:ext cx="6096000" cy="44114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3600"/>
            </a:lvl1pPr>
            <a:lvl2pPr marL="507850" indent="0">
              <a:buNone/>
              <a:defRPr sz="3100"/>
            </a:lvl2pPr>
            <a:lvl3pPr marL="1015700" indent="0">
              <a:buNone/>
              <a:defRPr sz="2700"/>
            </a:lvl3pPr>
            <a:lvl4pPr marL="1523550" indent="0">
              <a:buNone/>
              <a:defRPr sz="2200"/>
            </a:lvl4pPr>
            <a:lvl5pPr marL="2031400" indent="0">
              <a:buNone/>
              <a:defRPr sz="2200"/>
            </a:lvl5pPr>
            <a:lvl6pPr marL="2539250" indent="0">
              <a:buNone/>
              <a:defRPr sz="2200"/>
            </a:lvl6pPr>
            <a:lvl7pPr marL="3047100" indent="0">
              <a:buNone/>
              <a:defRPr sz="2200"/>
            </a:lvl7pPr>
            <a:lvl8pPr marL="3554933" indent="0">
              <a:buNone/>
              <a:defRPr sz="2200"/>
            </a:lvl8pPr>
            <a:lvl9pPr marL="4062795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1600"/>
            </a:lvl1pPr>
            <a:lvl2pPr marL="507850" indent="0">
              <a:buNone/>
              <a:defRPr sz="1300"/>
            </a:lvl2pPr>
            <a:lvl3pPr marL="1015700" indent="0">
              <a:buNone/>
              <a:defRPr sz="1100"/>
            </a:lvl3pPr>
            <a:lvl4pPr marL="1523550" indent="0">
              <a:buNone/>
              <a:defRPr sz="1000"/>
            </a:lvl4pPr>
            <a:lvl5pPr marL="2031400" indent="0">
              <a:buNone/>
              <a:defRPr sz="1000"/>
            </a:lvl5pPr>
            <a:lvl6pPr marL="2539250" indent="0">
              <a:buNone/>
              <a:defRPr sz="1000"/>
            </a:lvl6pPr>
            <a:lvl7pPr marL="3047100" indent="0">
              <a:buNone/>
              <a:defRPr sz="1000"/>
            </a:lvl7pPr>
            <a:lvl8pPr marL="3554933" indent="0">
              <a:buNone/>
              <a:defRPr sz="1000"/>
            </a:lvl8pPr>
            <a:lvl9pPr marL="4062795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A5BD5-9642-E74C-A6B4-019923843713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35793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53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eaVert"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70C30-687D-1942-B76B-9A923D416B91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88116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21223" y="121742"/>
            <a:ext cx="1559391" cy="6685139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9321" y="121742"/>
            <a:ext cx="7152569" cy="6685139"/>
          </a:xfrm>
          <a:prstGeom prst="rect">
            <a:avLst/>
          </a:prstGeom>
        </p:spPr>
        <p:txBody>
          <a:bodyPr vert="eaVert"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31D79-197E-8840-8A61-C6FACB46C6D5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54749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53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5" tIns="50795" rIns="101595" bIns="50795"/>
          <a:lstStyle/>
          <a:p>
            <a:pPr lvl="0"/>
            <a:endParaRPr lang="pt-BR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F9C2D-2158-E041-83C1-AB265DF89EE8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73583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543694"/>
            <a:ext cx="8636000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 algn="ctr">
              <a:buNone/>
              <a:defRPr/>
            </a:lvl1pPr>
            <a:lvl2pPr marL="507875" indent="0" algn="ctr">
              <a:buNone/>
              <a:defRPr/>
            </a:lvl2pPr>
            <a:lvl3pPr marL="1015750" indent="0" algn="ctr">
              <a:buNone/>
              <a:defRPr/>
            </a:lvl3pPr>
            <a:lvl4pPr marL="1523625" indent="0" algn="ctr">
              <a:buNone/>
              <a:defRPr/>
            </a:lvl4pPr>
            <a:lvl5pPr marL="2031500" indent="0" algn="ctr">
              <a:buNone/>
              <a:defRPr/>
            </a:lvl5pPr>
            <a:lvl6pPr marL="2539375" indent="0" algn="ctr">
              <a:buNone/>
              <a:defRPr/>
            </a:lvl6pPr>
            <a:lvl7pPr marL="3047250" indent="0" algn="ctr">
              <a:buNone/>
              <a:defRPr/>
            </a:lvl7pPr>
            <a:lvl8pPr marL="3555111" indent="0" algn="ctr">
              <a:buNone/>
              <a:defRPr/>
            </a:lvl8pPr>
            <a:lvl9pPr marL="4062995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734546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47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693170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6583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200"/>
            </a:lvl1pPr>
            <a:lvl2pPr marL="507875" indent="0">
              <a:buNone/>
              <a:defRPr sz="2000"/>
            </a:lvl2pPr>
            <a:lvl3pPr marL="1015750" indent="0">
              <a:buNone/>
              <a:defRPr sz="1800"/>
            </a:lvl3pPr>
            <a:lvl4pPr marL="1523625" indent="0">
              <a:buNone/>
              <a:defRPr sz="1600"/>
            </a:lvl4pPr>
            <a:lvl5pPr marL="2031500" indent="0">
              <a:buNone/>
              <a:defRPr sz="1600"/>
            </a:lvl5pPr>
            <a:lvl6pPr marL="2539375" indent="0">
              <a:buNone/>
              <a:defRPr sz="1600"/>
            </a:lvl6pPr>
            <a:lvl7pPr marL="3047250" indent="0">
              <a:buNone/>
              <a:defRPr sz="1600"/>
            </a:lvl7pPr>
            <a:lvl8pPr marL="3555111" indent="0">
              <a:buNone/>
              <a:defRPr sz="1600"/>
            </a:lvl8pPr>
            <a:lvl9pPr marL="4062995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63813708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47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9" y="1778000"/>
            <a:ext cx="4487333" cy="5028848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467661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\ojo flag"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356857" y="6941563"/>
            <a:ext cx="215988" cy="222283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118352"/>
            <a:ext cx="9144000" cy="145680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700" b="1"/>
            </a:lvl1pPr>
            <a:lvl2pPr marL="507875" indent="0">
              <a:buNone/>
              <a:defRPr sz="2200" b="1"/>
            </a:lvl2pPr>
            <a:lvl3pPr marL="1015750" indent="0">
              <a:buNone/>
              <a:defRPr sz="2000" b="1"/>
            </a:lvl3pPr>
            <a:lvl4pPr marL="1523625" indent="0">
              <a:buNone/>
              <a:defRPr sz="1800" b="1"/>
            </a:lvl4pPr>
            <a:lvl5pPr marL="2031500" indent="0">
              <a:buNone/>
              <a:defRPr sz="1800" b="1"/>
            </a:lvl5pPr>
            <a:lvl6pPr marL="2539375" indent="0">
              <a:buNone/>
              <a:defRPr sz="1800" b="1"/>
            </a:lvl6pPr>
            <a:lvl7pPr marL="3047250" indent="0">
              <a:buNone/>
              <a:defRPr sz="1800" b="1"/>
            </a:lvl7pPr>
            <a:lvl8pPr marL="3555111" indent="0">
              <a:buNone/>
              <a:defRPr sz="1800" b="1"/>
            </a:lvl8pPr>
            <a:lvl9pPr marL="4062995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1166" y="1705681"/>
            <a:ext cx="4490861" cy="710847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700" b="1"/>
            </a:lvl1pPr>
            <a:lvl2pPr marL="507875" indent="0">
              <a:buNone/>
              <a:defRPr sz="2200" b="1"/>
            </a:lvl2pPr>
            <a:lvl3pPr marL="1015750" indent="0">
              <a:buNone/>
              <a:defRPr sz="2000" b="1"/>
            </a:lvl3pPr>
            <a:lvl4pPr marL="1523625" indent="0">
              <a:buNone/>
              <a:defRPr sz="1800" b="1"/>
            </a:lvl4pPr>
            <a:lvl5pPr marL="2031500" indent="0">
              <a:buNone/>
              <a:defRPr sz="1800" b="1"/>
            </a:lvl5pPr>
            <a:lvl6pPr marL="2539375" indent="0">
              <a:buNone/>
              <a:defRPr sz="1800" b="1"/>
            </a:lvl6pPr>
            <a:lvl7pPr marL="3047250" indent="0">
              <a:buNone/>
              <a:defRPr sz="1800" b="1"/>
            </a:lvl7pPr>
            <a:lvl8pPr marL="3555111" indent="0">
              <a:buNone/>
              <a:defRPr sz="1800" b="1"/>
            </a:lvl8pPr>
            <a:lvl9pPr marL="4062995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1166" y="2416528"/>
            <a:ext cx="4490861" cy="4390320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004572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47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352955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4414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6" y="814884"/>
            <a:ext cx="3342570" cy="779699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2278" y="303416"/>
            <a:ext cx="5679722" cy="6503459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6" y="1594556"/>
            <a:ext cx="3342570" cy="5212292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1600"/>
            </a:lvl1pPr>
            <a:lvl2pPr marL="507875" indent="0">
              <a:buNone/>
              <a:defRPr sz="1300"/>
            </a:lvl2pPr>
            <a:lvl3pPr marL="1015750" indent="0">
              <a:buNone/>
              <a:defRPr sz="1100"/>
            </a:lvl3pPr>
            <a:lvl4pPr marL="1523625" indent="0">
              <a:buNone/>
              <a:defRPr sz="1000"/>
            </a:lvl4pPr>
            <a:lvl5pPr marL="2031500" indent="0">
              <a:buNone/>
              <a:defRPr sz="1000"/>
            </a:lvl5pPr>
            <a:lvl6pPr marL="2539375" indent="0">
              <a:buNone/>
              <a:defRPr sz="1000"/>
            </a:lvl6pPr>
            <a:lvl7pPr marL="3047250" indent="0">
              <a:buNone/>
              <a:defRPr sz="1000"/>
            </a:lvl7pPr>
            <a:lvl8pPr marL="3555111" indent="0">
              <a:buNone/>
              <a:defRPr sz="1000"/>
            </a:lvl8pPr>
            <a:lvl9pPr marL="4062995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8600527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1431" y="5522565"/>
            <a:ext cx="6096000" cy="441144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3600"/>
            </a:lvl1pPr>
            <a:lvl2pPr marL="507875" indent="0">
              <a:buNone/>
              <a:defRPr sz="3100"/>
            </a:lvl2pPr>
            <a:lvl3pPr marL="1015750" indent="0">
              <a:buNone/>
              <a:defRPr sz="2700"/>
            </a:lvl3pPr>
            <a:lvl4pPr marL="1523625" indent="0">
              <a:buNone/>
              <a:defRPr sz="2200"/>
            </a:lvl4pPr>
            <a:lvl5pPr marL="2031500" indent="0">
              <a:buNone/>
              <a:defRPr sz="2200"/>
            </a:lvl5pPr>
            <a:lvl6pPr marL="2539375" indent="0">
              <a:buNone/>
              <a:defRPr sz="2200"/>
            </a:lvl6pPr>
            <a:lvl7pPr marL="3047250" indent="0">
              <a:buNone/>
              <a:defRPr sz="2200"/>
            </a:lvl7pPr>
            <a:lvl8pPr marL="3555111" indent="0">
              <a:buNone/>
              <a:defRPr sz="2200"/>
            </a:lvl8pPr>
            <a:lvl9pPr marL="4062995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>
              <a:buNone/>
              <a:defRPr sz="1600"/>
            </a:lvl1pPr>
            <a:lvl2pPr marL="507875" indent="0">
              <a:buNone/>
              <a:defRPr sz="1300"/>
            </a:lvl2pPr>
            <a:lvl3pPr marL="1015750" indent="0">
              <a:buNone/>
              <a:defRPr sz="1100"/>
            </a:lvl3pPr>
            <a:lvl4pPr marL="1523625" indent="0">
              <a:buNone/>
              <a:defRPr sz="1000"/>
            </a:lvl4pPr>
            <a:lvl5pPr marL="2031500" indent="0">
              <a:buNone/>
              <a:defRPr sz="1000"/>
            </a:lvl5pPr>
            <a:lvl6pPr marL="2539375" indent="0">
              <a:buNone/>
              <a:defRPr sz="1000"/>
            </a:lvl6pPr>
            <a:lvl7pPr marL="3047250" indent="0">
              <a:buNone/>
              <a:defRPr sz="1000"/>
            </a:lvl7pPr>
            <a:lvl8pPr marL="3555111" indent="0">
              <a:buNone/>
              <a:defRPr sz="1000"/>
            </a:lvl8pPr>
            <a:lvl9pPr marL="4062995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51737778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47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eaVert"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966706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521223" y="121736"/>
            <a:ext cx="1559391" cy="6685139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9321" y="121736"/>
            <a:ext cx="7152569" cy="6685139"/>
          </a:xfrm>
          <a:prstGeom prst="rect">
            <a:avLst/>
          </a:prstGeom>
        </p:spPr>
        <p:txBody>
          <a:bodyPr vert="eaVert"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035733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47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5" tIns="50795" rIns="101595" bIns="50795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567196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29301"/>
          </a:xfrm>
          <a:prstGeom prst="rect">
            <a:avLst/>
          </a:prstGeom>
        </p:spPr>
        <p:txBody>
          <a:bodyPr lIns="91435" tIns="45720" rIns="91435" bIns="45720"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9646693" y="7200900"/>
            <a:ext cx="539851" cy="530060"/>
          </a:xfrm>
          <a:prstGeom prst="rect">
            <a:avLst/>
          </a:prstGeom>
        </p:spPr>
        <p:txBody>
          <a:bodyPr lIns="91435" tIns="45720" rIns="91435" bIns="45720"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390318"/>
      </p:ext>
    </p:extLst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9646693" y="7200900"/>
            <a:ext cx="539851" cy="530060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rPr>
                <a:latin typeface="Myriad Pro"/>
                <a:ea typeface="Myriad Pro"/>
                <a:cs typeface="Myriad Pro"/>
              </a:rPr>
              <a:pPr/>
              <a:t>‹Nr.›</a:t>
            </a:fld>
            <a:endParaRPr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046867771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di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129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42001"/>
          </a:xfrm>
          <a:prstGeom prst="rect">
            <a:avLst/>
          </a:prstGeom>
        </p:spPr>
        <p:txBody>
          <a:bodyPr/>
          <a:lstStyle>
            <a:lvl1pPr defTabSz="449129">
              <a:defRPr sz="4800"/>
            </a:lvl1pPr>
            <a:lvl2pPr marL="742726" indent="-285664" defTabSz="449129">
              <a:defRPr sz="4800"/>
            </a:lvl2pPr>
            <a:lvl3pPr marL="1142662" defTabSz="449129">
              <a:defRPr sz="4800"/>
            </a:lvl3pPr>
            <a:lvl4pPr marL="1599720" defTabSz="449129">
              <a:defRPr sz="4800"/>
            </a:lvl4pPr>
            <a:lvl5pPr marL="2056795" defTabSz="449129"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9638076" y="7210358"/>
            <a:ext cx="564232" cy="5539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\ojo flag">
    <p:bg>
      <p:bgPr>
        <a:solidFill>
          <a:srgbClr val="94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8356857" y="6941563"/>
            <a:ext cx="215988" cy="222283"/>
          </a:xfrm>
          <a:prstGeom prst="rect">
            <a:avLst/>
          </a:prstGeom>
          <a:noFill/>
        </p:spPr>
        <p:txBody>
          <a:bodyPr/>
          <a:lstStyle>
            <a:lvl1pPr>
              <a:defRPr sz="1400"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8716197"/>
      </p:ext>
    </p:extLst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129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42001"/>
          </a:xfrm>
          <a:prstGeom prst="rect">
            <a:avLst/>
          </a:prstGeom>
        </p:spPr>
        <p:txBody>
          <a:bodyPr/>
          <a:lstStyle>
            <a:lvl1pPr defTabSz="449129">
              <a:defRPr sz="4800"/>
            </a:lvl1pPr>
            <a:lvl2pPr marL="742726" indent="-285664" defTabSz="449129">
              <a:defRPr sz="4800"/>
            </a:lvl2pPr>
            <a:lvl3pPr marL="1142662" defTabSz="449129">
              <a:defRPr sz="4800"/>
            </a:lvl3pPr>
            <a:lvl4pPr marL="1599720" defTabSz="449129">
              <a:defRPr sz="4800"/>
            </a:lvl4pPr>
            <a:lvl5pPr marL="2056795" defTabSz="449129"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9638076" y="7210358"/>
            <a:ext cx="564232" cy="5539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fld id="{86CB4B4D-7CA3-9044-876B-883B54F8677D}" type="slidenum">
              <a:rPr>
                <a:latin typeface="Myriad Pro"/>
                <a:ea typeface="Myriad Pro"/>
                <a:cs typeface="Myriad Pro"/>
              </a:rPr>
              <a:pPr/>
              <a:t>‹Nr.›</a:t>
            </a:fld>
            <a:endParaRPr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76714032"/>
      </p:ext>
    </p:extLst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129">
              <a:defRPr sz="7200">
                <a:latin typeface="+mj-lt"/>
                <a:ea typeface="+mj-ea"/>
                <a:cs typeface="+mj-cs"/>
                <a:sym typeface="Windsor"/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42001"/>
          </a:xfrm>
          <a:prstGeom prst="rect">
            <a:avLst/>
          </a:prstGeom>
        </p:spPr>
        <p:txBody>
          <a:bodyPr/>
          <a:lstStyle>
            <a:lvl1pPr defTabSz="449129">
              <a:buClrTx/>
              <a:defRPr sz="4800"/>
            </a:lvl1pPr>
            <a:lvl2pPr marL="742726" indent="-285664" defTabSz="449129">
              <a:buClrTx/>
              <a:defRPr sz="4800"/>
            </a:lvl2pPr>
            <a:lvl3pPr marL="1142662" defTabSz="449129">
              <a:buClrTx/>
              <a:defRPr sz="4800"/>
            </a:lvl3pPr>
            <a:lvl4pPr marL="1599720" defTabSz="449129">
              <a:buClrTx/>
              <a:defRPr sz="4800"/>
            </a:lvl4pPr>
            <a:lvl5pPr marL="2056795" defTabSz="449129">
              <a:buClrTx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9637476" y="7200901"/>
            <a:ext cx="564232" cy="553998"/>
          </a:xfrm>
          <a:prstGeom prst="rect">
            <a:avLst/>
          </a:prstGeom>
        </p:spPr>
        <p:txBody>
          <a:bodyPr/>
          <a:lstStyle>
            <a:lvl1pPr>
              <a:defRPr sz="3600"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Windsor"/>
              </a:defRPr>
            </a:lvl1pPr>
          </a:lstStyle>
          <a:p>
            <a:fld id="{86CB4B4D-7CA3-9044-876B-883B54F8677D}" type="slidenum">
              <a:rPr>
                <a:latin typeface="Windsor"/>
                <a:ea typeface="Windsor"/>
                <a:cs typeface="Windsor"/>
              </a:rPr>
              <a:pPr/>
              <a:t>‹Nr.›</a:t>
            </a:fld>
            <a:endParaRPr>
              <a:latin typeface="Windsor"/>
              <a:ea typeface="Windsor"/>
              <a:cs typeface="Windsor"/>
            </a:endParaRPr>
          </a:p>
        </p:txBody>
      </p:sp>
    </p:spTree>
    <p:extLst>
      <p:ext uri="{BB962C8B-B14F-4D97-AF65-F5344CB8AC3E}">
        <p14:creationId xmlns:p14="http://schemas.microsoft.com/office/powerpoint/2010/main" val="1828408565"/>
      </p:ext>
    </p:extLst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di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129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42001"/>
          </a:xfrm>
          <a:prstGeom prst="rect">
            <a:avLst/>
          </a:prstGeom>
        </p:spPr>
        <p:txBody>
          <a:bodyPr/>
          <a:lstStyle>
            <a:lvl1pPr defTabSz="449129">
              <a:defRPr sz="4800"/>
            </a:lvl1pPr>
            <a:lvl2pPr marL="742726" indent="-285664" defTabSz="449129">
              <a:defRPr sz="4800"/>
            </a:lvl2pPr>
            <a:lvl3pPr marL="1142662" defTabSz="449129">
              <a:defRPr sz="4800"/>
            </a:lvl3pPr>
            <a:lvl4pPr marL="1599720" defTabSz="449129">
              <a:defRPr sz="4800"/>
            </a:lvl4pPr>
            <a:lvl5pPr marL="2056795" defTabSz="449129"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9638076" y="7210358"/>
            <a:ext cx="564232" cy="5539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fld id="{86CB4B4D-7CA3-9044-876B-883B54F8677D}" type="slidenum">
              <a:rPr>
                <a:latin typeface="Myriad Pro"/>
                <a:ea typeface="Myriad Pro"/>
                <a:cs typeface="Myriad Pro"/>
              </a:rPr>
              <a:pPr/>
              <a:t>‹Nr.›</a:t>
            </a:fld>
            <a:endParaRPr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272213082"/>
      </p:ext>
    </p:extLst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07233" y="96400"/>
            <a:ext cx="9140801" cy="1686400"/>
          </a:xfrm>
          <a:prstGeom prst="rect">
            <a:avLst/>
          </a:prstGeom>
        </p:spPr>
        <p:txBody>
          <a:bodyPr/>
          <a:lstStyle>
            <a:lvl1pPr defTabSz="449129"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07233" y="1782833"/>
            <a:ext cx="9140801" cy="5836801"/>
          </a:xfrm>
          <a:prstGeom prst="rect">
            <a:avLst/>
          </a:prstGeom>
        </p:spPr>
        <p:txBody>
          <a:bodyPr/>
          <a:lstStyle>
            <a:lvl1pPr defTabSz="449129">
              <a:defRPr sz="4800"/>
            </a:lvl1pPr>
            <a:lvl2pPr marL="742726" indent="-285664" defTabSz="449129">
              <a:defRPr sz="4800"/>
            </a:lvl2pPr>
            <a:lvl3pPr marL="1142662" defTabSz="449129">
              <a:defRPr sz="4800"/>
            </a:lvl3pPr>
            <a:lvl4pPr marL="1599720" defTabSz="449129">
              <a:defRPr sz="4800"/>
            </a:lvl4pPr>
            <a:lvl5pPr marL="2056795" defTabSz="449129"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9637476" y="7210001"/>
            <a:ext cx="564232" cy="5539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fld id="{86CB4B4D-7CA3-9044-876B-883B54F8677D}" type="slidenum">
              <a:rPr>
                <a:latin typeface="Myriad Pro"/>
                <a:ea typeface="Myriad Pro"/>
                <a:cs typeface="Myriad Pro"/>
              </a:rPr>
              <a:pPr/>
              <a:t>‹Nr.›</a:t>
            </a:fld>
            <a:endParaRPr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03530746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543694"/>
            <a:ext cx="8636000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  <a:prstGeom prst="rect">
            <a:avLst/>
          </a:prstGeom>
        </p:spPr>
        <p:txBody>
          <a:bodyPr lIns="101595" tIns="50795" rIns="101595" bIns="50795"/>
          <a:lstStyle>
            <a:lvl1pPr marL="0" indent="0" algn="ctr">
              <a:buNone/>
              <a:defRPr/>
            </a:lvl1pPr>
            <a:lvl2pPr marL="507850" indent="0" algn="ctr">
              <a:buNone/>
              <a:defRPr/>
            </a:lvl2pPr>
            <a:lvl3pPr marL="1015700" indent="0" algn="ctr">
              <a:buNone/>
              <a:defRPr/>
            </a:lvl3pPr>
            <a:lvl4pPr marL="1523550" indent="0" algn="ctr">
              <a:buNone/>
              <a:defRPr/>
            </a:lvl4pPr>
            <a:lvl5pPr marL="2031400" indent="0" algn="ctr">
              <a:buNone/>
              <a:defRPr/>
            </a:lvl5pPr>
            <a:lvl6pPr marL="2539250" indent="0" algn="ctr">
              <a:buNone/>
              <a:defRPr/>
            </a:lvl6pPr>
            <a:lvl7pPr marL="3047100" indent="0" algn="ctr">
              <a:buNone/>
              <a:defRPr/>
            </a:lvl7pPr>
            <a:lvl8pPr marL="3554933" indent="0" algn="ctr">
              <a:buNone/>
              <a:defRPr/>
            </a:lvl8pPr>
            <a:lvl9pPr marL="4062795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BAB36-7B17-F040-BD29-FF40D9F58B10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66720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53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lIns="101595" tIns="50795" rIns="101595" bIns="50795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A3698-C45B-4A4B-B5B8-16D65B727DF2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4146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570" y="4896588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200"/>
            </a:lvl1pPr>
            <a:lvl2pPr marL="507850" indent="0">
              <a:buNone/>
              <a:defRPr sz="2000"/>
            </a:lvl2pPr>
            <a:lvl3pPr marL="1015700" indent="0">
              <a:buNone/>
              <a:defRPr sz="1800"/>
            </a:lvl3pPr>
            <a:lvl4pPr marL="1523550" indent="0">
              <a:buNone/>
              <a:defRPr sz="1600"/>
            </a:lvl4pPr>
            <a:lvl5pPr marL="2031400" indent="0">
              <a:buNone/>
              <a:defRPr sz="1600"/>
            </a:lvl5pPr>
            <a:lvl6pPr marL="2539250" indent="0">
              <a:buNone/>
              <a:defRPr sz="1600"/>
            </a:lvl6pPr>
            <a:lvl7pPr marL="3047100" indent="0">
              <a:buNone/>
              <a:defRPr sz="1600"/>
            </a:lvl7pPr>
            <a:lvl8pPr marL="3554933" indent="0">
              <a:buNone/>
              <a:defRPr sz="1600"/>
            </a:lvl8pPr>
            <a:lvl9pPr marL="4062795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C39FE8-AD75-DE45-9293-34A06F1F461A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1599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53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64669" y="1778000"/>
            <a:ext cx="4487333" cy="5028848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96F14-FD46-0E43-BC85-484D2ED6C91D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1270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118352"/>
            <a:ext cx="9144000" cy="145680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700" b="1"/>
            </a:lvl1pPr>
            <a:lvl2pPr marL="507850" indent="0">
              <a:buNone/>
              <a:defRPr sz="2200" b="1"/>
            </a:lvl2pPr>
            <a:lvl3pPr marL="1015700" indent="0">
              <a:buNone/>
              <a:defRPr sz="2000" b="1"/>
            </a:lvl3pPr>
            <a:lvl4pPr marL="1523550" indent="0">
              <a:buNone/>
              <a:defRPr sz="1800" b="1"/>
            </a:lvl4pPr>
            <a:lvl5pPr marL="2031400" indent="0">
              <a:buNone/>
              <a:defRPr sz="1800" b="1"/>
            </a:lvl5pPr>
            <a:lvl6pPr marL="2539250" indent="0">
              <a:buNone/>
              <a:defRPr sz="1800" b="1"/>
            </a:lvl6pPr>
            <a:lvl7pPr marL="3047100" indent="0">
              <a:buNone/>
              <a:defRPr sz="1800" b="1"/>
            </a:lvl7pPr>
            <a:lvl8pPr marL="3554933" indent="0">
              <a:buNone/>
              <a:defRPr sz="1800" b="1"/>
            </a:lvl8pPr>
            <a:lvl9pPr marL="4062795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1172" y="1705681"/>
            <a:ext cx="4490861" cy="710847"/>
          </a:xfrm>
          <a:prstGeom prst="rect">
            <a:avLst/>
          </a:prstGeom>
        </p:spPr>
        <p:txBody>
          <a:bodyPr lIns="101595" tIns="50795" rIns="101595" bIns="50795" anchor="b"/>
          <a:lstStyle>
            <a:lvl1pPr marL="0" indent="0">
              <a:buNone/>
              <a:defRPr sz="2700" b="1"/>
            </a:lvl1pPr>
            <a:lvl2pPr marL="507850" indent="0">
              <a:buNone/>
              <a:defRPr sz="2200" b="1"/>
            </a:lvl2pPr>
            <a:lvl3pPr marL="1015700" indent="0">
              <a:buNone/>
              <a:defRPr sz="2000" b="1"/>
            </a:lvl3pPr>
            <a:lvl4pPr marL="1523550" indent="0">
              <a:buNone/>
              <a:defRPr sz="1800" b="1"/>
            </a:lvl4pPr>
            <a:lvl5pPr marL="2031400" indent="0">
              <a:buNone/>
              <a:defRPr sz="1800" b="1"/>
            </a:lvl5pPr>
            <a:lvl6pPr marL="2539250" indent="0">
              <a:buNone/>
              <a:defRPr sz="1800" b="1"/>
            </a:lvl6pPr>
            <a:lvl7pPr marL="3047100" indent="0">
              <a:buNone/>
              <a:defRPr sz="1800" b="1"/>
            </a:lvl7pPr>
            <a:lvl8pPr marL="3554933" indent="0">
              <a:buNone/>
              <a:defRPr sz="1800" b="1"/>
            </a:lvl8pPr>
            <a:lvl9pPr marL="4062795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1172" y="2416528"/>
            <a:ext cx="4490861" cy="4390320"/>
          </a:xfrm>
          <a:prstGeom prst="rect">
            <a:avLst/>
          </a:prstGeom>
        </p:spPr>
        <p:txBody>
          <a:bodyPr lIns="101595" tIns="50795" rIns="101595" bIns="50795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2A4E1-B08D-8449-8226-F9D428B16E22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29337"/>
      </p:ext>
    </p:extLst>
  </p:cSld>
  <p:clrMapOvr>
    <a:masterClrMapping/>
  </p:clrMapOvr>
  <p:transition xmlns:p14="http://schemas.microsoft.com/office/powerpoint/2010/main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353" y="-527236"/>
            <a:ext cx="9761361" cy="145680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4FB9B-78F7-A848-A637-7868E1358D19}" type="slidenum">
              <a:rPr lang="pt-BR">
                <a:solidFill>
                  <a:srgbClr val="FFFFCC"/>
                </a:solidFill>
              </a:rPr>
              <a:pPr/>
              <a:t>‹Nr.›</a:t>
            </a:fld>
            <a:endParaRPr lang="pt-BR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12714"/>
      </p:ext>
    </p:extLst>
  </p:cSld>
  <p:clrMapOvr>
    <a:masterClrMapping/>
  </p:clrMapOvr>
  <p:transition xmlns:p14="http://schemas.microsoft.com/office/powerpoint/2010/main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059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7233" y="96010"/>
            <a:ext cx="9140801" cy="168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8878" indent="-291678">
              <a:spcBef>
                <a:spcPts val="1100"/>
              </a:spcBef>
            </a:lvl2pPr>
            <a:lvl3pPr marL="1155700" indent="-228600">
              <a:spcBef>
                <a:spcPts val="800"/>
              </a:spcBef>
            </a:lvl3pPr>
            <a:lvl4pPr marL="1612900" indent="-228600">
              <a:spcBef>
                <a:spcPts val="500"/>
              </a:spcBef>
            </a:lvl4pPr>
            <a:lvl5pPr marL="2070100" indent="-228600">
              <a:spcBef>
                <a:spcPts val="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646693" y="7210357"/>
            <a:ext cx="539851" cy="53006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marR="0" algn="ctr" defTabSz="584029">
              <a:lnSpc>
                <a:spcPct val="100000"/>
              </a:lnSpc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</p:sldLayoutIdLst>
  <p:transition xmlns:p14="http://schemas.microsoft.com/office/powerpoint/2010/main" spd="med"/>
  <p:txStyles>
    <p:titleStyle>
      <a:lvl1pPr marL="0" marR="0" indent="0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1pPr>
      <a:lvl2pPr marL="0" marR="0" indent="228533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2pPr>
      <a:lvl3pPr marL="0" marR="0" indent="457067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3pPr>
      <a:lvl4pPr marL="0" marR="0" indent="68559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4pPr>
      <a:lvl5pPr marL="0" marR="0" indent="914106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5pPr>
      <a:lvl6pPr marL="0" marR="0" indent="1142662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6pPr>
      <a:lvl7pPr marL="0" marR="0" indent="137119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7pPr>
      <a:lvl8pPr marL="0" marR="0" indent="1599720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8pPr>
      <a:lvl9pPr marL="0" marR="0" indent="182824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9pPr>
    </p:titleStyle>
    <p:bodyStyle>
      <a:lvl1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1pPr>
      <a:lvl2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2pPr>
      <a:lvl3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3pPr>
      <a:lvl4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4pPr>
      <a:lvl5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5pPr>
      <a:lvl6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6pPr>
      <a:lvl7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7pPr>
      <a:lvl8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8pPr>
      <a:lvl9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9pPr>
    </p:bodyStyle>
    <p:otherStyle>
      <a:lvl1pPr marL="0" marR="0" indent="0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1pPr>
      <a:lvl2pPr marL="0" marR="0" indent="228533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2pPr>
      <a:lvl3pPr marL="0" marR="0" indent="457067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3pPr>
      <a:lvl4pPr marL="0" marR="0" indent="68559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4pPr>
      <a:lvl5pPr marL="0" marR="0" indent="914106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5pPr>
      <a:lvl6pPr marL="0" marR="0" indent="1142662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6pPr>
      <a:lvl7pPr marL="0" marR="0" indent="137119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7pPr>
      <a:lvl8pPr marL="0" marR="0" indent="1599720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8pPr>
      <a:lvl9pPr marL="0" marR="0" indent="182824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9292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9353" y="121742"/>
            <a:ext cx="9761361" cy="807861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titulo</a:t>
            </a:r>
            <a:endParaRPr lang="pt-BR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05" y="7067903"/>
            <a:ext cx="211666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marL="0" marR="0" defTabSz="91411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2274B90-6709-2C47-8CFB-8DD69060A69F}" type="slidenum">
              <a:rPr lang="pt-BR" kern="1200" smtClean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defTabSz="914116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pt-BR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754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50785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10157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52355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2031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80887" indent="-380887" algn="l" rtl="0" eaLnBrk="0" fontAlgn="base" hangingPunct="0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charset="0"/>
        <a:buChar char="n"/>
        <a:defRPr sz="3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25250" indent="-317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3100">
          <a:solidFill>
            <a:schemeClr val="tx1"/>
          </a:solidFill>
          <a:latin typeface="+mn-lt"/>
          <a:ea typeface="ＭＳ Ｐゴシック" charset="-128"/>
        </a:defRPr>
      </a:lvl2pPr>
      <a:lvl3pPr marL="1269624" indent="-253924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charset="0"/>
        <a:buChar char="n"/>
        <a:defRPr sz="2700">
          <a:solidFill>
            <a:schemeClr val="tx1"/>
          </a:solidFill>
          <a:latin typeface="+mn-lt"/>
          <a:ea typeface="ＭＳ Ｐゴシック" charset="-128"/>
        </a:defRPr>
      </a:lvl3pPr>
      <a:lvl4pPr marL="1777467" indent="-2539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285314" indent="-25392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ＭＳ Ｐゴシック" charset="-128"/>
        </a:defRPr>
      </a:lvl5pPr>
      <a:lvl6pPr marL="2793167" indent="-25392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301014" indent="-25392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808859" indent="-25392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316700" indent="-253924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5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0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5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0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5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100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33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95" algn="l" defTabSz="1015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9347" y="121736"/>
            <a:ext cx="9761361" cy="807861"/>
          </a:xfrm>
          <a:prstGeom prst="rect">
            <a:avLst/>
          </a:prstGeom>
          <a:noFill/>
          <a:ln w="25400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vert="horz" wrap="square" lIns="101595" tIns="50795" rIns="101595" bIns="50795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titulo</a:t>
            </a: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02502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507875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101575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523625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20315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80906" indent="-380906" algn="l" rtl="0" fontAlgn="base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292" indent="-317417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3100">
          <a:solidFill>
            <a:schemeClr val="tx1"/>
          </a:solidFill>
          <a:latin typeface="+mn-lt"/>
        </a:defRPr>
      </a:lvl2pPr>
      <a:lvl3pPr marL="1269687" indent="-253937" algn="l" rtl="0" fontAlgn="base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700">
          <a:solidFill>
            <a:schemeClr val="tx1"/>
          </a:solidFill>
          <a:latin typeface="+mn-lt"/>
        </a:defRPr>
      </a:lvl3pPr>
      <a:lvl4pPr marL="1777556" indent="-253937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4pPr>
      <a:lvl5pPr marL="2285429" indent="-25393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5pPr>
      <a:lvl6pPr marL="2793305" indent="-25393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6pPr>
      <a:lvl7pPr marL="3301178" indent="-25393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7pPr>
      <a:lvl8pPr marL="3809049" indent="-25393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8pPr>
      <a:lvl9pPr marL="4316917" indent="-253937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75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50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625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500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375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250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111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995" algn="l" defTabSz="101575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059"/>
            </a:gs>
            <a:gs pos="100000">
              <a:srgbClr val="000000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7233" y="96010"/>
            <a:ext cx="9140801" cy="1686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7233" y="1782621"/>
            <a:ext cx="9140801" cy="582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48878" indent="-291678">
              <a:spcBef>
                <a:spcPts val="1100"/>
              </a:spcBef>
            </a:lvl2pPr>
            <a:lvl3pPr marL="1155700" indent="-228600">
              <a:spcBef>
                <a:spcPts val="800"/>
              </a:spcBef>
            </a:lvl3pPr>
            <a:lvl4pPr marL="1612900" indent="-228600">
              <a:spcBef>
                <a:spcPts val="500"/>
              </a:spcBef>
            </a:lvl4pPr>
            <a:lvl5pPr marL="2070100" indent="-228600">
              <a:spcBef>
                <a:spcPts val="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646693" y="7210357"/>
            <a:ext cx="539851" cy="530060"/>
          </a:xfrm>
          <a:prstGeom prst="rect">
            <a:avLst/>
          </a:prstGeom>
          <a:solidFill>
            <a:srgbClr val="000000">
              <a:alpha val="30000"/>
            </a:srgbClr>
          </a:solidFill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L="0" marR="0" algn="ctr" defTabSz="584029">
              <a:lnSpc>
                <a:spcPct val="100000"/>
              </a:lnSpc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fld id="{86CB4B4D-7CA3-9044-876B-883B54F8677D}" type="slidenum">
              <a:rPr>
                <a:latin typeface="Myriad Pro"/>
                <a:ea typeface="Myriad Pro"/>
                <a:cs typeface="Myriad Pro"/>
              </a:rPr>
              <a:pPr/>
              <a:t>‹Nr.›</a:t>
            </a:fld>
            <a:endParaRPr>
              <a:latin typeface="Myriad Pro"/>
              <a:ea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151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ransition xmlns:p14="http://schemas.microsoft.com/office/powerpoint/2010/main" spd="med"/>
  <p:txStyles>
    <p:titleStyle>
      <a:lvl1pPr marL="0" marR="0" indent="0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1pPr>
      <a:lvl2pPr marL="0" marR="0" indent="228533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2pPr>
      <a:lvl3pPr marL="0" marR="0" indent="457067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3pPr>
      <a:lvl4pPr marL="0" marR="0" indent="68559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4pPr>
      <a:lvl5pPr marL="0" marR="0" indent="914106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5pPr>
      <a:lvl6pPr marL="0" marR="0" indent="1142662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6pPr>
      <a:lvl7pPr marL="0" marR="0" indent="137119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7pPr>
      <a:lvl8pPr marL="0" marR="0" indent="1599720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8pPr>
      <a:lvl9pPr marL="0" marR="0" indent="1828249" algn="ctr" defTabSz="452713" rtl="0" latinLnBrk="0">
        <a:lnSpc>
          <a:spcPct val="96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Myriad Pro"/>
        </a:defRPr>
      </a:lvl9pPr>
    </p:titleStyle>
    <p:bodyStyle>
      <a:lvl1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1pPr>
      <a:lvl2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2pPr>
      <a:lvl3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3pPr>
      <a:lvl4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4pPr>
      <a:lvl5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5pPr>
      <a:lvl6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6pPr>
      <a:lvl7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7pPr>
      <a:lvl8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8pPr>
      <a:lvl9pPr marL="342800" marR="0" indent="-342800" algn="l" defTabSz="452713" rtl="0" latinLnBrk="0">
        <a:lnSpc>
          <a:spcPct val="96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6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FFFFFF"/>
            </a:solidFill>
          </a:uFill>
          <a:latin typeface="MyriadPro-Light"/>
          <a:ea typeface="MyriadPro-Light"/>
          <a:cs typeface="MyriadPro-Light"/>
          <a:sym typeface="MyriadPro-Light"/>
        </a:defRPr>
      </a:lvl9pPr>
    </p:bodyStyle>
    <p:otherStyle>
      <a:lvl1pPr marL="0" marR="0" indent="0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1pPr>
      <a:lvl2pPr marL="0" marR="0" indent="228533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2pPr>
      <a:lvl3pPr marL="0" marR="0" indent="457067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3pPr>
      <a:lvl4pPr marL="0" marR="0" indent="68559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4pPr>
      <a:lvl5pPr marL="0" marR="0" indent="914106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5pPr>
      <a:lvl6pPr marL="0" marR="0" indent="1142662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6pPr>
      <a:lvl7pPr marL="0" marR="0" indent="137119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7pPr>
      <a:lvl8pPr marL="0" marR="0" indent="1599720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8pPr>
      <a:lvl9pPr marL="0" marR="0" indent="1828249" algn="ctr" defTabSz="58402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Myriad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1" descr="2008 e 2009(fots até 10 de fevereiro) 50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19480" r="27662" b="37901"/>
          <a:stretch/>
        </p:blipFill>
        <p:spPr>
          <a:xfrm>
            <a:off x="4067586" y="4034279"/>
            <a:ext cx="1719841" cy="111096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10" y="67474"/>
            <a:ext cx="10142491" cy="2080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indent="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  <a:lvl2pPr marL="0" marR="0" indent="228547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2pPr>
            <a:lvl3pPr marL="0" marR="0" indent="457093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3pPr>
            <a:lvl4pPr marL="0" marR="0" indent="68563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4pPr>
            <a:lvl5pPr marL="0" marR="0" indent="91416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5pPr>
            <a:lvl6pPr marL="0" marR="0" indent="114273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6pPr>
            <a:lvl7pPr marL="0" marR="0" indent="137127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7pPr>
            <a:lvl8pPr marL="0" marR="0" indent="159981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8pPr>
            <a:lvl9pPr marL="0" marR="0" indent="182835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9pPr>
          </a:lstStyle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Lessons from (10 years of) spectral synthesis experiments with </a:t>
            </a:r>
          </a:p>
          <a:p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STARLIGHT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in 1, 2 &amp; 3D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435" y="5314408"/>
            <a:ext cx="9060023" cy="2114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5" tIns="50795" rIns="50795" bIns="50795" numCol="1" spcCol="38100" rtlCol="0" anchor="ctr">
            <a:spAutoFit/>
          </a:bodyPr>
          <a:lstStyle/>
          <a:p>
            <a:pPr marL="612427" indent="-571467" defTabSz="452820">
              <a:buFont typeface="Wingdings" charset="2"/>
              <a:buChar char="v"/>
            </a:pPr>
            <a:r>
              <a:rPr lang="en-US" sz="28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Lesson #1</a:t>
            </a:r>
            <a:r>
              <a:rPr lang="en-US" sz="2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: </a:t>
            </a:r>
            <a:r>
              <a:rPr lang="en-US" sz="28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Gotta</a:t>
            </a:r>
            <a:r>
              <a:rPr lang="en-US" sz="2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 explore more constraints</a:t>
            </a:r>
          </a:p>
          <a:p>
            <a:pPr defTabSz="452820"/>
            <a:r>
              <a:rPr lang="en-US" sz="2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					  Add photometry, emission lines, …</a:t>
            </a:r>
          </a:p>
          <a:p>
            <a:pPr defTabSz="452820"/>
            <a:endParaRPr lang="en-US" sz="1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Myriad Pro"/>
              <a:ea typeface="Myriad Pro"/>
              <a:cs typeface="Myriad Pro"/>
              <a:sym typeface="Myriad Pro"/>
            </a:endParaRPr>
          </a:p>
          <a:p>
            <a:pPr marL="612427" indent="-571467" defTabSz="452820">
              <a:buFont typeface="Wingdings" charset="2"/>
              <a:buChar char="v"/>
            </a:pPr>
            <a:r>
              <a:rPr lang="en-US" sz="28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Lesson #2: </a:t>
            </a:r>
            <a:r>
              <a:rPr lang="en-US" sz="2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Need a more realistic treatment of dust</a:t>
            </a:r>
          </a:p>
          <a:p>
            <a:pPr defTabSz="452820"/>
            <a:endParaRPr lang="en-US" sz="14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Myriad Pro"/>
              <a:ea typeface="Myriad Pro"/>
              <a:cs typeface="Myriad Pro"/>
              <a:sym typeface="Myriad Pro"/>
            </a:endParaRPr>
          </a:p>
          <a:p>
            <a:pPr marL="612427" indent="-571467" defTabSz="452820">
              <a:buFont typeface="Wingdings" charset="2"/>
              <a:buChar char="v"/>
            </a:pPr>
            <a:r>
              <a:rPr lang="en-US" sz="2800" dirty="0">
                <a:solidFill>
                  <a:srgbClr val="FF6600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Lesson #3: </a:t>
            </a:r>
            <a:r>
              <a:rPr lang="en-US" sz="28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Gotta</a:t>
            </a:r>
            <a:r>
              <a:rPr lang="en-US" sz="28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 come to México more often!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306" y="1007750"/>
            <a:ext cx="1207856" cy="1505343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schemeClr val="accent4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24" y="2620756"/>
            <a:ext cx="1214599" cy="153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94" y="2632485"/>
            <a:ext cx="1259574" cy="15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666" r="2222" b="2499"/>
          <a:stretch>
            <a:fillRect/>
          </a:stretch>
        </p:blipFill>
        <p:spPr bwMode="auto">
          <a:xfrm>
            <a:off x="211014" y="1038107"/>
            <a:ext cx="1113034" cy="1488079"/>
          </a:xfrm>
          <a:prstGeom prst="rect">
            <a:avLst/>
          </a:prstGeom>
          <a:noFill/>
          <a:ln w="38100" cap="flat" cmpd="sng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accent5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00" y="2629043"/>
            <a:ext cx="1130628" cy="149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0"/>
          <p:cNvSpPr>
            <a:spLocks/>
          </p:cNvSpPr>
          <p:nvPr/>
        </p:nvSpPr>
        <p:spPr bwMode="auto">
          <a:xfrm>
            <a:off x="8878801" y="2572407"/>
            <a:ext cx="1200133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algn="ctr" defTabSz="101593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Natalia</a:t>
            </a:r>
          </a:p>
          <a:p>
            <a:pPr marL="0" marR="0" algn="ctr" defTabSz="101593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 Vale </a:t>
            </a:r>
            <a:r>
              <a:rPr lang="en-US" sz="1400" kern="1200" dirty="0" err="1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Asari</a:t>
            </a:r>
            <a:endParaRPr lang="en-US" sz="1400" kern="1200" dirty="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Chalkboard" charset="0"/>
            </a:endParaRPr>
          </a:p>
        </p:txBody>
      </p:sp>
      <p:sp>
        <p:nvSpPr>
          <p:cNvPr id="17" name="Rectangle 9"/>
          <p:cNvSpPr>
            <a:spLocks/>
          </p:cNvSpPr>
          <p:nvPr/>
        </p:nvSpPr>
        <p:spPr bwMode="auto">
          <a:xfrm>
            <a:off x="8345" y="2496722"/>
            <a:ext cx="1447722" cy="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0" marR="0" algn="ctr" defTabSz="101593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Rafael</a:t>
            </a:r>
          </a:p>
          <a:p>
            <a:pPr marL="0" marR="0" algn="ctr" defTabSz="101593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 </a:t>
            </a:r>
            <a:r>
              <a:rPr lang="en-US" sz="1400" kern="1200" dirty="0" err="1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López</a:t>
            </a:r>
            <a:r>
              <a:rPr lang="en-US" sz="1400" kern="1200" dirty="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 </a:t>
            </a:r>
            <a:r>
              <a:rPr lang="en-US" sz="1400" kern="1200" dirty="0" err="1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Chalkboard" charset="0"/>
              </a:rPr>
              <a:t>Fernández</a:t>
            </a:r>
            <a:endParaRPr lang="en-US" sz="1400" kern="1200" dirty="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Chalkboard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38" y="3837592"/>
            <a:ext cx="968496" cy="130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4" t="9448" r="8858" b="23622"/>
          <a:stretch>
            <a:fillRect/>
          </a:stretch>
        </p:blipFill>
        <p:spPr bwMode="auto">
          <a:xfrm>
            <a:off x="6687581" y="2618759"/>
            <a:ext cx="1833806" cy="162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t="28346" r="30118" b="28346"/>
          <a:stretch>
            <a:fillRect/>
          </a:stretch>
        </p:blipFill>
        <p:spPr bwMode="auto">
          <a:xfrm>
            <a:off x="7997200" y="3698240"/>
            <a:ext cx="1787251" cy="144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1524" r="88104"/>
          <a:stretch/>
        </p:blipFill>
        <p:spPr>
          <a:xfrm>
            <a:off x="8878808" y="3181320"/>
            <a:ext cx="1234477" cy="12501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/>
          <a:srcRect l="8854" t="5261" r="6589" b="20951"/>
          <a:stretch/>
        </p:blipFill>
        <p:spPr>
          <a:xfrm>
            <a:off x="2188716" y="3966462"/>
            <a:ext cx="1107876" cy="1179301"/>
          </a:xfrm>
          <a:prstGeom prst="rect">
            <a:avLst/>
          </a:prstGeom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9"/>
          <a:stretch/>
        </p:blipFill>
        <p:spPr bwMode="auto">
          <a:xfrm>
            <a:off x="5357777" y="3901655"/>
            <a:ext cx="970537" cy="124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" b="6658"/>
          <a:stretch/>
        </p:blipFill>
        <p:spPr bwMode="auto">
          <a:xfrm>
            <a:off x="5228616" y="2620756"/>
            <a:ext cx="1587916" cy="15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97" y="3907687"/>
            <a:ext cx="1783406" cy="12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4999" r="4396" b="3333"/>
          <a:stretch>
            <a:fillRect/>
          </a:stretch>
        </p:blipFill>
        <p:spPr bwMode="auto">
          <a:xfrm>
            <a:off x="1128408" y="3778515"/>
            <a:ext cx="1060308" cy="1371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" y="3364148"/>
            <a:ext cx="1432216" cy="143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3806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7"/>
          <p:cNvGrpSpPr/>
          <p:nvPr/>
        </p:nvGrpSpPr>
        <p:grpSpPr>
          <a:xfrm>
            <a:off x="1785912" y="926319"/>
            <a:ext cx="6108107" cy="5332037"/>
            <a:chOff x="0" y="0"/>
            <a:chExt cx="6920608" cy="6667500"/>
          </a:xfrm>
        </p:grpSpPr>
        <p:sp>
          <p:nvSpPr>
            <p:cNvPr id="3" name="Shape 605"/>
            <p:cNvSpPr/>
            <p:nvPr/>
          </p:nvSpPr>
          <p:spPr>
            <a:xfrm>
              <a:off x="0" y="301162"/>
              <a:ext cx="6920608" cy="636414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pic>
          <p:nvPicPr>
            <p:cNvPr id="4" name="Cambs2015_AV1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6279" y="0"/>
              <a:ext cx="6667502" cy="6667500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  <p:grpSp>
        <p:nvGrpSpPr>
          <p:cNvPr id="5" name="Group 604"/>
          <p:cNvGrpSpPr/>
          <p:nvPr/>
        </p:nvGrpSpPr>
        <p:grpSpPr>
          <a:xfrm>
            <a:off x="1077542" y="6400800"/>
            <a:ext cx="2451427" cy="1138771"/>
            <a:chOff x="0" y="0"/>
            <a:chExt cx="2451426" cy="1138770"/>
          </a:xfrm>
        </p:grpSpPr>
        <p:sp>
          <p:nvSpPr>
            <p:cNvPr id="6" name="Shape 579"/>
            <p:cNvSpPr/>
            <p:nvPr/>
          </p:nvSpPr>
          <p:spPr>
            <a:xfrm>
              <a:off x="0" y="0"/>
              <a:ext cx="2451427" cy="1138771"/>
            </a:xfrm>
            <a:prstGeom prst="ellipse">
              <a:avLst/>
            </a:prstGeom>
            <a:gradFill flip="none" rotWithShape="1">
              <a:gsLst>
                <a:gs pos="0">
                  <a:srgbClr val="212128"/>
                </a:gs>
                <a:gs pos="100000">
                  <a:srgbClr val="5E5F62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" name="Shape 580"/>
            <p:cNvSpPr/>
            <p:nvPr/>
          </p:nvSpPr>
          <p:spPr>
            <a:xfrm>
              <a:off x="1078461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" name="Shape 581"/>
            <p:cNvSpPr/>
            <p:nvPr/>
          </p:nvSpPr>
          <p:spPr>
            <a:xfrm>
              <a:off x="717048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9" name="Shape 582"/>
            <p:cNvSpPr/>
            <p:nvPr/>
          </p:nvSpPr>
          <p:spPr>
            <a:xfrm>
              <a:off x="302459" y="740835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0" name="Shape 583"/>
            <p:cNvSpPr/>
            <p:nvPr/>
          </p:nvSpPr>
          <p:spPr>
            <a:xfrm>
              <a:off x="1113012" y="824110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" name="Shape 584"/>
            <p:cNvSpPr/>
            <p:nvPr/>
          </p:nvSpPr>
          <p:spPr>
            <a:xfrm>
              <a:off x="742654" y="7748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2" name="Shape 585"/>
            <p:cNvSpPr/>
            <p:nvPr/>
          </p:nvSpPr>
          <p:spPr>
            <a:xfrm>
              <a:off x="1689487" y="824110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3" name="Shape 586"/>
            <p:cNvSpPr/>
            <p:nvPr/>
          </p:nvSpPr>
          <p:spPr>
            <a:xfrm>
              <a:off x="547634" y="100057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4" name="Shape 587"/>
            <p:cNvSpPr/>
            <p:nvPr/>
          </p:nvSpPr>
          <p:spPr>
            <a:xfrm>
              <a:off x="2038586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5" name="Shape 588"/>
            <p:cNvSpPr/>
            <p:nvPr/>
          </p:nvSpPr>
          <p:spPr>
            <a:xfrm>
              <a:off x="1506660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6" name="Shape 589"/>
            <p:cNvSpPr/>
            <p:nvPr/>
          </p:nvSpPr>
          <p:spPr>
            <a:xfrm>
              <a:off x="1689487" y="436980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7" name="Shape 590"/>
            <p:cNvSpPr/>
            <p:nvPr/>
          </p:nvSpPr>
          <p:spPr>
            <a:xfrm>
              <a:off x="1122397" y="10949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8" name="Shape 591"/>
            <p:cNvSpPr/>
            <p:nvPr/>
          </p:nvSpPr>
          <p:spPr>
            <a:xfrm>
              <a:off x="1439873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9" name="Shape 592"/>
            <p:cNvSpPr/>
            <p:nvPr/>
          </p:nvSpPr>
          <p:spPr>
            <a:xfrm>
              <a:off x="1697160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20" name="Shape 593"/>
            <p:cNvSpPr/>
            <p:nvPr/>
          </p:nvSpPr>
          <p:spPr>
            <a:xfrm>
              <a:off x="547634" y="471126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21" name="Group 598"/>
            <p:cNvGrpSpPr/>
            <p:nvPr/>
          </p:nvGrpSpPr>
          <p:grpSpPr>
            <a:xfrm>
              <a:off x="127003" y="344195"/>
              <a:ext cx="382089" cy="382089"/>
              <a:chOff x="0" y="0"/>
              <a:chExt cx="382087" cy="382087"/>
            </a:xfrm>
          </p:grpSpPr>
          <p:sp>
            <p:nvSpPr>
              <p:cNvPr id="27" name="Shape 594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28" name="Shape 595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29" name="Shape 596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30" name="Shape 597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22" name="Group 603"/>
            <p:cNvGrpSpPr/>
            <p:nvPr/>
          </p:nvGrpSpPr>
          <p:grpSpPr>
            <a:xfrm>
              <a:off x="1903791" y="542515"/>
              <a:ext cx="382089" cy="382089"/>
              <a:chOff x="0" y="0"/>
              <a:chExt cx="382087" cy="382087"/>
            </a:xfrm>
          </p:grpSpPr>
          <p:sp>
            <p:nvSpPr>
              <p:cNvPr id="23" name="Shape 599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24" name="Shape 600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25" name="Shape 601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26" name="Shape 602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</p:grpSp>
      <p:grpSp>
        <p:nvGrpSpPr>
          <p:cNvPr id="31" name="Group 578"/>
          <p:cNvGrpSpPr/>
          <p:nvPr/>
        </p:nvGrpSpPr>
        <p:grpSpPr>
          <a:xfrm>
            <a:off x="3907403" y="6400800"/>
            <a:ext cx="2451427" cy="1138771"/>
            <a:chOff x="0" y="0"/>
            <a:chExt cx="2451426" cy="1138770"/>
          </a:xfrm>
        </p:grpSpPr>
        <p:sp>
          <p:nvSpPr>
            <p:cNvPr id="32" name="Shape 538"/>
            <p:cNvSpPr/>
            <p:nvPr/>
          </p:nvSpPr>
          <p:spPr>
            <a:xfrm>
              <a:off x="0" y="0"/>
              <a:ext cx="2451427" cy="1138771"/>
            </a:xfrm>
            <a:prstGeom prst="ellipse">
              <a:avLst/>
            </a:prstGeom>
            <a:gradFill flip="none" rotWithShape="1">
              <a:gsLst>
                <a:gs pos="0">
                  <a:srgbClr val="212128"/>
                </a:gs>
                <a:gs pos="100000">
                  <a:srgbClr val="5E5F62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3" name="Shape 539"/>
            <p:cNvSpPr/>
            <p:nvPr/>
          </p:nvSpPr>
          <p:spPr>
            <a:xfrm>
              <a:off x="1078461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4" name="Shape 540"/>
            <p:cNvSpPr/>
            <p:nvPr/>
          </p:nvSpPr>
          <p:spPr>
            <a:xfrm>
              <a:off x="717048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5" name="Shape 541"/>
            <p:cNvSpPr/>
            <p:nvPr/>
          </p:nvSpPr>
          <p:spPr>
            <a:xfrm>
              <a:off x="302459" y="740835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6" name="Shape 542"/>
            <p:cNvSpPr/>
            <p:nvPr/>
          </p:nvSpPr>
          <p:spPr>
            <a:xfrm>
              <a:off x="1113012" y="824110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7" name="Shape 543"/>
            <p:cNvSpPr/>
            <p:nvPr/>
          </p:nvSpPr>
          <p:spPr>
            <a:xfrm>
              <a:off x="742654" y="7748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8" name="Shape 544"/>
            <p:cNvSpPr/>
            <p:nvPr/>
          </p:nvSpPr>
          <p:spPr>
            <a:xfrm>
              <a:off x="1689487" y="824110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9" name="Shape 545"/>
            <p:cNvSpPr/>
            <p:nvPr/>
          </p:nvSpPr>
          <p:spPr>
            <a:xfrm>
              <a:off x="547634" y="100057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0" name="Shape 546"/>
            <p:cNvSpPr/>
            <p:nvPr/>
          </p:nvSpPr>
          <p:spPr>
            <a:xfrm>
              <a:off x="2038586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1" name="Shape 547"/>
            <p:cNvSpPr/>
            <p:nvPr/>
          </p:nvSpPr>
          <p:spPr>
            <a:xfrm>
              <a:off x="1506660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2" name="Shape 548"/>
            <p:cNvSpPr/>
            <p:nvPr/>
          </p:nvSpPr>
          <p:spPr>
            <a:xfrm>
              <a:off x="1934859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3" name="Shape 549"/>
            <p:cNvSpPr/>
            <p:nvPr/>
          </p:nvSpPr>
          <p:spPr>
            <a:xfrm>
              <a:off x="1122397" y="10949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4" name="Shape 550"/>
            <p:cNvSpPr/>
            <p:nvPr/>
          </p:nvSpPr>
          <p:spPr>
            <a:xfrm>
              <a:off x="1439873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5" name="Shape 551"/>
            <p:cNvSpPr/>
            <p:nvPr/>
          </p:nvSpPr>
          <p:spPr>
            <a:xfrm>
              <a:off x="1697160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6" name="Shape 552"/>
            <p:cNvSpPr/>
            <p:nvPr/>
          </p:nvSpPr>
          <p:spPr>
            <a:xfrm>
              <a:off x="278627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47" name="Group 557"/>
            <p:cNvGrpSpPr/>
            <p:nvPr/>
          </p:nvGrpSpPr>
          <p:grpSpPr>
            <a:xfrm>
              <a:off x="214731" y="261998"/>
              <a:ext cx="382089" cy="382088"/>
              <a:chOff x="0" y="0"/>
              <a:chExt cx="382087" cy="382087"/>
            </a:xfrm>
          </p:grpSpPr>
          <p:sp>
            <p:nvSpPr>
              <p:cNvPr id="68" name="Shape 553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9" name="Shape 554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0" name="Shape 555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1" name="Shape 556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8" name="Group 562"/>
            <p:cNvGrpSpPr/>
            <p:nvPr/>
          </p:nvGrpSpPr>
          <p:grpSpPr>
            <a:xfrm>
              <a:off x="1072038" y="398714"/>
              <a:ext cx="382089" cy="382089"/>
              <a:chOff x="0" y="0"/>
              <a:chExt cx="382087" cy="382087"/>
            </a:xfrm>
          </p:grpSpPr>
          <p:sp>
            <p:nvSpPr>
              <p:cNvPr id="64" name="Shape 558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5" name="Shape 559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6" name="Shape 560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7" name="Shape 561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9" name="Group 567"/>
            <p:cNvGrpSpPr/>
            <p:nvPr/>
          </p:nvGrpSpPr>
          <p:grpSpPr>
            <a:xfrm>
              <a:off x="1455860" y="547912"/>
              <a:ext cx="382088" cy="382089"/>
              <a:chOff x="0" y="0"/>
              <a:chExt cx="382087" cy="382087"/>
            </a:xfrm>
          </p:grpSpPr>
          <p:sp>
            <p:nvSpPr>
              <p:cNvPr id="60" name="Shape 563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1" name="Shape 564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2" name="Shape 565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3" name="Shape 566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0" name="Group 572"/>
            <p:cNvGrpSpPr/>
            <p:nvPr/>
          </p:nvGrpSpPr>
          <p:grpSpPr>
            <a:xfrm>
              <a:off x="1886403" y="494679"/>
              <a:ext cx="382088" cy="382089"/>
              <a:chOff x="0" y="0"/>
              <a:chExt cx="382087" cy="382087"/>
            </a:xfrm>
          </p:grpSpPr>
          <p:sp>
            <p:nvSpPr>
              <p:cNvPr id="56" name="Shape 568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7" name="Shape 569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8" name="Shape 570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9" name="Shape 571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1" name="Group 577"/>
            <p:cNvGrpSpPr/>
            <p:nvPr/>
          </p:nvGrpSpPr>
          <p:grpSpPr>
            <a:xfrm>
              <a:off x="646596" y="300098"/>
              <a:ext cx="382088" cy="382088"/>
              <a:chOff x="0" y="0"/>
              <a:chExt cx="382087" cy="382087"/>
            </a:xfrm>
          </p:grpSpPr>
          <p:sp>
            <p:nvSpPr>
              <p:cNvPr id="52" name="Shape 573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3" name="Shape 574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4" name="Shape 575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5" name="Shape 576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</p:grpSp>
      <p:grpSp>
        <p:nvGrpSpPr>
          <p:cNvPr id="72" name="Group 537"/>
          <p:cNvGrpSpPr/>
          <p:nvPr/>
        </p:nvGrpSpPr>
        <p:grpSpPr>
          <a:xfrm>
            <a:off x="6702252" y="6400800"/>
            <a:ext cx="2451427" cy="1138771"/>
            <a:chOff x="0" y="0"/>
            <a:chExt cx="2451426" cy="1138770"/>
          </a:xfrm>
        </p:grpSpPr>
        <p:sp>
          <p:nvSpPr>
            <p:cNvPr id="73" name="Shape 467"/>
            <p:cNvSpPr/>
            <p:nvPr/>
          </p:nvSpPr>
          <p:spPr>
            <a:xfrm>
              <a:off x="0" y="0"/>
              <a:ext cx="2451427" cy="1138771"/>
            </a:xfrm>
            <a:prstGeom prst="ellipse">
              <a:avLst/>
            </a:prstGeom>
            <a:gradFill flip="none" rotWithShape="1">
              <a:gsLst>
                <a:gs pos="0">
                  <a:srgbClr val="212128"/>
                </a:gs>
                <a:gs pos="100000">
                  <a:srgbClr val="5E5F62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4" name="Shape 468"/>
            <p:cNvSpPr/>
            <p:nvPr/>
          </p:nvSpPr>
          <p:spPr>
            <a:xfrm>
              <a:off x="1078461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5" name="Shape 469"/>
            <p:cNvSpPr/>
            <p:nvPr/>
          </p:nvSpPr>
          <p:spPr>
            <a:xfrm>
              <a:off x="717048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6" name="Shape 470"/>
            <p:cNvSpPr/>
            <p:nvPr/>
          </p:nvSpPr>
          <p:spPr>
            <a:xfrm>
              <a:off x="430785" y="740835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7" name="Shape 471"/>
            <p:cNvSpPr/>
            <p:nvPr/>
          </p:nvSpPr>
          <p:spPr>
            <a:xfrm>
              <a:off x="1122397" y="824110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8" name="Shape 472"/>
            <p:cNvSpPr/>
            <p:nvPr/>
          </p:nvSpPr>
          <p:spPr>
            <a:xfrm>
              <a:off x="717048" y="636812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79" name="Shape 473"/>
            <p:cNvSpPr/>
            <p:nvPr/>
          </p:nvSpPr>
          <p:spPr>
            <a:xfrm>
              <a:off x="1689487" y="824110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0" name="Shape 474"/>
            <p:cNvSpPr/>
            <p:nvPr/>
          </p:nvSpPr>
          <p:spPr>
            <a:xfrm>
              <a:off x="451991" y="20141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1" name="Shape 475"/>
            <p:cNvSpPr/>
            <p:nvPr/>
          </p:nvSpPr>
          <p:spPr>
            <a:xfrm>
              <a:off x="2038586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2" name="Shape 476"/>
            <p:cNvSpPr/>
            <p:nvPr/>
          </p:nvSpPr>
          <p:spPr>
            <a:xfrm>
              <a:off x="1506660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3" name="Shape 477"/>
            <p:cNvSpPr/>
            <p:nvPr/>
          </p:nvSpPr>
          <p:spPr>
            <a:xfrm>
              <a:off x="1934859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4" name="Shape 478"/>
            <p:cNvSpPr/>
            <p:nvPr/>
          </p:nvSpPr>
          <p:spPr>
            <a:xfrm>
              <a:off x="1122397" y="10949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5" name="Shape 479"/>
            <p:cNvSpPr/>
            <p:nvPr/>
          </p:nvSpPr>
          <p:spPr>
            <a:xfrm>
              <a:off x="1439873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6" name="Shape 480"/>
            <p:cNvSpPr/>
            <p:nvPr/>
          </p:nvSpPr>
          <p:spPr>
            <a:xfrm>
              <a:off x="1697160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87" name="Shape 481"/>
            <p:cNvSpPr/>
            <p:nvPr/>
          </p:nvSpPr>
          <p:spPr>
            <a:xfrm>
              <a:off x="278627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88" name="Group 486"/>
            <p:cNvGrpSpPr/>
            <p:nvPr/>
          </p:nvGrpSpPr>
          <p:grpSpPr>
            <a:xfrm>
              <a:off x="343057" y="285557"/>
              <a:ext cx="382088" cy="382088"/>
              <a:chOff x="0" y="0"/>
              <a:chExt cx="382087" cy="382087"/>
            </a:xfrm>
          </p:grpSpPr>
          <p:sp>
            <p:nvSpPr>
              <p:cNvPr id="139" name="Shape 48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40" name="Shape 48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41" name="Shape 48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42" name="Shape 48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89" name="Group 491"/>
            <p:cNvGrpSpPr/>
            <p:nvPr/>
          </p:nvGrpSpPr>
          <p:grpSpPr>
            <a:xfrm>
              <a:off x="686488" y="547416"/>
              <a:ext cx="386838" cy="386838"/>
              <a:chOff x="0" y="0"/>
              <a:chExt cx="386837" cy="386837"/>
            </a:xfrm>
          </p:grpSpPr>
          <p:sp>
            <p:nvSpPr>
              <p:cNvPr id="135" name="Shape 487"/>
              <p:cNvSpPr/>
              <p:nvPr/>
            </p:nvSpPr>
            <p:spPr>
              <a:xfrm>
                <a:off x="12967" y="121360"/>
                <a:ext cx="209202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6" name="Shape 488"/>
              <p:cNvSpPr/>
              <p:nvPr/>
            </p:nvSpPr>
            <p:spPr>
              <a:xfrm>
                <a:off x="81233" y="7585"/>
                <a:ext cx="209201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7" name="Shape 489"/>
              <p:cNvSpPr/>
              <p:nvPr/>
            </p:nvSpPr>
            <p:spPr>
              <a:xfrm>
                <a:off x="149498" y="128945"/>
                <a:ext cx="209201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8" name="Shape 490"/>
              <p:cNvSpPr/>
              <p:nvPr/>
            </p:nvSpPr>
            <p:spPr>
              <a:xfrm>
                <a:off x="0" y="0"/>
                <a:ext cx="386838" cy="38683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0" name="Group 496"/>
            <p:cNvGrpSpPr/>
            <p:nvPr/>
          </p:nvGrpSpPr>
          <p:grpSpPr>
            <a:xfrm>
              <a:off x="732727" y="138600"/>
              <a:ext cx="382088" cy="382089"/>
              <a:chOff x="0" y="0"/>
              <a:chExt cx="382087" cy="382087"/>
            </a:xfrm>
          </p:grpSpPr>
          <p:sp>
            <p:nvSpPr>
              <p:cNvPr id="131" name="Shape 49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2" name="Shape 49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3" name="Shape 49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4" name="Shape 49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1" name="Group 501"/>
            <p:cNvGrpSpPr/>
            <p:nvPr/>
          </p:nvGrpSpPr>
          <p:grpSpPr>
            <a:xfrm>
              <a:off x="1180278" y="165328"/>
              <a:ext cx="382089" cy="382089"/>
              <a:chOff x="0" y="0"/>
              <a:chExt cx="382087" cy="382087"/>
            </a:xfrm>
          </p:grpSpPr>
          <p:sp>
            <p:nvSpPr>
              <p:cNvPr id="127" name="Shape 49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8" name="Shape 49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9" name="Shape 49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0" name="Shape 50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2" name="Group 506"/>
            <p:cNvGrpSpPr/>
            <p:nvPr/>
          </p:nvGrpSpPr>
          <p:grpSpPr>
            <a:xfrm>
              <a:off x="1095094" y="471126"/>
              <a:ext cx="382088" cy="382088"/>
              <a:chOff x="0" y="0"/>
              <a:chExt cx="382087" cy="382087"/>
            </a:xfrm>
          </p:grpSpPr>
          <p:sp>
            <p:nvSpPr>
              <p:cNvPr id="123" name="Shape 50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4" name="Shape 50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5" name="Shape 50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6" name="Shape 50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3" name="Group 511"/>
            <p:cNvGrpSpPr/>
            <p:nvPr/>
          </p:nvGrpSpPr>
          <p:grpSpPr>
            <a:xfrm>
              <a:off x="1530258" y="296616"/>
              <a:ext cx="382089" cy="382088"/>
              <a:chOff x="0" y="0"/>
              <a:chExt cx="382087" cy="382087"/>
            </a:xfrm>
          </p:grpSpPr>
          <p:sp>
            <p:nvSpPr>
              <p:cNvPr id="119" name="Shape 50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0" name="Shape 50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1" name="Shape 50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2" name="Shape 51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4" name="Group 516"/>
            <p:cNvGrpSpPr/>
            <p:nvPr/>
          </p:nvGrpSpPr>
          <p:grpSpPr>
            <a:xfrm>
              <a:off x="1440900" y="628456"/>
              <a:ext cx="382089" cy="382089"/>
              <a:chOff x="0" y="0"/>
              <a:chExt cx="382087" cy="382087"/>
            </a:xfrm>
          </p:grpSpPr>
          <p:sp>
            <p:nvSpPr>
              <p:cNvPr id="115" name="Shape 51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6" name="Shape 51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7" name="Shape 51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8" name="Shape 51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5" name="Group 521"/>
            <p:cNvGrpSpPr/>
            <p:nvPr/>
          </p:nvGrpSpPr>
          <p:grpSpPr>
            <a:xfrm>
              <a:off x="1934859" y="471126"/>
              <a:ext cx="382088" cy="382088"/>
              <a:chOff x="0" y="0"/>
              <a:chExt cx="382087" cy="382087"/>
            </a:xfrm>
          </p:grpSpPr>
          <p:sp>
            <p:nvSpPr>
              <p:cNvPr id="111" name="Shape 51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2" name="Shape 51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3" name="Shape 51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4" name="Shape 52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6" name="Group 526"/>
            <p:cNvGrpSpPr/>
            <p:nvPr/>
          </p:nvGrpSpPr>
          <p:grpSpPr>
            <a:xfrm>
              <a:off x="364264" y="549791"/>
              <a:ext cx="382088" cy="382088"/>
              <a:chOff x="0" y="0"/>
              <a:chExt cx="382087" cy="382087"/>
            </a:xfrm>
          </p:grpSpPr>
          <p:sp>
            <p:nvSpPr>
              <p:cNvPr id="107" name="Shape 52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8" name="Shape 52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9" name="Shape 52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10" name="Shape 52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7" name="Group 531"/>
            <p:cNvGrpSpPr/>
            <p:nvPr/>
          </p:nvGrpSpPr>
          <p:grpSpPr>
            <a:xfrm>
              <a:off x="1072038" y="718288"/>
              <a:ext cx="382089" cy="382088"/>
              <a:chOff x="0" y="0"/>
              <a:chExt cx="382087" cy="382087"/>
            </a:xfrm>
          </p:grpSpPr>
          <p:sp>
            <p:nvSpPr>
              <p:cNvPr id="103" name="Shape 52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4" name="Shape 52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5" name="Shape 52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6" name="Shape 53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98" name="Group 536"/>
            <p:cNvGrpSpPr/>
            <p:nvPr/>
          </p:nvGrpSpPr>
          <p:grpSpPr>
            <a:xfrm>
              <a:off x="1800476" y="182975"/>
              <a:ext cx="382088" cy="382089"/>
              <a:chOff x="0" y="0"/>
              <a:chExt cx="382087" cy="382087"/>
            </a:xfrm>
          </p:grpSpPr>
          <p:sp>
            <p:nvSpPr>
              <p:cNvPr id="99" name="Shape 53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0" name="Shape 53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1" name="Shape 53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2" name="Shape 53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</p:grpSp>
      <p:sp>
        <p:nvSpPr>
          <p:cNvPr id="143" name="Rectangle 2"/>
          <p:cNvSpPr>
            <a:spLocks noChangeArrowheads="1"/>
          </p:cNvSpPr>
          <p:nvPr/>
        </p:nvSpPr>
        <p:spPr bwMode="auto">
          <a:xfrm>
            <a:off x="239886" y="109171"/>
            <a:ext cx="9761361" cy="7950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5" tIns="50795" rIns="101595" bIns="50795" anchor="b">
            <a:spAutoFit/>
          </a:bodyPr>
          <a:lstStyle/>
          <a:p>
            <a:pPr marL="39512" marR="39512" algn="ctr">
              <a:lnSpc>
                <a:spcPct val="80000"/>
              </a:lnSpc>
              <a:buClr>
                <a:srgbClr val="000000"/>
              </a:buClr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090495" algn="l"/>
              </a:tabLst>
              <a:defRPr sz="4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Dust x stellar populations in s</a:t>
            </a:r>
            <a:r>
              <a:rPr lang="en-US" sz="4000" kern="1200" dirty="0">
                <a:solidFill>
                  <a:schemeClr val="bg1"/>
                </a:solidFill>
                <a:uFillTx/>
                <a:latin typeface="+mn-lt"/>
                <a:sym typeface="Wingdings"/>
              </a:rPr>
              <a:t>ingle </a:t>
            </a:r>
            <a:r>
              <a:rPr lang="en-US" sz="5400" kern="1200" dirty="0">
                <a:solidFill>
                  <a:schemeClr val="bg1"/>
                </a:solidFill>
                <a:uFillTx/>
                <a:latin typeface="Symbol" charset="2"/>
                <a:cs typeface="Symbol" charset="2"/>
                <a:sym typeface="Myriad Pro"/>
              </a:rPr>
              <a:t>t</a:t>
            </a:r>
            <a:r>
              <a:rPr lang="en-US" sz="3600" kern="1200" dirty="0">
                <a:solidFill>
                  <a:schemeClr val="bg1"/>
                </a:solidFill>
                <a:uFillTx/>
                <a:sym typeface="Wingdings"/>
              </a:rPr>
              <a:t> fits</a:t>
            </a:r>
            <a:endParaRPr lang="pt-BR" sz="4000" kern="1200" baseline="30000" dirty="0">
              <a:ln>
                <a:solidFill>
                  <a:srgbClr val="FFFFFF"/>
                </a:solidFill>
              </a:ln>
              <a:solidFill>
                <a:schemeClr val="bg1"/>
              </a:solidFill>
              <a:uFillTx/>
              <a:ea typeface="ＭＳ Ｐゴシック" charset="0"/>
              <a:sym typeface="Myriad Pro"/>
            </a:endParaRPr>
          </a:p>
        </p:txBody>
      </p:sp>
      <p:pic>
        <p:nvPicPr>
          <p:cNvPr id="144" name="screenshot_2015-09-14-03.01.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0285" y="1175088"/>
            <a:ext cx="6666066" cy="735957"/>
          </a:xfrm>
          <a:prstGeom prst="rect">
            <a:avLst/>
          </a:prstGeom>
          <a:ln w="31750">
            <a:solidFill>
              <a:srgbClr val="FF00FF"/>
            </a:solidFill>
          </a:ln>
        </p:spPr>
      </p:pic>
      <p:cxnSp>
        <p:nvCxnSpPr>
          <p:cNvPr id="146" name="Straight Arrow Connector 145"/>
          <p:cNvCxnSpPr/>
          <p:nvPr/>
        </p:nvCxnSpPr>
        <p:spPr>
          <a:xfrm>
            <a:off x="2874852" y="3535051"/>
            <a:ext cx="4269936" cy="158422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ysDash"/>
            <a:round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4" name="Rounded Rectangular Callout 153"/>
          <p:cNvSpPr/>
          <p:nvPr/>
        </p:nvSpPr>
        <p:spPr>
          <a:xfrm>
            <a:off x="8202450" y="1907558"/>
            <a:ext cx="1833806" cy="2405115"/>
          </a:xfrm>
          <a:prstGeom prst="wedgeRoundRectCallout">
            <a:avLst>
              <a:gd name="adj1" fmla="val -102528"/>
              <a:gd name="adj2" fmla="val 825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3175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5" tIns="50795" rIns="50795" bIns="50795" numCol="1" spcCol="38100" rtlCol="0" anchor="ctr">
            <a:spAutoFit/>
          </a:bodyPr>
          <a:lstStyle/>
          <a:p>
            <a:pPr marL="40955" algn="ctr"/>
            <a:r>
              <a:rPr lang="en-US" sz="2400" dirty="0">
                <a:solidFill>
                  <a:schemeClr val="tx1"/>
                </a:solidFill>
              </a:rPr>
              <a:t>No differential extinction when looking at HII regions</a:t>
            </a:r>
          </a:p>
        </p:txBody>
      </p:sp>
    </p:spTree>
    <p:extLst>
      <p:ext uri="{BB962C8B-B14F-4D97-AF65-F5344CB8AC3E}">
        <p14:creationId xmlns:p14="http://schemas.microsoft.com/office/powerpoint/2010/main" val="968980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39886" y="32226"/>
            <a:ext cx="9761361" cy="8720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5" tIns="50795" rIns="101595" bIns="50795" anchor="b">
            <a:spAutoFit/>
          </a:bodyPr>
          <a:lstStyle/>
          <a:p>
            <a:pPr marL="39512" marR="39512" algn="ctr">
              <a:lnSpc>
                <a:spcPct val="80000"/>
              </a:lnSpc>
              <a:buClr>
                <a:srgbClr val="000000"/>
              </a:buClr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090495" algn="l"/>
              </a:tabLst>
              <a:defRPr sz="4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Towards a more realistic model: </a:t>
            </a:r>
            <a:r>
              <a:rPr lang="en-US" sz="4000" kern="1200" dirty="0">
                <a:solidFill>
                  <a:schemeClr val="tx2"/>
                </a:solidFill>
                <a:uFillTx/>
                <a:latin typeface="+mn-lt"/>
                <a:sym typeface="Wingdings"/>
              </a:rPr>
              <a:t>2 </a:t>
            </a:r>
            <a:r>
              <a:rPr lang="en-US" sz="6000" kern="1200" dirty="0">
                <a:solidFill>
                  <a:schemeClr val="tx2"/>
                </a:solidFill>
                <a:uFillTx/>
                <a:latin typeface="Symbol" charset="2"/>
                <a:cs typeface="Symbol" charset="2"/>
                <a:sym typeface="Myriad Pro"/>
              </a:rPr>
              <a:t>t</a:t>
            </a:r>
            <a:r>
              <a:rPr lang="en-US" sz="3600" kern="1200" dirty="0">
                <a:solidFill>
                  <a:schemeClr val="tx2"/>
                </a:solidFill>
                <a:uFillTx/>
                <a:sym typeface="Wingdings"/>
              </a:rPr>
              <a:t>’s</a:t>
            </a:r>
            <a:endParaRPr lang="pt-BR" sz="4000" kern="1200" baseline="30000" dirty="0">
              <a:ln>
                <a:solidFill>
                  <a:srgbClr val="FFFFFF"/>
                </a:solidFill>
              </a:ln>
              <a:solidFill>
                <a:schemeClr val="tx2"/>
              </a:solidFill>
              <a:uFillTx/>
              <a:ea typeface="ＭＳ Ｐゴシック" charset="0"/>
              <a:sym typeface="Myriad Pro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1177" y="5924069"/>
            <a:ext cx="10160000" cy="0"/>
          </a:xfrm>
          <a:prstGeom prst="line">
            <a:avLst/>
          </a:prstGeom>
          <a:noFill/>
          <a:ln w="254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995" tIns="51995" rIns="99995" bIns="51995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0050" y="1143000"/>
            <a:ext cx="9232900" cy="1930400"/>
            <a:chOff x="495300" y="1168400"/>
            <a:chExt cx="9232900" cy="1930400"/>
          </a:xfrm>
        </p:grpSpPr>
        <p:sp>
          <p:nvSpPr>
            <p:cNvPr id="29" name="Shape 272"/>
            <p:cNvSpPr/>
            <p:nvPr/>
          </p:nvSpPr>
          <p:spPr>
            <a:xfrm>
              <a:off x="495300" y="1168400"/>
              <a:ext cx="9232900" cy="1930400"/>
            </a:xfrm>
            <a:prstGeom prst="ellipse">
              <a:avLst/>
            </a:prstGeom>
            <a:gradFill>
              <a:gsLst>
                <a:gs pos="0">
                  <a:srgbClr val="212128"/>
                </a:gs>
                <a:gs pos="100000">
                  <a:srgbClr val="5E5F62"/>
                </a:gs>
              </a:gsLst>
              <a:path>
                <a:fillToRect l="50000" t="50000" r="50000" b="50000"/>
              </a:path>
            </a:gra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30" name="Group 277"/>
            <p:cNvGrpSpPr/>
            <p:nvPr/>
          </p:nvGrpSpPr>
          <p:grpSpPr>
            <a:xfrm>
              <a:off x="1651000" y="1651000"/>
              <a:ext cx="647700" cy="647700"/>
              <a:chOff x="0" y="0"/>
              <a:chExt cx="647700" cy="647700"/>
            </a:xfrm>
          </p:grpSpPr>
          <p:sp>
            <p:nvSpPr>
              <p:cNvPr id="70" name="Shape 273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1" name="Shape 274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2" name="Shape 275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3" name="Shape 276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sp>
          <p:nvSpPr>
            <p:cNvPr id="31" name="Shape 278"/>
            <p:cNvSpPr/>
            <p:nvPr/>
          </p:nvSpPr>
          <p:spPr>
            <a:xfrm>
              <a:off x="3806313" y="12700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2" name="Shape 279"/>
            <p:cNvSpPr/>
            <p:nvPr/>
          </p:nvSpPr>
          <p:spPr>
            <a:xfrm>
              <a:off x="2815714" y="24257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3" name="Shape 280"/>
            <p:cNvSpPr/>
            <p:nvPr/>
          </p:nvSpPr>
          <p:spPr>
            <a:xfrm>
              <a:off x="1240912" y="1816100"/>
              <a:ext cx="350276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4" name="Shape 281"/>
            <p:cNvSpPr/>
            <p:nvPr/>
          </p:nvSpPr>
          <p:spPr>
            <a:xfrm>
              <a:off x="7286112" y="1651000"/>
              <a:ext cx="350276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5" name="Shape 282"/>
            <p:cNvSpPr/>
            <p:nvPr/>
          </p:nvSpPr>
          <p:spPr>
            <a:xfrm>
              <a:off x="1710814" y="22479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6" name="Shape 283"/>
            <p:cNvSpPr/>
            <p:nvPr/>
          </p:nvSpPr>
          <p:spPr>
            <a:xfrm>
              <a:off x="4174614" y="25654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7" name="Shape 284"/>
            <p:cNvSpPr/>
            <p:nvPr/>
          </p:nvSpPr>
          <p:spPr>
            <a:xfrm>
              <a:off x="2485514" y="13970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8" name="Shape 285"/>
            <p:cNvSpPr/>
            <p:nvPr/>
          </p:nvSpPr>
          <p:spPr>
            <a:xfrm>
              <a:off x="7844912" y="2425700"/>
              <a:ext cx="350276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9" name="Shape 286"/>
            <p:cNvSpPr/>
            <p:nvPr/>
          </p:nvSpPr>
          <p:spPr>
            <a:xfrm>
              <a:off x="5482714" y="26797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0" name="Shape 287"/>
            <p:cNvSpPr/>
            <p:nvPr/>
          </p:nvSpPr>
          <p:spPr>
            <a:xfrm>
              <a:off x="4873114" y="24257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1" name="Shape 288"/>
            <p:cNvSpPr/>
            <p:nvPr/>
          </p:nvSpPr>
          <p:spPr>
            <a:xfrm>
              <a:off x="5038214" y="12065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2" name="Shape 289"/>
            <p:cNvSpPr/>
            <p:nvPr/>
          </p:nvSpPr>
          <p:spPr>
            <a:xfrm>
              <a:off x="5889114" y="13462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43" name="Group 294"/>
            <p:cNvGrpSpPr/>
            <p:nvPr/>
          </p:nvGrpSpPr>
          <p:grpSpPr>
            <a:xfrm>
              <a:off x="4368800" y="1651000"/>
              <a:ext cx="647700" cy="647700"/>
              <a:chOff x="0" y="0"/>
              <a:chExt cx="647700" cy="647700"/>
            </a:xfrm>
          </p:grpSpPr>
          <p:sp>
            <p:nvSpPr>
              <p:cNvPr id="66" name="Shape 290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7" name="Shape 291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8" name="Shape 292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9" name="Shape 293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4" name="Group 299"/>
            <p:cNvGrpSpPr/>
            <p:nvPr/>
          </p:nvGrpSpPr>
          <p:grpSpPr>
            <a:xfrm>
              <a:off x="2971800" y="1485900"/>
              <a:ext cx="647700" cy="647700"/>
              <a:chOff x="0" y="0"/>
              <a:chExt cx="647700" cy="647700"/>
            </a:xfrm>
          </p:grpSpPr>
          <p:sp>
            <p:nvSpPr>
              <p:cNvPr id="62" name="Shape 295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3" name="Shape 296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4" name="Shape 297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5" name="Shape 298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5" name="Group 304"/>
            <p:cNvGrpSpPr/>
            <p:nvPr/>
          </p:nvGrpSpPr>
          <p:grpSpPr>
            <a:xfrm>
              <a:off x="6527800" y="2260600"/>
              <a:ext cx="647700" cy="647700"/>
              <a:chOff x="0" y="0"/>
              <a:chExt cx="647700" cy="647700"/>
            </a:xfrm>
          </p:grpSpPr>
          <p:sp>
            <p:nvSpPr>
              <p:cNvPr id="58" name="Shape 300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9" name="Shape 301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0" name="Shape 302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1" name="Shape 303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6" name="Group 309"/>
            <p:cNvGrpSpPr/>
            <p:nvPr/>
          </p:nvGrpSpPr>
          <p:grpSpPr>
            <a:xfrm>
              <a:off x="8191500" y="1651000"/>
              <a:ext cx="647700" cy="647700"/>
              <a:chOff x="0" y="0"/>
              <a:chExt cx="647700" cy="647700"/>
            </a:xfrm>
          </p:grpSpPr>
          <p:sp>
            <p:nvSpPr>
              <p:cNvPr id="54" name="Shape 305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5" name="Shape 306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6" name="Shape 307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7" name="Shape 308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47" name="Group 314"/>
            <p:cNvGrpSpPr/>
            <p:nvPr/>
          </p:nvGrpSpPr>
          <p:grpSpPr>
            <a:xfrm>
              <a:off x="5524500" y="1943100"/>
              <a:ext cx="647700" cy="647700"/>
              <a:chOff x="0" y="0"/>
              <a:chExt cx="647700" cy="647700"/>
            </a:xfrm>
          </p:grpSpPr>
          <p:sp>
            <p:nvSpPr>
              <p:cNvPr id="50" name="Shape 310"/>
              <p:cNvSpPr/>
              <p:nvPr/>
            </p:nvSpPr>
            <p:spPr>
              <a:xfrm>
                <a:off x="21712" y="2032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1" name="Shape 311"/>
              <p:cNvSpPr/>
              <p:nvPr/>
            </p:nvSpPr>
            <p:spPr>
              <a:xfrm>
                <a:off x="136012" y="127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2" name="Shape 312"/>
              <p:cNvSpPr/>
              <p:nvPr/>
            </p:nvSpPr>
            <p:spPr>
              <a:xfrm>
                <a:off x="250312" y="215900"/>
                <a:ext cx="350276" cy="333131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53" name="Shape 313"/>
              <p:cNvSpPr/>
              <p:nvPr/>
            </p:nvSpPr>
            <p:spPr>
              <a:xfrm>
                <a:off x="0" y="0"/>
                <a:ext cx="647700" cy="647700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1143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sp>
          <p:nvSpPr>
            <p:cNvPr id="48" name="Shape 315"/>
            <p:cNvSpPr/>
            <p:nvPr/>
          </p:nvSpPr>
          <p:spPr>
            <a:xfrm>
              <a:off x="3679314" y="2108200"/>
              <a:ext cx="350274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9" name="Shape 316"/>
            <p:cNvSpPr/>
            <p:nvPr/>
          </p:nvSpPr>
          <p:spPr>
            <a:xfrm>
              <a:off x="6562212" y="1270000"/>
              <a:ext cx="350276" cy="33313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</p:spPr>
          <p:txBody>
            <a:bodyPr lIns="50795" tIns="50795" rIns="50795" bIns="50795" anchor="ctr"/>
            <a:lstStyle/>
            <a:p>
              <a:pPr marL="40640" marR="40640" defTabSz="449129">
                <a:defRPr sz="1800"/>
              </a:pPr>
              <a:endParaRPr sz="18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12804" y="3845058"/>
            <a:ext cx="7587374" cy="1674666"/>
            <a:chOff x="115896" y="3619772"/>
            <a:chExt cx="7587374" cy="1674666"/>
          </a:xfrm>
          <a:solidFill>
            <a:schemeClr val="bg2"/>
          </a:solidFill>
        </p:grpSpPr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>
              <a:off x="6065543" y="3674285"/>
              <a:ext cx="239889" cy="525181"/>
            </a:xfrm>
            <a:prstGeom prst="downArrow">
              <a:avLst>
                <a:gd name="adj1" fmla="val 50000"/>
                <a:gd name="adj2" fmla="val 58272"/>
              </a:avLst>
            </a:prstGeom>
            <a:grpFill/>
            <a:ln w="25400">
              <a:solidFill>
                <a:srgbClr val="993300"/>
              </a:solidFill>
              <a:miter lim="800000"/>
              <a:headEnd/>
              <a:tailEnd/>
            </a:ln>
          </p:spPr>
          <p:txBody>
            <a:bodyPr lIns="99995" tIns="51995" rIns="99995" bIns="51995" anchor="ctr">
              <a:spAutoFit/>
            </a:bodyPr>
            <a:lstStyle/>
            <a:p>
              <a:pPr marL="0" marR="0" defTabSz="101570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ES" sz="2200" kern="1200">
                <a:solidFill>
                  <a:srgbClr val="FFFFCC"/>
                </a:solidFill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782" name="Text Box 5"/>
            <p:cNvSpPr txBox="1">
              <a:spLocks noChangeArrowheads="1"/>
            </p:cNvSpPr>
            <p:nvPr/>
          </p:nvSpPr>
          <p:spPr bwMode="auto">
            <a:xfrm>
              <a:off x="115896" y="3944020"/>
              <a:ext cx="2624642" cy="886115"/>
            </a:xfrm>
            <a:prstGeom prst="rect">
              <a:avLst/>
            </a:prstGeom>
            <a:grpFill/>
            <a:ln w="63500">
              <a:noFill/>
              <a:miter lim="800000"/>
              <a:headEnd/>
              <a:tailEnd/>
            </a:ln>
          </p:spPr>
          <p:txBody>
            <a:bodyPr wrap="square" lIns="99995" tIns="51995" rIns="99995" bIns="5199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defTabSz="1015700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kern="1200" dirty="0">
                  <a:solidFill>
                    <a:srgbClr val="FFFFFF"/>
                  </a:solidFill>
                  <a:uFillTx/>
                  <a:latin typeface="Symbol" charset="2"/>
                  <a:ea typeface="Arial"/>
                  <a:cs typeface="Symbol" charset="2"/>
                  <a:sym typeface="Wingdings"/>
                </a:rPr>
                <a:t>t</a:t>
              </a:r>
              <a:r>
                <a:rPr lang="en-US" sz="2800" kern="1200" dirty="0">
                  <a:solidFill>
                    <a:srgbClr val="FFFFFF"/>
                  </a:solidFill>
                  <a:uFillTx/>
                </a:rPr>
                <a:t>(</a:t>
              </a:r>
              <a:r>
                <a:rPr lang="en-US" sz="2800" kern="1200" dirty="0" err="1">
                  <a:solidFill>
                    <a:srgbClr val="FFFFFF"/>
                  </a:solidFill>
                  <a:uFillTx/>
                </a:rPr>
                <a:t>t,Z</a:t>
              </a:r>
              <a:r>
                <a:rPr lang="en-US" sz="2800" kern="1200" dirty="0">
                  <a:solidFill>
                    <a:srgbClr val="FFFFFF"/>
                  </a:solidFill>
                  <a:uFillTx/>
                </a:rPr>
                <a:t>) ~ </a:t>
              </a:r>
              <a:r>
                <a:rPr lang="en-US" sz="4000" kern="1200" dirty="0">
                  <a:solidFill>
                    <a:srgbClr val="FFFFFF"/>
                  </a:solidFill>
                  <a:uFillTx/>
                  <a:latin typeface="Symbol" charset="2"/>
                  <a:ea typeface="Arial"/>
                  <a:cs typeface="Symbol" charset="2"/>
                  <a:sym typeface="Wingdings"/>
                </a:rPr>
                <a:t>t</a:t>
              </a:r>
              <a:r>
                <a:rPr lang="en-US" sz="2800" kern="1200" dirty="0">
                  <a:solidFill>
                    <a:srgbClr val="FFFFFF"/>
                  </a:solidFill>
                  <a:uFillTx/>
                </a:rPr>
                <a:t>(t) =</a:t>
              </a:r>
              <a:endParaRPr lang="en-US" sz="2800" kern="1200" baseline="-25000" dirty="0">
                <a:solidFill>
                  <a:srgbClr val="FFFFFF"/>
                </a:solidFill>
                <a:uFillTx/>
                <a:latin typeface="Arial"/>
                <a:ea typeface="Zapf Dingbats"/>
                <a:cs typeface="Arial"/>
                <a:sym typeface="Zapf Dingbats"/>
              </a:endParaRPr>
            </a:p>
          </p:txBody>
        </p:sp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2729615" y="3619772"/>
              <a:ext cx="4973655" cy="1674666"/>
            </a:xfrm>
            <a:prstGeom prst="rect">
              <a:avLst/>
            </a:prstGeom>
            <a:grpFill/>
            <a:ln w="63500">
              <a:noFill/>
              <a:miter lim="800000"/>
              <a:headEnd/>
              <a:tailEnd/>
            </a:ln>
          </p:spPr>
          <p:txBody>
            <a:bodyPr wrap="square" lIns="99995" tIns="51995" rIns="99995" bIns="51995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defTabSz="1015700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kern="1200" dirty="0" err="1">
                  <a:solidFill>
                    <a:srgbClr val="FFFFFF"/>
                  </a:solidFill>
                  <a:uFillTx/>
                  <a:latin typeface="Symbol" charset="2"/>
                  <a:cs typeface="Symbol" charset="2"/>
                  <a:sym typeface="Wingdings"/>
                </a:rPr>
                <a:t>t</a:t>
              </a:r>
              <a:r>
                <a:rPr lang="en-US" sz="3600" kern="1200" baseline="-25000" dirty="0" err="1">
                  <a:solidFill>
                    <a:srgbClr val="FFFFFF"/>
                  </a:solidFill>
                  <a:uFillTx/>
                  <a:sym typeface="Wingdings"/>
                </a:rPr>
                <a:t>Y</a:t>
              </a:r>
              <a:r>
                <a:rPr lang="en-US" sz="3600" kern="1200" dirty="0">
                  <a:solidFill>
                    <a:srgbClr val="FFFFFF"/>
                  </a:solidFill>
                  <a:uFillTx/>
                  <a:sym typeface="Wingdings"/>
                </a:rPr>
                <a:t> = </a:t>
              </a:r>
              <a:r>
                <a:rPr lang="en-US" sz="4000" kern="1200" dirty="0">
                  <a:solidFill>
                    <a:srgbClr val="FFFFFF"/>
                  </a:solidFill>
                  <a:uFillTx/>
                  <a:latin typeface="Symbol" charset="2"/>
                  <a:cs typeface="Symbol" charset="2"/>
                  <a:sym typeface="Wingdings"/>
                </a:rPr>
                <a:t>t</a:t>
              </a:r>
              <a:r>
                <a:rPr lang="en-US" sz="3600" kern="1200" baseline="-25000" dirty="0">
                  <a:solidFill>
                    <a:srgbClr val="FFFFFF"/>
                  </a:solidFill>
                  <a:uFillTx/>
                  <a:sym typeface="Wingdings"/>
                </a:rPr>
                <a:t>o </a:t>
              </a:r>
              <a:r>
                <a:rPr lang="en-US" sz="3600" kern="1200" dirty="0">
                  <a:solidFill>
                    <a:srgbClr val="FFFFFF"/>
                  </a:solidFill>
                  <a:uFillTx/>
                  <a:sym typeface="Wingdings"/>
                </a:rPr>
                <a:t>+ </a:t>
              </a:r>
              <a:r>
                <a:rPr lang="en-US" sz="4000" kern="1200" dirty="0" err="1">
                  <a:solidFill>
                    <a:srgbClr val="FFFFFF"/>
                  </a:solidFill>
                  <a:uFillTx/>
                  <a:latin typeface="Symbol" charset="2"/>
                  <a:cs typeface="Symbol" charset="2"/>
                  <a:sym typeface="Wingdings"/>
                </a:rPr>
                <a:t>t</a:t>
              </a:r>
              <a:r>
                <a:rPr lang="en-US" sz="3600" kern="1200" baseline="-25000" dirty="0" err="1">
                  <a:solidFill>
                    <a:srgbClr val="FFFFFF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bc</a:t>
              </a:r>
              <a:r>
                <a:rPr lang="en-US" sz="3600" kern="1200" dirty="0">
                  <a:solidFill>
                    <a:srgbClr val="FFFFFF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 	</a:t>
              </a:r>
              <a:r>
                <a:rPr lang="en-US" sz="2800" kern="12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t &lt; 10</a:t>
              </a:r>
              <a:r>
                <a:rPr lang="en-US" sz="2800" kern="1200" baseline="300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7</a:t>
              </a:r>
              <a:r>
                <a:rPr lang="en-US" sz="2800" kern="12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 </a:t>
              </a:r>
              <a:r>
                <a:rPr lang="en-US" sz="2800" kern="1200" dirty="0" err="1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yr</a:t>
              </a:r>
              <a:endParaRPr lang="en-US" sz="2800" kern="1200" dirty="0">
                <a:solidFill>
                  <a:srgbClr val="FFCC00"/>
                </a:solidFill>
                <a:uFillTx/>
                <a:latin typeface="Arial"/>
                <a:ea typeface="Zapf Dingbats"/>
                <a:cs typeface="Arial"/>
                <a:sym typeface="Zapf Dingbats"/>
              </a:endParaRPr>
            </a:p>
            <a:p>
              <a:pPr marL="0" marR="0" defTabSz="1015700"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000" kern="1200" dirty="0" err="1">
                  <a:solidFill>
                    <a:srgbClr val="FFFFFF"/>
                  </a:solidFill>
                  <a:uFillTx/>
                  <a:latin typeface="Symbol" charset="2"/>
                  <a:cs typeface="Symbol" charset="2"/>
                  <a:sym typeface="Wingdings"/>
                </a:rPr>
                <a:t>t</a:t>
              </a:r>
              <a:r>
                <a:rPr lang="en-US" sz="2800" kern="1200" baseline="-25000" dirty="0" err="1">
                  <a:solidFill>
                    <a:srgbClr val="FFFFFF"/>
                  </a:solidFill>
                  <a:uFillTx/>
                  <a:sym typeface="Wingdings"/>
                </a:rPr>
                <a:t>O</a:t>
              </a:r>
              <a:r>
                <a:rPr lang="en-US" sz="2800" kern="1200" dirty="0">
                  <a:solidFill>
                    <a:srgbClr val="FFFFFF"/>
                  </a:solidFill>
                  <a:uFillTx/>
                  <a:sym typeface="Wingdings"/>
                </a:rPr>
                <a:t>			</a:t>
              </a:r>
              <a:r>
                <a:rPr lang="en-US" sz="2800" kern="12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t &gt; 10</a:t>
              </a:r>
              <a:r>
                <a:rPr lang="en-US" sz="2800" kern="1200" baseline="300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7</a:t>
              </a:r>
              <a:r>
                <a:rPr lang="en-US" sz="2800" kern="1200" dirty="0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 </a:t>
              </a:r>
              <a:r>
                <a:rPr lang="en-US" sz="2800" kern="1200" dirty="0" err="1">
                  <a:solidFill>
                    <a:srgbClr val="FFCC00"/>
                  </a:solidFill>
                  <a:uFillTx/>
                  <a:latin typeface="Arial"/>
                  <a:ea typeface="Zapf Dingbats"/>
                  <a:cs typeface="Arial"/>
                  <a:sym typeface="Zapf Dingbats"/>
                </a:rPr>
                <a:t>yr</a:t>
              </a:r>
              <a:endParaRPr lang="en-US" sz="2800" kern="1200" baseline="-25000" dirty="0">
                <a:solidFill>
                  <a:srgbClr val="FFCC00"/>
                </a:solidFill>
                <a:uFillTx/>
                <a:latin typeface="Arial"/>
                <a:ea typeface="Zapf Dingbats"/>
                <a:cs typeface="Arial"/>
                <a:sym typeface="Zapf Dingbats"/>
              </a:endParaRPr>
            </a:p>
          </p:txBody>
        </p:sp>
        <p:sp>
          <p:nvSpPr>
            <p:cNvPr id="2" name="Left Brace 1"/>
            <p:cNvSpPr/>
            <p:nvPr/>
          </p:nvSpPr>
          <p:spPr bwMode="auto">
            <a:xfrm>
              <a:off x="2441175" y="3837005"/>
              <a:ext cx="319821" cy="1430411"/>
            </a:xfrm>
            <a:prstGeom prst="leftBrace">
              <a:avLst/>
            </a:prstGeom>
            <a:grp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defTabSz="914346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CC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02846" y="964120"/>
            <a:ext cx="747721" cy="687368"/>
          </a:xfrm>
          <a:prstGeom prst="rect">
            <a:avLst/>
          </a:prstGeom>
          <a:noFill/>
        </p:spPr>
        <p:txBody>
          <a:bodyPr wrap="none" lIns="91435" tIns="45720" rIns="91435" bIns="45720" rtlCol="0">
            <a:spAutoFit/>
          </a:bodyPr>
          <a:lstStyle/>
          <a:p>
            <a:r>
              <a:rPr lang="en-US" sz="4000" kern="1200" dirty="0" err="1">
                <a:solidFill>
                  <a:srgbClr val="CCFFCC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600" kern="1200" baseline="-25000" dirty="0" err="1">
                <a:solidFill>
                  <a:srgbClr val="CCFFCC"/>
                </a:solidFill>
                <a:uFillTx/>
                <a:ea typeface="Zapf Dingbats"/>
                <a:sym typeface="Zapf Dingbats"/>
              </a:rPr>
              <a:t>bc</a:t>
            </a:r>
            <a:endParaRPr lang="en-US" sz="3600" dirty="0">
              <a:solidFill>
                <a:srgbClr val="CCFFCC"/>
              </a:solidFill>
            </a:endParaRPr>
          </a:p>
        </p:txBody>
      </p:sp>
      <p:sp>
        <p:nvSpPr>
          <p:cNvPr id="76" name="Shape 367"/>
          <p:cNvSpPr/>
          <p:nvPr/>
        </p:nvSpPr>
        <p:spPr>
          <a:xfrm flipV="1">
            <a:off x="3738084" y="2236508"/>
            <a:ext cx="536367" cy="1046572"/>
          </a:xfrm>
          <a:prstGeom prst="line">
            <a:avLst/>
          </a:prstGeom>
          <a:ln w="101600">
            <a:solidFill>
              <a:srgbClr val="0042AA"/>
            </a:solidFill>
            <a:headEnd type="stealth"/>
          </a:ln>
        </p:spPr>
        <p:txBody>
          <a:bodyPr lIns="0" tIns="0" rIns="0" bIns="0"/>
          <a:lstStyle/>
          <a:p>
            <a:pPr marL="0" marR="0" defTabSz="457067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7" name="Shape 371"/>
          <p:cNvSpPr/>
          <p:nvPr/>
        </p:nvSpPr>
        <p:spPr>
          <a:xfrm flipV="1">
            <a:off x="1651236" y="1887667"/>
            <a:ext cx="825001" cy="1422441"/>
          </a:xfrm>
          <a:prstGeom prst="line">
            <a:avLst/>
          </a:prstGeom>
          <a:ln w="101600">
            <a:solidFill>
              <a:srgbClr val="941100"/>
            </a:solidFill>
            <a:headEnd type="stealth"/>
          </a:ln>
        </p:spPr>
        <p:txBody>
          <a:bodyPr lIns="0" tIns="0" rIns="0" bIns="0"/>
          <a:lstStyle/>
          <a:p>
            <a:pPr marL="0" marR="0" defTabSz="457067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04336" y="2952908"/>
            <a:ext cx="662060" cy="687368"/>
          </a:xfrm>
          <a:prstGeom prst="rect">
            <a:avLst/>
          </a:prstGeom>
          <a:noFill/>
        </p:spPr>
        <p:txBody>
          <a:bodyPr wrap="none" lIns="91435" tIns="45720" rIns="91435" bIns="45720" rtlCol="0">
            <a:sp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600" kern="1200" baseline="-25000" dirty="0" err="1">
                <a:solidFill>
                  <a:srgbClr val="FFFFFF"/>
                </a:solidFill>
                <a:uFillTx/>
                <a:ea typeface="Zapf Dingbats"/>
                <a:sym typeface="Zapf Dingbats"/>
              </a:rPr>
              <a:t>O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3210123" y="2985827"/>
            <a:ext cx="633507" cy="687368"/>
          </a:xfrm>
          <a:prstGeom prst="rect">
            <a:avLst/>
          </a:prstGeom>
          <a:noFill/>
        </p:spPr>
        <p:txBody>
          <a:bodyPr wrap="none" lIns="91435" tIns="45720" rIns="91435" bIns="45720" rtlCol="0">
            <a:sp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600" kern="1200" baseline="-25000" dirty="0" err="1">
                <a:solidFill>
                  <a:srgbClr val="FFFFFF"/>
                </a:solidFill>
                <a:uFillTx/>
                <a:ea typeface="Zapf Dingbats"/>
                <a:sym typeface="Zapf Dingbats"/>
              </a:rPr>
              <a:t>Y</a:t>
            </a:r>
            <a:endParaRPr lang="en-US" sz="3600" dirty="0"/>
          </a:p>
        </p:txBody>
      </p:sp>
      <p:sp>
        <p:nvSpPr>
          <p:cNvPr id="80" name="Shape 367"/>
          <p:cNvSpPr/>
          <p:nvPr/>
        </p:nvSpPr>
        <p:spPr>
          <a:xfrm flipH="1">
            <a:off x="8716932" y="1460506"/>
            <a:ext cx="537861" cy="226390"/>
          </a:xfrm>
          <a:prstGeom prst="line">
            <a:avLst/>
          </a:prstGeom>
          <a:ln w="38100">
            <a:solidFill>
              <a:srgbClr val="CCFFCC"/>
            </a:solidFill>
            <a:headEnd type="stealth"/>
            <a:tailEnd type="stealth"/>
          </a:ln>
        </p:spPr>
        <p:txBody>
          <a:bodyPr lIns="0" tIns="0" rIns="0" bIns="0"/>
          <a:lstStyle/>
          <a:p>
            <a:pPr marL="0" marR="0" defTabSz="457067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298852" y="3899571"/>
            <a:ext cx="7658572" cy="1807163"/>
          </a:xfrm>
          <a:prstGeom prst="roundRect">
            <a:avLst/>
          </a:prstGeom>
          <a:solidFill>
            <a:schemeClr val="bg2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CC"/>
              </a:solidFill>
              <a:latin typeface="Arial" charset="0"/>
            </a:endParaRPr>
          </a:p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CC"/>
              </a:solidFill>
              <a:latin typeface="Arial" charset="0"/>
            </a:endParaRPr>
          </a:p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CC"/>
              </a:solidFill>
              <a:latin typeface="Arial" charset="0"/>
            </a:endParaRPr>
          </a:p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CC"/>
              </a:solidFill>
              <a:latin typeface="Arial" charset="0"/>
            </a:endParaRPr>
          </a:p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5" name="Text Box 5"/>
          <p:cNvSpPr txBox="1">
            <a:spLocks noChangeArrowheads="1"/>
          </p:cNvSpPr>
          <p:nvPr/>
        </p:nvSpPr>
        <p:spPr bwMode="auto">
          <a:xfrm>
            <a:off x="224406" y="6084063"/>
            <a:ext cx="4185156" cy="1028336"/>
          </a:xfrm>
          <a:prstGeom prst="rect">
            <a:avLst/>
          </a:prstGeom>
          <a:solidFill>
            <a:schemeClr val="bg2"/>
          </a:solidFill>
          <a:ln w="63500">
            <a:noFill/>
            <a:miter lim="800000"/>
            <a:headEnd/>
            <a:tailEnd/>
          </a:ln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defTabSz="10157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kern="1200" dirty="0" err="1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600" kern="1200" baseline="-25000" dirty="0" err="1">
                <a:solidFill>
                  <a:srgbClr val="FFFFFF"/>
                </a:solidFill>
                <a:uFillTx/>
                <a:sym typeface="Wingdings"/>
              </a:rPr>
              <a:t>Y</a:t>
            </a:r>
            <a:r>
              <a:rPr lang="en-US" sz="3600" kern="1200" dirty="0">
                <a:solidFill>
                  <a:srgbClr val="FFFFFF"/>
                </a:solidFill>
                <a:uFillTx/>
                <a:sym typeface="Wingdings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≈</a:t>
            </a:r>
            <a:r>
              <a:rPr lang="en-US" sz="3600" kern="1200" dirty="0">
                <a:solidFill>
                  <a:srgbClr val="FFFFFF"/>
                </a:solidFill>
                <a:uFillTx/>
                <a:sym typeface="Wingdings"/>
              </a:rPr>
              <a:t> </a:t>
            </a:r>
            <a:r>
              <a:rPr lang="en-US" sz="4400" kern="1200" dirty="0" err="1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600" kern="1200" baseline="-25000" dirty="0" err="1">
                <a:solidFill>
                  <a:srgbClr val="FFFFFF"/>
                </a:solidFill>
                <a:uFillTx/>
                <a:sym typeface="Wingdings"/>
              </a:rPr>
              <a:t>neb</a:t>
            </a:r>
            <a:r>
              <a:rPr lang="en-US" sz="3200" kern="1200" dirty="0">
                <a:solidFill>
                  <a:srgbClr val="FFFFFF"/>
                </a:solidFill>
                <a:uFillTx/>
                <a:latin typeface="Arial"/>
                <a:ea typeface="Zapf Dingbats"/>
                <a:cs typeface="Arial"/>
                <a:sym typeface="Zapf Dingbats"/>
              </a:rPr>
              <a:t> = </a:t>
            </a:r>
            <a:r>
              <a:rPr lang="en-US" sz="4800" kern="1200" dirty="0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3200" kern="1200" dirty="0">
                <a:solidFill>
                  <a:srgbClr val="FFFFFF"/>
                </a:solidFill>
                <a:uFillTx/>
                <a:sym typeface="Wingdings"/>
              </a:rPr>
              <a:t>(H</a:t>
            </a:r>
            <a:r>
              <a:rPr lang="en-US" sz="3200" kern="1200" dirty="0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a/</a:t>
            </a:r>
            <a:r>
              <a:rPr lang="en-US" sz="3200" kern="1200" dirty="0" err="1">
                <a:solidFill>
                  <a:srgbClr val="FFFFFF"/>
                </a:solidFill>
                <a:uFillTx/>
                <a:sym typeface="Wingdings"/>
              </a:rPr>
              <a:t>H</a:t>
            </a:r>
            <a:r>
              <a:rPr lang="en-US" sz="3200" kern="1200" dirty="0" err="1">
                <a:solidFill>
                  <a:srgbClr val="FFFFFF"/>
                </a:solidFill>
                <a:uFillTx/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sz="3200" kern="1200" dirty="0">
                <a:solidFill>
                  <a:srgbClr val="FFFFFF"/>
                </a:solidFill>
                <a:uFillTx/>
                <a:latin typeface="Arial"/>
                <a:ea typeface="Zapf Dingbats"/>
                <a:cs typeface="Arial"/>
                <a:sym typeface="Zapf Dingbats"/>
              </a:rPr>
              <a:t>)</a:t>
            </a:r>
            <a:endParaRPr lang="en-US" sz="3600" kern="1200" baseline="-25000" dirty="0">
              <a:solidFill>
                <a:srgbClr val="FFFFFF"/>
              </a:solidFill>
              <a:uFillTx/>
              <a:latin typeface="Arial"/>
              <a:ea typeface="Zapf Dingbats"/>
              <a:cs typeface="Arial"/>
              <a:sym typeface="Zapf Dingbats"/>
            </a:endParaRPr>
          </a:p>
        </p:txBody>
      </p:sp>
      <p:sp>
        <p:nvSpPr>
          <p:cNvPr id="81" name="Text Box 6"/>
          <p:cNvSpPr txBox="1">
            <a:spLocks noChangeArrowheads="1"/>
          </p:cNvSpPr>
          <p:nvPr/>
        </p:nvSpPr>
        <p:spPr bwMode="auto">
          <a:xfrm>
            <a:off x="4645538" y="6235530"/>
            <a:ext cx="5325326" cy="1089891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25000"/>
                <a:alpha val="43000"/>
              </a:schemeClr>
            </a:outerShdw>
          </a:effectLst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algn="ctr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chemeClr val="bg2"/>
                </a:solidFill>
                <a:uFillTx/>
              </a:rPr>
              <a:t>Observed H</a:t>
            </a:r>
            <a:r>
              <a:rPr lang="en-US" sz="2800" kern="1200" dirty="0">
                <a:solidFill>
                  <a:schemeClr val="bg2"/>
                </a:solidFill>
                <a:uFillTx/>
                <a:latin typeface="Symbol" charset="2"/>
                <a:cs typeface="Symbol" charset="2"/>
              </a:rPr>
              <a:t>a</a:t>
            </a:r>
            <a:r>
              <a:rPr lang="en-US" sz="2800" kern="1200" dirty="0">
                <a:solidFill>
                  <a:schemeClr val="bg2"/>
                </a:solidFill>
                <a:uFillTx/>
              </a:rPr>
              <a:t>/</a:t>
            </a:r>
            <a:r>
              <a:rPr lang="en-US" sz="2800" kern="1200" dirty="0" err="1">
                <a:solidFill>
                  <a:schemeClr val="bg2"/>
                </a:solidFill>
                <a:uFillTx/>
              </a:rPr>
              <a:t>H</a:t>
            </a:r>
            <a:r>
              <a:rPr lang="en-US" sz="2800" kern="1200" dirty="0" err="1">
                <a:solidFill>
                  <a:schemeClr val="bg2"/>
                </a:solidFill>
                <a:uFillTx/>
                <a:latin typeface="Symbol" charset="2"/>
                <a:cs typeface="Symbol" charset="2"/>
              </a:rPr>
              <a:t>b</a:t>
            </a:r>
            <a:r>
              <a:rPr lang="en-US" sz="2800" kern="1200" dirty="0">
                <a:solidFill>
                  <a:schemeClr val="bg2"/>
                </a:solidFill>
                <a:uFillTx/>
              </a:rPr>
              <a:t> constrains </a:t>
            </a:r>
            <a:r>
              <a:rPr lang="en-US" sz="3200" kern="1200" dirty="0" err="1">
                <a:solidFill>
                  <a:schemeClr val="bg2"/>
                </a:solidFill>
                <a:uFillTx/>
                <a:latin typeface="Symbol" charset="2"/>
                <a:cs typeface="Symbol" charset="2"/>
              </a:rPr>
              <a:t>t</a:t>
            </a:r>
            <a:r>
              <a:rPr lang="en-US" sz="2800" kern="1200" baseline="-25000" dirty="0" err="1">
                <a:solidFill>
                  <a:schemeClr val="bg2"/>
                </a:solidFill>
                <a:uFillTx/>
              </a:rPr>
              <a:t>Y</a:t>
            </a:r>
            <a:r>
              <a:rPr lang="en-US" sz="2800" kern="1200" dirty="0">
                <a:solidFill>
                  <a:schemeClr val="bg2"/>
                </a:solidFill>
                <a:uFillTx/>
              </a:rPr>
              <a:t>.</a:t>
            </a:r>
          </a:p>
          <a:p>
            <a:pPr marL="0" marR="0" algn="ctr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chemeClr val="bg2"/>
                </a:solidFill>
                <a:uFillTx/>
              </a:rPr>
              <a:t>Continuum constrains </a:t>
            </a:r>
            <a:r>
              <a:rPr lang="en-US" sz="3200" kern="1200" dirty="0" err="1">
                <a:solidFill>
                  <a:schemeClr val="bg2"/>
                </a:solidFill>
                <a:uFillTx/>
                <a:latin typeface="Symbol" charset="2"/>
                <a:cs typeface="Symbol" charset="2"/>
              </a:rPr>
              <a:t>t</a:t>
            </a:r>
            <a:r>
              <a:rPr lang="en-US" sz="2800" kern="1200" baseline="-25000" dirty="0" err="1">
                <a:solidFill>
                  <a:schemeClr val="bg2"/>
                </a:solidFill>
                <a:uFillTx/>
              </a:rPr>
              <a:t>O</a:t>
            </a:r>
            <a:r>
              <a:rPr lang="en-US" sz="2800" kern="1200" dirty="0">
                <a:solidFill>
                  <a:schemeClr val="bg2"/>
                </a:solidFill>
                <a:uFillTx/>
              </a:rPr>
              <a:t> &amp; </a:t>
            </a:r>
            <a:r>
              <a:rPr lang="en-US" sz="3200" kern="1200" dirty="0" err="1">
                <a:solidFill>
                  <a:schemeClr val="bg2"/>
                </a:solidFill>
                <a:uFillTx/>
                <a:latin typeface="Symbol" charset="2"/>
                <a:cs typeface="Symbol" charset="2"/>
              </a:rPr>
              <a:t>t</a:t>
            </a:r>
            <a:r>
              <a:rPr lang="en-US" sz="2800" kern="1200" baseline="-25000" dirty="0" err="1">
                <a:solidFill>
                  <a:schemeClr val="bg2"/>
                </a:solidFill>
                <a:uFillTx/>
              </a:rPr>
              <a:t>Y</a:t>
            </a:r>
            <a:r>
              <a:rPr lang="en-US" sz="2800" kern="1200" dirty="0">
                <a:solidFill>
                  <a:schemeClr val="bg2"/>
                </a:solidFill>
                <a:uFillTx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5457256"/>
      </p:ext>
    </p:extLst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ambs2015_AVnVsAV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398" y="1876069"/>
            <a:ext cx="4726142" cy="47261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767930" y="6443170"/>
            <a:ext cx="2155002" cy="659003"/>
          </a:xfrm>
          <a:prstGeom prst="rect">
            <a:avLst/>
          </a:prstGeom>
          <a:solidFill>
            <a:srgbClr val="FFFFFF"/>
          </a:solidFill>
          <a:ln w="25400">
            <a:solidFill>
              <a:srgbClr val="4D4D4D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200" dirty="0" err="1">
                <a:uFillTx/>
                <a:latin typeface="Symbol" charset="2"/>
                <a:cs typeface="Symbol" charset="2"/>
              </a:rPr>
              <a:t>t</a:t>
            </a:r>
            <a:r>
              <a:rPr lang="en-US" sz="3200" kern="1200" baseline="-25000" dirty="0" err="1">
                <a:uFillTx/>
                <a:latin typeface="Arial" charset="0"/>
              </a:rPr>
              <a:t>neb</a:t>
            </a:r>
            <a:r>
              <a:rPr lang="en-US" sz="2800" kern="1200" dirty="0">
                <a:uFillTx/>
                <a:latin typeface="Arial" charset="0"/>
              </a:rPr>
              <a:t>(H</a:t>
            </a:r>
            <a:r>
              <a:rPr lang="en-US" sz="2800" kern="1200" dirty="0">
                <a:uFillTx/>
                <a:latin typeface="Symbol" charset="2"/>
                <a:cs typeface="Symbol" charset="2"/>
              </a:rPr>
              <a:t>a</a:t>
            </a:r>
            <a:r>
              <a:rPr lang="en-US" sz="2800" kern="1200" dirty="0">
                <a:uFillTx/>
                <a:latin typeface="Arial" charset="0"/>
              </a:rPr>
              <a:t>/</a:t>
            </a:r>
            <a:r>
              <a:rPr lang="en-US" sz="2800" kern="1200" dirty="0" err="1">
                <a:uFillTx/>
                <a:latin typeface="Arial" charset="0"/>
              </a:rPr>
              <a:t>H</a:t>
            </a:r>
            <a:r>
              <a:rPr lang="en-US" sz="2800" kern="1200" dirty="0" err="1">
                <a:uFillTx/>
                <a:latin typeface="Symbol" charset="2"/>
                <a:cs typeface="Symbol" charset="2"/>
              </a:rPr>
              <a:t>b</a:t>
            </a:r>
            <a:r>
              <a:rPr lang="en-US" sz="2800" kern="1200" dirty="0">
                <a:uFillTx/>
                <a:latin typeface="Arial" charset="0"/>
              </a:rPr>
              <a:t>)</a:t>
            </a:r>
            <a:endParaRPr lang="pt-BR" sz="2800" kern="1200" baseline="-25000" dirty="0">
              <a:uFillTx/>
              <a:latin typeface="Arial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6200000">
            <a:off x="75736" y="3755616"/>
            <a:ext cx="599897" cy="659003"/>
          </a:xfrm>
          <a:prstGeom prst="rect">
            <a:avLst/>
          </a:prstGeom>
          <a:solidFill>
            <a:srgbClr val="FFFFFF"/>
          </a:solidFill>
          <a:ln w="25400">
            <a:solidFill>
              <a:srgbClr val="4D4D4D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200" dirty="0" err="1">
                <a:uFillTx/>
                <a:latin typeface="Symbol" charset="2"/>
                <a:cs typeface="Symbol" charset="2"/>
              </a:rPr>
              <a:t>t</a:t>
            </a:r>
            <a:r>
              <a:rPr lang="en-US" sz="3200" kern="1200" baseline="-25000" dirty="0" err="1">
                <a:uFillTx/>
                <a:latin typeface="Arial" charset="0"/>
              </a:rPr>
              <a:t>Y</a:t>
            </a:r>
            <a:endParaRPr lang="pt-BR" sz="2800" kern="1200" baseline="-25000" dirty="0">
              <a:uFillTx/>
              <a:latin typeface="Arial" charset="0"/>
            </a:endParaRPr>
          </a:p>
        </p:txBody>
      </p:sp>
      <p:pic>
        <p:nvPicPr>
          <p:cNvPr id="10" name="Cambs2015_AV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67037" y="1900994"/>
            <a:ext cx="4656284" cy="46562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975093" y="2658444"/>
            <a:ext cx="888722" cy="659003"/>
          </a:xfrm>
          <a:prstGeom prst="rect">
            <a:avLst/>
          </a:prstGeom>
          <a:solidFill>
            <a:srgbClr val="FFFFFF"/>
          </a:solidFill>
          <a:ln w="25400">
            <a:solidFill>
              <a:srgbClr val="4D4D4D">
                <a:lumMod val="50000"/>
              </a:srgb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200" dirty="0">
                <a:solidFill>
                  <a:srgbClr val="FF0000"/>
                </a:solidFill>
                <a:uFillTx/>
                <a:latin typeface="Symbol" charset="2"/>
                <a:cs typeface="Symbol" charset="2"/>
              </a:rPr>
              <a:t> </a:t>
            </a:r>
            <a:r>
              <a:rPr lang="en-US" sz="3600" kern="1200" dirty="0" err="1">
                <a:solidFill>
                  <a:srgbClr val="FF0000"/>
                </a:solidFill>
                <a:uFillTx/>
                <a:latin typeface="Symbol" charset="2"/>
                <a:cs typeface="Symbol" charset="2"/>
              </a:rPr>
              <a:t>t</a:t>
            </a:r>
            <a:r>
              <a:rPr lang="en-US" sz="3200" kern="1200" baseline="-25000" dirty="0" err="1">
                <a:solidFill>
                  <a:srgbClr val="FF0000"/>
                </a:solidFill>
                <a:uFillTx/>
                <a:latin typeface="Arial" charset="0"/>
              </a:rPr>
              <a:t>O</a:t>
            </a:r>
            <a:r>
              <a:rPr lang="en-US" sz="3200" kern="1200" dirty="0">
                <a:solidFill>
                  <a:srgbClr val="FF0000"/>
                </a:solidFill>
                <a:uFillTx/>
                <a:latin typeface="Arial" charset="0"/>
              </a:rPr>
              <a:t>  </a:t>
            </a:r>
            <a:endParaRPr lang="pt-BR" sz="2800" kern="1200" baseline="-25000" dirty="0">
              <a:solidFill>
                <a:srgbClr val="FF0000"/>
              </a:solidFill>
              <a:uFillTx/>
              <a:latin typeface="Arial" charset="0"/>
            </a:endParaRPr>
          </a:p>
        </p:txBody>
      </p:sp>
      <p:grpSp>
        <p:nvGrpSpPr>
          <p:cNvPr id="37" name="Group 537"/>
          <p:cNvGrpSpPr/>
          <p:nvPr/>
        </p:nvGrpSpPr>
        <p:grpSpPr>
          <a:xfrm>
            <a:off x="8218336" y="6617868"/>
            <a:ext cx="1814010" cy="880300"/>
            <a:chOff x="0" y="0"/>
            <a:chExt cx="2451426" cy="1138770"/>
          </a:xfrm>
        </p:grpSpPr>
        <p:sp>
          <p:nvSpPr>
            <p:cNvPr id="38" name="Shape 467"/>
            <p:cNvSpPr/>
            <p:nvPr/>
          </p:nvSpPr>
          <p:spPr>
            <a:xfrm>
              <a:off x="0" y="0"/>
              <a:ext cx="2451427" cy="1138771"/>
            </a:xfrm>
            <a:prstGeom prst="ellipse">
              <a:avLst/>
            </a:prstGeom>
            <a:gradFill flip="none" rotWithShape="1">
              <a:gsLst>
                <a:gs pos="0">
                  <a:srgbClr val="212128"/>
                </a:gs>
                <a:gs pos="100000">
                  <a:srgbClr val="5E5F62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39" name="Shape 468"/>
            <p:cNvSpPr/>
            <p:nvPr/>
          </p:nvSpPr>
          <p:spPr>
            <a:xfrm>
              <a:off x="1078461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0" name="Shape 469"/>
            <p:cNvSpPr/>
            <p:nvPr/>
          </p:nvSpPr>
          <p:spPr>
            <a:xfrm>
              <a:off x="717048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1" name="Shape 470"/>
            <p:cNvSpPr/>
            <p:nvPr/>
          </p:nvSpPr>
          <p:spPr>
            <a:xfrm>
              <a:off x="430785" y="740835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2" name="Shape 471"/>
            <p:cNvSpPr/>
            <p:nvPr/>
          </p:nvSpPr>
          <p:spPr>
            <a:xfrm>
              <a:off x="1122397" y="824110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3" name="Shape 472"/>
            <p:cNvSpPr/>
            <p:nvPr/>
          </p:nvSpPr>
          <p:spPr>
            <a:xfrm>
              <a:off x="717048" y="636812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4" name="Shape 473"/>
            <p:cNvSpPr/>
            <p:nvPr/>
          </p:nvSpPr>
          <p:spPr>
            <a:xfrm>
              <a:off x="1689487" y="824110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5" name="Shape 474"/>
            <p:cNvSpPr/>
            <p:nvPr/>
          </p:nvSpPr>
          <p:spPr>
            <a:xfrm>
              <a:off x="451991" y="20141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6" name="Shape 475"/>
            <p:cNvSpPr/>
            <p:nvPr/>
          </p:nvSpPr>
          <p:spPr>
            <a:xfrm>
              <a:off x="2038586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7" name="Shape 476"/>
            <p:cNvSpPr/>
            <p:nvPr/>
          </p:nvSpPr>
          <p:spPr>
            <a:xfrm>
              <a:off x="1506660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8" name="Shape 477"/>
            <p:cNvSpPr/>
            <p:nvPr/>
          </p:nvSpPr>
          <p:spPr>
            <a:xfrm>
              <a:off x="1934859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49" name="Shape 478"/>
            <p:cNvSpPr/>
            <p:nvPr/>
          </p:nvSpPr>
          <p:spPr>
            <a:xfrm>
              <a:off x="1122397" y="10949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50" name="Shape 479"/>
            <p:cNvSpPr/>
            <p:nvPr/>
          </p:nvSpPr>
          <p:spPr>
            <a:xfrm>
              <a:off x="1439873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51" name="Shape 480"/>
            <p:cNvSpPr/>
            <p:nvPr/>
          </p:nvSpPr>
          <p:spPr>
            <a:xfrm>
              <a:off x="1697160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52" name="Shape 481"/>
            <p:cNvSpPr/>
            <p:nvPr/>
          </p:nvSpPr>
          <p:spPr>
            <a:xfrm>
              <a:off x="278627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53" name="Group 486"/>
            <p:cNvGrpSpPr/>
            <p:nvPr/>
          </p:nvGrpSpPr>
          <p:grpSpPr>
            <a:xfrm>
              <a:off x="343057" y="285557"/>
              <a:ext cx="382088" cy="382088"/>
              <a:chOff x="0" y="0"/>
              <a:chExt cx="382087" cy="382087"/>
            </a:xfrm>
          </p:grpSpPr>
          <p:sp>
            <p:nvSpPr>
              <p:cNvPr id="104" name="Shape 48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5" name="Shape 48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6" name="Shape 48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7" name="Shape 48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4" name="Group 491"/>
            <p:cNvGrpSpPr/>
            <p:nvPr/>
          </p:nvGrpSpPr>
          <p:grpSpPr>
            <a:xfrm>
              <a:off x="686488" y="547416"/>
              <a:ext cx="386838" cy="386838"/>
              <a:chOff x="0" y="0"/>
              <a:chExt cx="386837" cy="386837"/>
            </a:xfrm>
          </p:grpSpPr>
          <p:sp>
            <p:nvSpPr>
              <p:cNvPr id="100" name="Shape 487"/>
              <p:cNvSpPr/>
              <p:nvPr/>
            </p:nvSpPr>
            <p:spPr>
              <a:xfrm>
                <a:off x="12967" y="121360"/>
                <a:ext cx="209202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1" name="Shape 488"/>
              <p:cNvSpPr/>
              <p:nvPr/>
            </p:nvSpPr>
            <p:spPr>
              <a:xfrm>
                <a:off x="81233" y="7585"/>
                <a:ext cx="209201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2" name="Shape 489"/>
              <p:cNvSpPr/>
              <p:nvPr/>
            </p:nvSpPr>
            <p:spPr>
              <a:xfrm>
                <a:off x="149498" y="128945"/>
                <a:ext cx="209201" cy="198962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03" name="Shape 490"/>
              <p:cNvSpPr/>
              <p:nvPr/>
            </p:nvSpPr>
            <p:spPr>
              <a:xfrm>
                <a:off x="0" y="0"/>
                <a:ext cx="386838" cy="38683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5" name="Group 496"/>
            <p:cNvGrpSpPr/>
            <p:nvPr/>
          </p:nvGrpSpPr>
          <p:grpSpPr>
            <a:xfrm>
              <a:off x="732727" y="138600"/>
              <a:ext cx="382088" cy="382089"/>
              <a:chOff x="0" y="0"/>
              <a:chExt cx="382087" cy="382087"/>
            </a:xfrm>
          </p:grpSpPr>
          <p:sp>
            <p:nvSpPr>
              <p:cNvPr id="96" name="Shape 49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7" name="Shape 49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8" name="Shape 49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9" name="Shape 49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6" name="Group 501"/>
            <p:cNvGrpSpPr/>
            <p:nvPr/>
          </p:nvGrpSpPr>
          <p:grpSpPr>
            <a:xfrm>
              <a:off x="1180278" y="165328"/>
              <a:ext cx="382089" cy="382089"/>
              <a:chOff x="0" y="0"/>
              <a:chExt cx="382087" cy="382087"/>
            </a:xfrm>
          </p:grpSpPr>
          <p:sp>
            <p:nvSpPr>
              <p:cNvPr id="92" name="Shape 49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3" name="Shape 49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4" name="Shape 49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5" name="Shape 50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7" name="Group 506"/>
            <p:cNvGrpSpPr/>
            <p:nvPr/>
          </p:nvGrpSpPr>
          <p:grpSpPr>
            <a:xfrm>
              <a:off x="1095094" y="471126"/>
              <a:ext cx="382088" cy="382088"/>
              <a:chOff x="0" y="0"/>
              <a:chExt cx="382087" cy="382087"/>
            </a:xfrm>
          </p:grpSpPr>
          <p:sp>
            <p:nvSpPr>
              <p:cNvPr id="88" name="Shape 50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9" name="Shape 50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0" name="Shape 50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91" name="Shape 50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8" name="Group 511"/>
            <p:cNvGrpSpPr/>
            <p:nvPr/>
          </p:nvGrpSpPr>
          <p:grpSpPr>
            <a:xfrm>
              <a:off x="1530258" y="296616"/>
              <a:ext cx="382089" cy="382088"/>
              <a:chOff x="0" y="0"/>
              <a:chExt cx="382087" cy="382087"/>
            </a:xfrm>
          </p:grpSpPr>
          <p:sp>
            <p:nvSpPr>
              <p:cNvPr id="84" name="Shape 50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5" name="Shape 50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6" name="Shape 50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7" name="Shape 51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59" name="Group 516"/>
            <p:cNvGrpSpPr/>
            <p:nvPr/>
          </p:nvGrpSpPr>
          <p:grpSpPr>
            <a:xfrm>
              <a:off x="1440900" y="628456"/>
              <a:ext cx="382089" cy="382089"/>
              <a:chOff x="0" y="0"/>
              <a:chExt cx="382087" cy="382087"/>
            </a:xfrm>
          </p:grpSpPr>
          <p:sp>
            <p:nvSpPr>
              <p:cNvPr id="80" name="Shape 51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1" name="Shape 51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2" name="Shape 51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83" name="Shape 51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60" name="Group 521"/>
            <p:cNvGrpSpPr/>
            <p:nvPr/>
          </p:nvGrpSpPr>
          <p:grpSpPr>
            <a:xfrm>
              <a:off x="1934859" y="471126"/>
              <a:ext cx="382088" cy="382088"/>
              <a:chOff x="0" y="0"/>
              <a:chExt cx="382087" cy="382087"/>
            </a:xfrm>
          </p:grpSpPr>
          <p:sp>
            <p:nvSpPr>
              <p:cNvPr id="76" name="Shape 51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7" name="Shape 51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8" name="Shape 51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9" name="Shape 52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61" name="Group 526"/>
            <p:cNvGrpSpPr/>
            <p:nvPr/>
          </p:nvGrpSpPr>
          <p:grpSpPr>
            <a:xfrm>
              <a:off x="364264" y="549791"/>
              <a:ext cx="382088" cy="382088"/>
              <a:chOff x="0" y="0"/>
              <a:chExt cx="382087" cy="382087"/>
            </a:xfrm>
          </p:grpSpPr>
          <p:sp>
            <p:nvSpPr>
              <p:cNvPr id="72" name="Shape 52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3" name="Shape 52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4" name="Shape 52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5" name="Shape 52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62" name="Group 531"/>
            <p:cNvGrpSpPr/>
            <p:nvPr/>
          </p:nvGrpSpPr>
          <p:grpSpPr>
            <a:xfrm>
              <a:off x="1072038" y="718288"/>
              <a:ext cx="382089" cy="382088"/>
              <a:chOff x="0" y="0"/>
              <a:chExt cx="382087" cy="382087"/>
            </a:xfrm>
          </p:grpSpPr>
          <p:sp>
            <p:nvSpPr>
              <p:cNvPr id="68" name="Shape 527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9" name="Shape 528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0" name="Shape 529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71" name="Shape 530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63" name="Group 536"/>
            <p:cNvGrpSpPr/>
            <p:nvPr/>
          </p:nvGrpSpPr>
          <p:grpSpPr>
            <a:xfrm>
              <a:off x="1800476" y="182975"/>
              <a:ext cx="382088" cy="382089"/>
              <a:chOff x="0" y="0"/>
              <a:chExt cx="382087" cy="382087"/>
            </a:xfrm>
          </p:grpSpPr>
          <p:sp>
            <p:nvSpPr>
              <p:cNvPr id="64" name="Shape 532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5" name="Shape 533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6" name="Shape 534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67" name="Shape 535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</p:grpSp>
      <p:grpSp>
        <p:nvGrpSpPr>
          <p:cNvPr id="108" name="Group 604"/>
          <p:cNvGrpSpPr/>
          <p:nvPr/>
        </p:nvGrpSpPr>
        <p:grpSpPr>
          <a:xfrm>
            <a:off x="5175589" y="6656092"/>
            <a:ext cx="1713293" cy="907387"/>
            <a:chOff x="0" y="0"/>
            <a:chExt cx="2451426" cy="1138770"/>
          </a:xfrm>
        </p:grpSpPr>
        <p:sp>
          <p:nvSpPr>
            <p:cNvPr id="109" name="Shape 579"/>
            <p:cNvSpPr/>
            <p:nvPr/>
          </p:nvSpPr>
          <p:spPr>
            <a:xfrm>
              <a:off x="0" y="0"/>
              <a:ext cx="2451427" cy="1138771"/>
            </a:xfrm>
            <a:prstGeom prst="ellipse">
              <a:avLst/>
            </a:prstGeom>
            <a:gradFill flip="none" rotWithShape="1">
              <a:gsLst>
                <a:gs pos="0">
                  <a:srgbClr val="212128"/>
                </a:gs>
                <a:gs pos="100000">
                  <a:srgbClr val="5E5F62"/>
                </a:gs>
              </a:gsLst>
              <a:path path="shape">
                <a:fillToRect l="50000" t="50000" r="50000" b="50000"/>
              </a:path>
            </a:gra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0" name="Shape 580"/>
            <p:cNvSpPr/>
            <p:nvPr/>
          </p:nvSpPr>
          <p:spPr>
            <a:xfrm>
              <a:off x="1078461" y="471126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1" name="Shape 581"/>
            <p:cNvSpPr/>
            <p:nvPr/>
          </p:nvSpPr>
          <p:spPr>
            <a:xfrm>
              <a:off x="717048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2" name="Shape 582"/>
            <p:cNvSpPr/>
            <p:nvPr/>
          </p:nvSpPr>
          <p:spPr>
            <a:xfrm>
              <a:off x="302459" y="740835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3" name="Shape 583"/>
            <p:cNvSpPr/>
            <p:nvPr/>
          </p:nvSpPr>
          <p:spPr>
            <a:xfrm>
              <a:off x="1113012" y="824110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4" name="Shape 584"/>
            <p:cNvSpPr/>
            <p:nvPr/>
          </p:nvSpPr>
          <p:spPr>
            <a:xfrm>
              <a:off x="742654" y="7748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5" name="Shape 585"/>
            <p:cNvSpPr/>
            <p:nvPr/>
          </p:nvSpPr>
          <p:spPr>
            <a:xfrm>
              <a:off x="1689487" y="824110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6" name="Shape 586"/>
            <p:cNvSpPr/>
            <p:nvPr/>
          </p:nvSpPr>
          <p:spPr>
            <a:xfrm>
              <a:off x="547634" y="100057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7" name="Shape 587"/>
            <p:cNvSpPr/>
            <p:nvPr/>
          </p:nvSpPr>
          <p:spPr>
            <a:xfrm>
              <a:off x="2038586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8" name="Shape 588"/>
            <p:cNvSpPr/>
            <p:nvPr/>
          </p:nvSpPr>
          <p:spPr>
            <a:xfrm>
              <a:off x="1506660" y="642575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19" name="Shape 589"/>
            <p:cNvSpPr/>
            <p:nvPr/>
          </p:nvSpPr>
          <p:spPr>
            <a:xfrm>
              <a:off x="1689487" y="436980"/>
              <a:ext cx="206632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20" name="Shape 590"/>
            <p:cNvSpPr/>
            <p:nvPr/>
          </p:nvSpPr>
          <p:spPr>
            <a:xfrm>
              <a:off x="1122397" y="109497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93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21" name="Shape 591"/>
            <p:cNvSpPr/>
            <p:nvPr/>
          </p:nvSpPr>
          <p:spPr>
            <a:xfrm>
              <a:off x="1439873" y="231384"/>
              <a:ext cx="206633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22" name="Shape 592"/>
            <p:cNvSpPr/>
            <p:nvPr/>
          </p:nvSpPr>
          <p:spPr>
            <a:xfrm>
              <a:off x="1697160" y="231384"/>
              <a:ext cx="206632" cy="19652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sp>
          <p:nvSpPr>
            <p:cNvPr id="123" name="Shape 593"/>
            <p:cNvSpPr/>
            <p:nvPr/>
          </p:nvSpPr>
          <p:spPr>
            <a:xfrm>
              <a:off x="547634" y="471126"/>
              <a:ext cx="206633" cy="196519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941100"/>
            </a:solidFill>
            <a:ln w="9525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40" marR="40640" defTabSz="449129">
                <a:defRPr sz="1800"/>
              </a:pPr>
              <a:endParaRPr sz="1800"/>
            </a:p>
          </p:txBody>
        </p:sp>
        <p:grpSp>
          <p:nvGrpSpPr>
            <p:cNvPr id="124" name="Group 598"/>
            <p:cNvGrpSpPr/>
            <p:nvPr/>
          </p:nvGrpSpPr>
          <p:grpSpPr>
            <a:xfrm>
              <a:off x="127003" y="344195"/>
              <a:ext cx="382089" cy="382089"/>
              <a:chOff x="0" y="0"/>
              <a:chExt cx="382087" cy="382087"/>
            </a:xfrm>
          </p:grpSpPr>
          <p:sp>
            <p:nvSpPr>
              <p:cNvPr id="130" name="Shape 594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1" name="Shape 595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2" name="Shape 596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33" name="Shape 597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  <p:grpSp>
          <p:nvGrpSpPr>
            <p:cNvPr id="125" name="Group 603"/>
            <p:cNvGrpSpPr/>
            <p:nvPr/>
          </p:nvGrpSpPr>
          <p:grpSpPr>
            <a:xfrm>
              <a:off x="1903791" y="542515"/>
              <a:ext cx="382089" cy="382089"/>
              <a:chOff x="0" y="0"/>
              <a:chExt cx="382087" cy="382087"/>
            </a:xfrm>
          </p:grpSpPr>
          <p:sp>
            <p:nvSpPr>
              <p:cNvPr id="126" name="Shape 599"/>
              <p:cNvSpPr/>
              <p:nvPr/>
            </p:nvSpPr>
            <p:spPr>
              <a:xfrm>
                <a:off x="12808" y="119870"/>
                <a:ext cx="206633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6AB6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7" name="Shape 600"/>
              <p:cNvSpPr/>
              <p:nvPr/>
            </p:nvSpPr>
            <p:spPr>
              <a:xfrm>
                <a:off x="80236" y="7491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76D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8" name="Shape 601"/>
              <p:cNvSpPr/>
              <p:nvPr/>
            </p:nvSpPr>
            <p:spPr>
              <a:xfrm>
                <a:off x="147663" y="127362"/>
                <a:ext cx="206632" cy="19652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0096FF"/>
              </a:solidFill>
              <a:ln w="9525" cap="flat">
                <a:noFill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  <p:sp>
            <p:nvSpPr>
              <p:cNvPr id="129" name="Shape 602"/>
              <p:cNvSpPr/>
              <p:nvPr/>
            </p:nvSpPr>
            <p:spPr>
              <a:xfrm>
                <a:off x="0" y="0"/>
                <a:ext cx="382088" cy="382088"/>
              </a:xfrm>
              <a:prstGeom prst="ellipse">
                <a:avLst/>
              </a:prstGeom>
              <a:solidFill>
                <a:srgbClr val="FF2600">
                  <a:alpha val="20000"/>
                </a:srgbClr>
              </a:solidFill>
              <a:ln w="76200" cap="flat">
                <a:solidFill>
                  <a:srgbClr val="212121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marL="40640" marR="40640" defTabSz="449129">
                  <a:defRPr sz="1800"/>
                </a:pPr>
                <a:endParaRPr sz="1800"/>
              </a:p>
            </p:txBody>
          </p:sp>
        </p:grpSp>
      </p:grpSp>
      <p:sp>
        <p:nvSpPr>
          <p:cNvPr id="134" name="Shape 441"/>
          <p:cNvSpPr/>
          <p:nvPr/>
        </p:nvSpPr>
        <p:spPr>
          <a:xfrm>
            <a:off x="0" y="165105"/>
            <a:ext cx="10160000" cy="783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5" tIns="50795" rIns="50795" bIns="50795"/>
          <a:lstStyle/>
          <a:p>
            <a:pPr marL="39512" marR="39512" algn="ctr">
              <a:lnSpc>
                <a:spcPct val="80000"/>
              </a:lnSpc>
              <a:buClr>
                <a:srgbClr val="000000"/>
              </a:buClr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522150" algn="l"/>
                <a:tab pos="9547545" algn="l"/>
              </a:tabLst>
              <a:defRPr sz="47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x-none"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Tests w/</a:t>
            </a:r>
            <a:r>
              <a:rPr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14</a:t>
            </a:r>
            <a:r>
              <a:rPr lang="x-none"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000</a:t>
            </a:r>
            <a:r>
              <a:rPr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 S</a:t>
            </a:r>
            <a:r>
              <a:rPr lang="x-none"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F </a:t>
            </a:r>
            <a:r>
              <a:rPr sz="44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ea typeface="Myriad Pro"/>
                <a:sym typeface="Myriad Pro"/>
              </a:rPr>
              <a:t>galaxies</a:t>
            </a:r>
            <a:endParaRPr sz="4400" cap="small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ea typeface="Myriad Pro"/>
              <a:sym typeface="Myriad Pro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23016" y="1144058"/>
            <a:ext cx="8040799" cy="508857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 marL="383774" indent="-342820">
              <a:buFont typeface="Wingdings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STARLIGHT</a:t>
            </a:r>
            <a:r>
              <a:rPr lang="en-US" sz="2800" dirty="0">
                <a:solidFill>
                  <a:srgbClr val="FFFFFF"/>
                </a:solidFill>
              </a:rPr>
              <a:t> fits to optical spectra 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AND  </a:t>
            </a:r>
            <a:r>
              <a:rPr lang="en-US" sz="2800" dirty="0" smtClean="0">
                <a:solidFill>
                  <a:srgbClr val="FFFFFF"/>
                </a:solidFill>
              </a:rPr>
              <a:t>H</a:t>
            </a:r>
            <a:r>
              <a:rPr lang="en-US" sz="2800" dirty="0" smtClean="0">
                <a:solidFill>
                  <a:srgbClr val="FFFFFF"/>
                </a:solidFill>
                <a:latin typeface="Symbol" charset="2"/>
                <a:cs typeface="Symbol" charset="2"/>
              </a:rPr>
              <a:t>a</a:t>
            </a:r>
            <a:r>
              <a:rPr lang="en-US" sz="2800" dirty="0">
                <a:solidFill>
                  <a:srgbClr val="FFFFFF"/>
                </a:solidFill>
              </a:rPr>
              <a:t>/</a:t>
            </a:r>
            <a:r>
              <a:rPr lang="en-US" sz="2800" dirty="0" err="1">
                <a:solidFill>
                  <a:srgbClr val="FFFFFF"/>
                </a:solidFill>
              </a:rPr>
              <a:t>H</a:t>
            </a:r>
            <a:r>
              <a:rPr lang="en-US" sz="28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b</a:t>
            </a:r>
            <a:r>
              <a:rPr lang="en-US" sz="2800" dirty="0">
                <a:solidFill>
                  <a:srgbClr val="CCFFCC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7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50"/>
          <p:cNvSpPr/>
          <p:nvPr/>
        </p:nvSpPr>
        <p:spPr>
          <a:xfrm>
            <a:off x="482708" y="707010"/>
            <a:ext cx="9232137" cy="624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5" tIns="50795" rIns="50795" bIns="50795"/>
          <a:lstStyle>
            <a:lvl1pPr marL="39512" marR="39512" algn="ctr">
              <a:lnSpc>
                <a:spcPct val="80000"/>
              </a:lnSpc>
              <a:buClr>
                <a:srgbClr val="000000"/>
              </a:buClr>
              <a:buFont typeface="Times New Roman"/>
              <a:tabLst>
                <a:tab pos="762000" algn="l"/>
                <a:tab pos="1498600" algn="l"/>
                <a:tab pos="2222500" algn="l"/>
                <a:tab pos="2959100" algn="l"/>
                <a:tab pos="3695700" algn="l"/>
                <a:tab pos="4419600" algn="l"/>
                <a:tab pos="5143500" algn="l"/>
                <a:tab pos="5880100" algn="l"/>
                <a:tab pos="6604000" algn="l"/>
                <a:tab pos="7327900" algn="l"/>
                <a:tab pos="8064500" algn="l"/>
                <a:tab pos="8788400" algn="l"/>
                <a:tab pos="9525000" algn="l"/>
                <a:tab pos="9550400" algn="l"/>
              </a:tabLst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r>
              <a:rPr lang="en-US" sz="4000" dirty="0" smtClean="0"/>
              <a:t>STARLIGHT </a:t>
            </a:r>
            <a:r>
              <a:rPr lang="en-US" sz="4800" dirty="0" smtClean="0"/>
              <a:t>now can:</a:t>
            </a:r>
          </a:p>
          <a:p>
            <a:pPr algn="l">
              <a:lnSpc>
                <a:spcPct val="90000"/>
              </a:lnSpc>
            </a:pPr>
            <a:endParaRPr lang="x-none" sz="3200" b="1" dirty="0" smtClean="0">
              <a:solidFill>
                <a:srgbClr val="CCFFCC"/>
              </a:solidFill>
              <a:sym typeface="Wingdings"/>
            </a:endParaRP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/>
              <a:t>  Fit </a:t>
            </a:r>
            <a:r>
              <a:rPr lang="x-none" sz="2800" dirty="0"/>
              <a:t>photometry: GALEX, 2MASS, …</a:t>
            </a: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/>
              <a:t>  </a:t>
            </a:r>
            <a:r>
              <a:rPr lang="x-none" sz="2800" dirty="0" smtClean="0"/>
              <a:t>Fit </a:t>
            </a:r>
            <a:r>
              <a:rPr lang="x-none" sz="2800" dirty="0"/>
              <a:t>(recombination) emission lines: H</a:t>
            </a:r>
            <a:r>
              <a:rPr lang="x-none" sz="2800" dirty="0">
                <a:latin typeface="Symbol" charset="2"/>
                <a:cs typeface="Symbol" charset="2"/>
              </a:rPr>
              <a:t>a</a:t>
            </a:r>
            <a:r>
              <a:rPr lang="x-none" sz="2800" dirty="0"/>
              <a:t>, H</a:t>
            </a:r>
            <a:r>
              <a:rPr lang="x-none" sz="2800" dirty="0">
                <a:latin typeface="Symbol" charset="2"/>
                <a:cs typeface="Symbol" charset="2"/>
              </a:rPr>
              <a:t>b</a:t>
            </a:r>
            <a:r>
              <a:rPr lang="x-none" sz="2800" dirty="0"/>
              <a:t>, </a:t>
            </a:r>
            <a:r>
              <a:rPr lang="x-none" sz="2800" dirty="0" smtClean="0"/>
              <a:t>H</a:t>
            </a:r>
            <a:r>
              <a:rPr lang="x-none" sz="2800" dirty="0" smtClean="0">
                <a:latin typeface="Symbol" charset="2"/>
                <a:cs typeface="Symbol" charset="2"/>
              </a:rPr>
              <a:t>a</a:t>
            </a:r>
            <a:r>
              <a:rPr lang="x-none" sz="2800" dirty="0" smtClean="0"/>
              <a:t>/H</a:t>
            </a:r>
            <a:r>
              <a:rPr lang="x-none" sz="2800" dirty="0" smtClean="0">
                <a:latin typeface="Symbol" charset="2"/>
                <a:cs typeface="Symbol" charset="2"/>
              </a:rPr>
              <a:t>b</a:t>
            </a:r>
            <a:r>
              <a:rPr lang="x-none" sz="2800" dirty="0"/>
              <a:t>, …</a:t>
            </a:r>
          </a:p>
          <a:p>
            <a:pPr algn="l">
              <a:lnSpc>
                <a:spcPct val="120000"/>
              </a:lnSpc>
            </a:pPr>
            <a:r>
              <a:rPr lang="x-none" sz="3200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/>
              <a:t>  Fit </a:t>
            </a:r>
            <a:r>
              <a:rPr lang="x-none" sz="2800" dirty="0"/>
              <a:t>dust-reprocessed (FIR) </a:t>
            </a:r>
            <a:r>
              <a:rPr lang="x-none" sz="2800" dirty="0" smtClean="0"/>
              <a:t>luminosity</a:t>
            </a:r>
          </a:p>
          <a:p>
            <a:pPr algn="l">
              <a:lnSpc>
                <a:spcPct val="90000"/>
              </a:lnSpc>
            </a:pPr>
            <a:endParaRPr lang="en-US" sz="2000" dirty="0" smtClean="0"/>
          </a:p>
          <a:p>
            <a:pPr algn="l">
              <a:lnSpc>
                <a:spcPct val="90000"/>
              </a:lnSpc>
            </a:pPr>
            <a:endParaRPr lang="en-US" sz="2000" dirty="0" smtClean="0"/>
          </a:p>
          <a:p>
            <a:pPr algn="l">
              <a:lnSpc>
                <a:spcPct val="90000"/>
              </a:lnSpc>
            </a:pPr>
            <a:r>
              <a:rPr lang="en-US" sz="3200" dirty="0" smtClean="0"/>
              <a:t>all simultaneously to its </a:t>
            </a:r>
            <a:r>
              <a:rPr lang="en-US" sz="3200" dirty="0" smtClean="0">
                <a:latin typeface="Symbol" charset="2"/>
                <a:cs typeface="Symbol" charset="2"/>
              </a:rPr>
              <a:t>l</a:t>
            </a:r>
            <a:r>
              <a:rPr lang="en-US" sz="3200" dirty="0"/>
              <a:t>-by-</a:t>
            </a:r>
            <a:r>
              <a:rPr lang="en-US" sz="3200" dirty="0">
                <a:latin typeface="Symbol" charset="2"/>
                <a:cs typeface="Symbol" charset="2"/>
              </a:rPr>
              <a:t>l</a:t>
            </a:r>
            <a:r>
              <a:rPr lang="en-US" sz="3200" dirty="0"/>
              <a:t> </a:t>
            </a:r>
            <a:r>
              <a:rPr lang="en-US" sz="3200" dirty="0" smtClean="0"/>
              <a:t>spectral synthesis.</a:t>
            </a:r>
            <a:endParaRPr lang="x-none" sz="3200" dirty="0" smtClean="0"/>
          </a:p>
          <a:p>
            <a:pPr algn="l">
              <a:lnSpc>
                <a:spcPct val="100000"/>
              </a:lnSpc>
            </a:pPr>
            <a:endParaRPr lang="x-none" sz="2000" b="1" dirty="0" smtClean="0">
              <a:solidFill>
                <a:srgbClr val="FFCC00"/>
              </a:solidFill>
              <a:sym typeface="Wingdings"/>
            </a:endParaRPr>
          </a:p>
          <a:p>
            <a:pPr algn="l">
              <a:lnSpc>
                <a:spcPct val="100000"/>
              </a:lnSpc>
            </a:pPr>
            <a:endParaRPr lang="x-none" sz="2000" b="1" dirty="0">
              <a:solidFill>
                <a:srgbClr val="FFCC00"/>
              </a:solidFill>
              <a:sym typeface="Wingdings"/>
            </a:endParaRP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/>
              <a:t>  New </a:t>
            </a:r>
            <a:r>
              <a:rPr lang="x-none" sz="2800" dirty="0"/>
              <a:t>constraints allow </a:t>
            </a:r>
            <a:r>
              <a:rPr lang="x-none" sz="2800" dirty="0" smtClean="0"/>
              <a:t>for more complex / realistic /</a:t>
            </a:r>
          </a:p>
          <a:p>
            <a:pPr algn="l">
              <a:lnSpc>
                <a:spcPct val="120000"/>
              </a:lnSpc>
            </a:pPr>
            <a:r>
              <a:rPr lang="x-none" sz="2800" dirty="0" smtClean="0"/>
              <a:t>      interesting modelling of galaxies.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8731757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184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50"/>
          <p:cNvSpPr/>
          <p:nvPr/>
        </p:nvSpPr>
        <p:spPr>
          <a:xfrm>
            <a:off x="482708" y="707010"/>
            <a:ext cx="9232137" cy="6245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5" tIns="50795" rIns="50795" bIns="50795"/>
          <a:lstStyle>
            <a:lvl1pPr marL="39512" marR="39512" algn="ctr">
              <a:lnSpc>
                <a:spcPct val="80000"/>
              </a:lnSpc>
              <a:buClr>
                <a:srgbClr val="000000"/>
              </a:buClr>
              <a:buFont typeface="Times New Roman"/>
              <a:tabLst>
                <a:tab pos="762000" algn="l"/>
                <a:tab pos="1498600" algn="l"/>
                <a:tab pos="2222500" algn="l"/>
                <a:tab pos="2959100" algn="l"/>
                <a:tab pos="3695700" algn="l"/>
                <a:tab pos="4419600" algn="l"/>
                <a:tab pos="5143500" algn="l"/>
                <a:tab pos="5880100" algn="l"/>
                <a:tab pos="6604000" algn="l"/>
                <a:tab pos="7327900" algn="l"/>
                <a:tab pos="8064500" algn="l"/>
                <a:tab pos="8788400" algn="l"/>
                <a:tab pos="9525000" algn="l"/>
                <a:tab pos="9550400" algn="l"/>
              </a:tabLst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r>
              <a:rPr lang="en-US" sz="4000" dirty="0" smtClean="0">
                <a:latin typeface="Arial"/>
              </a:rPr>
              <a:t>STARLIGHT </a:t>
            </a:r>
            <a:r>
              <a:rPr lang="en-US" sz="4800" dirty="0" smtClean="0">
                <a:latin typeface="Arial"/>
              </a:rPr>
              <a:t>now can:</a:t>
            </a:r>
          </a:p>
          <a:p>
            <a:pPr algn="l">
              <a:lnSpc>
                <a:spcPct val="90000"/>
              </a:lnSpc>
            </a:pPr>
            <a:endParaRPr lang="x-none" sz="3200" b="1" dirty="0" smtClean="0">
              <a:solidFill>
                <a:srgbClr val="CCFFCC"/>
              </a:solidFill>
              <a:latin typeface="Arial"/>
              <a:sym typeface="Wingdings"/>
            </a:endParaRP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>
                <a:latin typeface="Arial"/>
              </a:rPr>
              <a:t>  Fit </a:t>
            </a:r>
            <a:r>
              <a:rPr lang="x-none" sz="2800" dirty="0">
                <a:latin typeface="Arial"/>
              </a:rPr>
              <a:t>photometry: GALEX, 2MASS, …</a:t>
            </a: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>
                <a:latin typeface="Arial"/>
              </a:rPr>
              <a:t>  </a:t>
            </a:r>
            <a:r>
              <a:rPr lang="x-none" sz="2800" dirty="0" smtClean="0">
                <a:latin typeface="Arial"/>
              </a:rPr>
              <a:t>Fit </a:t>
            </a:r>
            <a:r>
              <a:rPr lang="x-none" sz="2800" dirty="0">
                <a:latin typeface="Arial"/>
              </a:rPr>
              <a:t>(recombination) emission lines: H</a:t>
            </a:r>
            <a:r>
              <a:rPr lang="x-none" sz="2800" dirty="0">
                <a:latin typeface="Symbol" charset="2"/>
                <a:cs typeface="Symbol" charset="2"/>
              </a:rPr>
              <a:t>a</a:t>
            </a:r>
            <a:r>
              <a:rPr lang="x-none" sz="2800" dirty="0">
                <a:latin typeface="Arial"/>
              </a:rPr>
              <a:t>, H</a:t>
            </a:r>
            <a:r>
              <a:rPr lang="x-none" sz="2800" dirty="0">
                <a:latin typeface="Symbol" charset="2"/>
                <a:cs typeface="Symbol" charset="2"/>
              </a:rPr>
              <a:t>b</a:t>
            </a:r>
            <a:r>
              <a:rPr lang="x-none" sz="2800" dirty="0">
                <a:latin typeface="Arial"/>
              </a:rPr>
              <a:t>, </a:t>
            </a:r>
            <a:r>
              <a:rPr lang="x-none" sz="2800" dirty="0" smtClean="0">
                <a:latin typeface="Arial"/>
              </a:rPr>
              <a:t>H</a:t>
            </a:r>
            <a:r>
              <a:rPr lang="x-none" sz="2800" dirty="0" smtClean="0">
                <a:latin typeface="Symbol" charset="2"/>
                <a:cs typeface="Symbol" charset="2"/>
              </a:rPr>
              <a:t>a</a:t>
            </a:r>
            <a:r>
              <a:rPr lang="x-none" sz="2800" dirty="0" smtClean="0">
                <a:latin typeface="Arial"/>
              </a:rPr>
              <a:t>/H</a:t>
            </a:r>
            <a:r>
              <a:rPr lang="x-none" sz="2800" dirty="0" smtClean="0">
                <a:latin typeface="Symbol" charset="2"/>
                <a:cs typeface="Symbol" charset="2"/>
              </a:rPr>
              <a:t>b</a:t>
            </a:r>
            <a:r>
              <a:rPr lang="x-none" sz="2800" dirty="0">
                <a:latin typeface="Arial"/>
              </a:rPr>
              <a:t>, …</a:t>
            </a:r>
          </a:p>
          <a:p>
            <a:pPr algn="l">
              <a:lnSpc>
                <a:spcPct val="120000"/>
              </a:lnSpc>
            </a:pPr>
            <a:r>
              <a:rPr lang="x-none" sz="3200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>
                <a:latin typeface="Arial"/>
              </a:rPr>
              <a:t>  Fit </a:t>
            </a:r>
            <a:r>
              <a:rPr lang="x-none" sz="2800" dirty="0">
                <a:latin typeface="Arial"/>
              </a:rPr>
              <a:t>dust-reprocessed (FIR) </a:t>
            </a:r>
            <a:r>
              <a:rPr lang="x-none" sz="2800" dirty="0" smtClean="0">
                <a:latin typeface="Arial"/>
              </a:rPr>
              <a:t>luminosity</a:t>
            </a:r>
          </a:p>
          <a:p>
            <a:pPr algn="l">
              <a:lnSpc>
                <a:spcPct val="90000"/>
              </a:lnSpc>
            </a:pPr>
            <a:endParaRPr lang="en-US" sz="2000" dirty="0" smtClean="0">
              <a:latin typeface="Arial"/>
            </a:endParaRPr>
          </a:p>
          <a:p>
            <a:pPr algn="l">
              <a:lnSpc>
                <a:spcPct val="90000"/>
              </a:lnSpc>
            </a:pPr>
            <a:endParaRPr lang="en-US" sz="2000" dirty="0" smtClean="0">
              <a:latin typeface="Arial"/>
            </a:endParaRPr>
          </a:p>
          <a:p>
            <a:pPr algn="l">
              <a:lnSpc>
                <a:spcPct val="90000"/>
              </a:lnSpc>
            </a:pPr>
            <a:r>
              <a:rPr lang="en-US" sz="3200" dirty="0" smtClean="0">
                <a:latin typeface="Arial"/>
              </a:rPr>
              <a:t>all simultaneously to its </a:t>
            </a:r>
            <a:r>
              <a:rPr lang="en-US" sz="3200" dirty="0" smtClean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Arial"/>
              </a:rPr>
              <a:t>-by-</a:t>
            </a:r>
            <a:r>
              <a:rPr lang="en-US" sz="3200" dirty="0">
                <a:latin typeface="Symbol" charset="2"/>
                <a:cs typeface="Symbol" charset="2"/>
              </a:rPr>
              <a:t>l</a:t>
            </a:r>
            <a:r>
              <a:rPr lang="en-US" sz="3200" dirty="0">
                <a:latin typeface="Arial"/>
              </a:rPr>
              <a:t> </a:t>
            </a:r>
            <a:r>
              <a:rPr lang="en-US" sz="3200" dirty="0" smtClean="0">
                <a:latin typeface="Arial"/>
              </a:rPr>
              <a:t>spectral synthesis.</a:t>
            </a:r>
            <a:endParaRPr lang="x-none" sz="3200" dirty="0" smtClean="0">
              <a:latin typeface="Arial"/>
            </a:endParaRPr>
          </a:p>
          <a:p>
            <a:pPr algn="l">
              <a:lnSpc>
                <a:spcPct val="100000"/>
              </a:lnSpc>
            </a:pPr>
            <a:endParaRPr lang="x-none" sz="2000" b="1" dirty="0" smtClean="0">
              <a:solidFill>
                <a:srgbClr val="FFCC00"/>
              </a:solidFill>
              <a:latin typeface="Arial"/>
              <a:sym typeface="Wingdings"/>
            </a:endParaRPr>
          </a:p>
          <a:p>
            <a:pPr algn="l">
              <a:lnSpc>
                <a:spcPct val="100000"/>
              </a:lnSpc>
            </a:pPr>
            <a:endParaRPr lang="x-none" sz="2000" b="1" dirty="0">
              <a:solidFill>
                <a:srgbClr val="FFCC00"/>
              </a:solidFill>
              <a:latin typeface="Arial"/>
              <a:sym typeface="Wingdings"/>
            </a:endParaRPr>
          </a:p>
          <a:p>
            <a:pPr algn="l">
              <a:lnSpc>
                <a:spcPct val="120000"/>
              </a:lnSpc>
            </a:pPr>
            <a:r>
              <a:rPr lang="x-none" sz="3200" dirty="0" smtClean="0">
                <a:solidFill>
                  <a:srgbClr val="CCFFCC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x-none" sz="2800" dirty="0" smtClean="0">
                <a:latin typeface="Arial"/>
              </a:rPr>
              <a:t>  New </a:t>
            </a:r>
            <a:r>
              <a:rPr lang="x-none" sz="2800" dirty="0">
                <a:latin typeface="Arial"/>
              </a:rPr>
              <a:t>constraints allow </a:t>
            </a:r>
            <a:r>
              <a:rPr lang="x-none" sz="2800" dirty="0" smtClean="0">
                <a:latin typeface="Arial"/>
              </a:rPr>
              <a:t>for more complex / realistic /</a:t>
            </a:r>
          </a:p>
          <a:p>
            <a:pPr algn="l">
              <a:lnSpc>
                <a:spcPct val="120000"/>
              </a:lnSpc>
            </a:pPr>
            <a:r>
              <a:rPr lang="x-none" sz="2800" dirty="0" smtClean="0">
                <a:latin typeface="Arial"/>
              </a:rPr>
              <a:t>      interesting modelling of galaxies.</a:t>
            </a:r>
            <a:endParaRPr sz="2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99683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 bwMode="auto">
          <a:xfrm>
            <a:off x="8543692" y="6268448"/>
            <a:ext cx="1459183" cy="1126126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79471" y="6286428"/>
            <a:ext cx="7432929" cy="1126126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99354" y="171798"/>
            <a:ext cx="9761361" cy="615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595" tIns="50795" rIns="101595" bIns="50795" anchor="b">
            <a:spAutoFit/>
          </a:bodyPr>
          <a:lstStyle/>
          <a:p>
            <a:pPr marL="39512" marR="39512" algn="ctr">
              <a:lnSpc>
                <a:spcPct val="80000"/>
              </a:lnSpc>
              <a:buClr>
                <a:srgbClr val="000000"/>
              </a:buClr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090495" algn="l"/>
              </a:tabLst>
              <a:defRPr sz="4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en-US" sz="36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STARLIGHT</a:t>
            </a: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: The (old) recipe</a:t>
            </a:r>
            <a:endParaRPr lang="pt-BR" sz="4000" kern="1200" baseline="30000" dirty="0">
              <a:ln>
                <a:solidFill>
                  <a:srgbClr val="FFFFFF"/>
                </a:solidFill>
              </a:ln>
              <a:solidFill>
                <a:srgbClr val="FFCC00"/>
              </a:solidFill>
              <a:uFillTx/>
              <a:latin typeface="Arial" charset="0"/>
              <a:ea typeface="ＭＳ Ｐゴシック" charset="0"/>
              <a:cs typeface="ＭＳ Ｐゴシック" charset="0"/>
              <a:sym typeface="Myriad Pro"/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39210" y="2686315"/>
            <a:ext cx="9721969" cy="118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595" tIns="50795" rIns="101595" bIns="507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kern="1200" dirty="0">
                <a:solidFill>
                  <a:srgbClr val="FFFFCC"/>
                </a:solidFill>
                <a:uFillTx/>
              </a:rPr>
              <a:t>M</a:t>
            </a:r>
            <a:r>
              <a:rPr lang="en-US" sz="3600" kern="1200" dirty="0">
                <a:solidFill>
                  <a:srgbClr val="FFFFCC"/>
                </a:solidFill>
                <a:uFillTx/>
                <a:latin typeface="Symbol" charset="0"/>
              </a:rPr>
              <a:t>(</a:t>
            </a:r>
            <a:r>
              <a:rPr lang="en-US" sz="3600" kern="1200" dirty="0">
                <a:solidFill>
                  <a:srgbClr val="CCFFCC"/>
                </a:solidFill>
                <a:uFillTx/>
                <a:latin typeface="Symbol" charset="0"/>
              </a:rPr>
              <a:t>l</a:t>
            </a:r>
            <a:r>
              <a:rPr lang="en-US" sz="3600" kern="1200" dirty="0">
                <a:solidFill>
                  <a:srgbClr val="FFFFCC"/>
                </a:solidFill>
                <a:uFillTx/>
                <a:latin typeface="Symbol" charset="0"/>
              </a:rPr>
              <a:t>) =   </a:t>
            </a:r>
            <a:r>
              <a:rPr lang="en-US" sz="5400" kern="1200" dirty="0">
                <a:solidFill>
                  <a:srgbClr val="FFFFCC"/>
                </a:solidFill>
                <a:uFillTx/>
                <a:latin typeface="Symbol" charset="0"/>
              </a:rPr>
              <a:t>S</a:t>
            </a:r>
            <a:r>
              <a:rPr lang="en-US" sz="4900" kern="1200" dirty="0">
                <a:solidFill>
                  <a:srgbClr val="FFFFCC"/>
                </a:solidFill>
                <a:uFillTx/>
                <a:latin typeface="Symbol" charset="0"/>
              </a:rPr>
              <a:t>  </a:t>
            </a:r>
            <a:r>
              <a:rPr lang="en-US" sz="3600" b="1" kern="1200" dirty="0">
                <a:solidFill>
                  <a:srgbClr val="FFFFFF"/>
                </a:solidFill>
                <a:uFillTx/>
              </a:rPr>
              <a:t>x</a:t>
            </a:r>
            <a:r>
              <a:rPr lang="en-US" sz="3600" kern="1200" dirty="0">
                <a:solidFill>
                  <a:srgbClr val="FFFFCC"/>
                </a:solidFill>
                <a:uFillTx/>
              </a:rPr>
              <a:t>(</a:t>
            </a:r>
            <a:r>
              <a:rPr lang="en-US" sz="3600" kern="1200" dirty="0" err="1">
                <a:solidFill>
                  <a:srgbClr val="FFCC66"/>
                </a:solidFill>
                <a:uFillTx/>
              </a:rPr>
              <a:t>t</a:t>
            </a:r>
            <a:r>
              <a:rPr lang="en-US" sz="3600" kern="1200" dirty="0" err="1">
                <a:solidFill>
                  <a:srgbClr val="FFFFCC"/>
                </a:solidFill>
                <a:uFillTx/>
              </a:rPr>
              <a:t>,</a:t>
            </a:r>
            <a:r>
              <a:rPr lang="en-US" sz="3600" kern="1200" dirty="0" err="1">
                <a:solidFill>
                  <a:srgbClr val="FFCC66"/>
                </a:solidFill>
                <a:uFillTx/>
              </a:rPr>
              <a:t>Z</a:t>
            </a:r>
            <a:r>
              <a:rPr lang="en-US" sz="3600" kern="1200" dirty="0">
                <a:solidFill>
                  <a:srgbClr val="FFFFCC"/>
                </a:solidFill>
                <a:uFillTx/>
              </a:rPr>
              <a:t>)  ×  Base(</a:t>
            </a:r>
            <a:r>
              <a:rPr lang="en-US" sz="3600" kern="1200" dirty="0" err="1">
                <a:solidFill>
                  <a:srgbClr val="CCFFCC"/>
                </a:solidFill>
                <a:uFillTx/>
                <a:latin typeface="Symbol" charset="0"/>
              </a:rPr>
              <a:t>l</a:t>
            </a:r>
            <a:r>
              <a:rPr lang="en-US" sz="3600" kern="1200" dirty="0" err="1">
                <a:solidFill>
                  <a:srgbClr val="FFFFCC"/>
                </a:solidFill>
                <a:uFillTx/>
              </a:rPr>
              <a:t>;</a:t>
            </a:r>
            <a:r>
              <a:rPr lang="en-US" sz="3600" kern="1200" dirty="0" err="1">
                <a:solidFill>
                  <a:srgbClr val="FFCC66"/>
                </a:solidFill>
                <a:uFillTx/>
              </a:rPr>
              <a:t>t</a:t>
            </a:r>
            <a:r>
              <a:rPr lang="en-US" sz="3600" kern="1200" dirty="0" err="1">
                <a:solidFill>
                  <a:srgbClr val="FFFFCC"/>
                </a:solidFill>
                <a:uFillTx/>
              </a:rPr>
              <a:t>,</a:t>
            </a:r>
            <a:r>
              <a:rPr lang="en-US" sz="3600" kern="1200" dirty="0" err="1">
                <a:solidFill>
                  <a:srgbClr val="FFCC66"/>
                </a:solidFill>
                <a:uFillTx/>
              </a:rPr>
              <a:t>Z</a:t>
            </a:r>
            <a:r>
              <a:rPr lang="en-US" sz="3600" kern="1200" dirty="0">
                <a:solidFill>
                  <a:srgbClr val="FFFFCC"/>
                </a:solidFill>
                <a:uFillTx/>
              </a:rPr>
              <a:t>)  × </a:t>
            </a:r>
            <a:r>
              <a:rPr lang="en-US" sz="4000" kern="1200" dirty="0">
                <a:solidFill>
                  <a:srgbClr val="FFFFCC"/>
                </a:solidFill>
                <a:uFillTx/>
              </a:rPr>
              <a:t>e</a:t>
            </a:r>
            <a:r>
              <a:rPr lang="en-US" sz="4800" kern="1200" baseline="30000" dirty="0">
                <a:solidFill>
                  <a:srgbClr val="FFFFCC"/>
                </a:solidFill>
                <a:uFillTx/>
              </a:rPr>
              <a:t>- </a:t>
            </a:r>
            <a:r>
              <a:rPr lang="en-US" sz="4800" kern="1200" baseline="30000" dirty="0">
                <a:solidFill>
                  <a:srgbClr val="FFFFCC"/>
                </a:solidFill>
                <a:uFillTx/>
                <a:latin typeface="Symbol" charset="0"/>
              </a:rPr>
              <a:t>t</a:t>
            </a:r>
            <a:r>
              <a:rPr lang="en-US" sz="3600" kern="1200" baseline="30000" dirty="0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(</a:t>
            </a:r>
            <a:r>
              <a:rPr lang="en-US" sz="3600" kern="1200" baseline="30000" dirty="0" err="1">
                <a:solidFill>
                  <a:srgbClr val="FFCC66"/>
                </a:solidFill>
                <a:uFillTx/>
                <a:latin typeface="Arial"/>
                <a:ea typeface="Arial"/>
                <a:cs typeface="Arial"/>
              </a:rPr>
              <a:t>t</a:t>
            </a:r>
            <a:r>
              <a:rPr lang="en-US" sz="3600" kern="1200" baseline="30000" dirty="0" err="1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,</a:t>
            </a:r>
            <a:r>
              <a:rPr lang="en-US" sz="3600" kern="1200" baseline="30000" dirty="0" err="1">
                <a:solidFill>
                  <a:srgbClr val="FFCC66"/>
                </a:solidFill>
                <a:uFillTx/>
                <a:latin typeface="Arial"/>
                <a:ea typeface="Arial"/>
                <a:cs typeface="Arial"/>
              </a:rPr>
              <a:t>Z</a:t>
            </a:r>
            <a:r>
              <a:rPr lang="en-US" sz="3600" kern="1200" baseline="30000" dirty="0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) </a:t>
            </a:r>
            <a:r>
              <a:rPr lang="en-US" sz="2400" kern="1200" baseline="30000" dirty="0">
                <a:solidFill>
                  <a:srgbClr val="FFFFCC"/>
                </a:solidFill>
                <a:uFillTx/>
                <a:latin typeface="Symbol" charset="0"/>
              </a:rPr>
              <a:t>  </a:t>
            </a:r>
            <a:r>
              <a:rPr lang="en-US" sz="3600" kern="1200" baseline="30000" dirty="0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×</a:t>
            </a:r>
            <a:r>
              <a:rPr lang="en-US" sz="1800" kern="1200" dirty="0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 </a:t>
            </a:r>
            <a:r>
              <a:rPr lang="en-US" sz="4000" kern="1200" baseline="30000" dirty="0">
                <a:solidFill>
                  <a:srgbClr val="FFFFCC"/>
                </a:solidFill>
                <a:uFillTx/>
                <a:latin typeface="Arial"/>
                <a:ea typeface="Arial"/>
                <a:cs typeface="Arial"/>
              </a:rPr>
              <a:t>q</a:t>
            </a:r>
            <a:r>
              <a:rPr lang="en-US" sz="4000" kern="1200" baseline="30000" dirty="0">
                <a:solidFill>
                  <a:srgbClr val="FFFFCC"/>
                </a:solidFill>
                <a:uFillTx/>
                <a:latin typeface="Symbol" charset="0"/>
              </a:rPr>
              <a:t>(</a:t>
            </a:r>
            <a:r>
              <a:rPr lang="en-US" sz="4000" kern="1200" baseline="30000" dirty="0">
                <a:solidFill>
                  <a:srgbClr val="CCFFCC"/>
                </a:solidFill>
                <a:uFillTx/>
                <a:latin typeface="Symbol" charset="0"/>
              </a:rPr>
              <a:t>l</a:t>
            </a:r>
            <a:r>
              <a:rPr lang="en-US" sz="4000" kern="1200" baseline="30000" dirty="0">
                <a:solidFill>
                  <a:srgbClr val="FFFFCC"/>
                </a:solidFill>
                <a:uFillTx/>
                <a:latin typeface="Symbol" charset="0"/>
              </a:rPr>
              <a:t>)</a:t>
            </a:r>
            <a:r>
              <a:rPr lang="en-US" sz="3600" kern="1200" dirty="0">
                <a:solidFill>
                  <a:srgbClr val="FFFFCC"/>
                </a:solidFill>
                <a:uFillTx/>
                <a:latin typeface="Symbol" charset="0"/>
              </a:rPr>
              <a:t> </a:t>
            </a:r>
          </a:p>
          <a:p>
            <a:pPr marL="0" marR="0" defTabSz="10157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kern="1200" dirty="0">
                <a:solidFill>
                  <a:srgbClr val="FFFFCC"/>
                </a:solidFill>
                <a:uFillTx/>
                <a:latin typeface="Symbol" charset="0"/>
              </a:rPr>
              <a:t>	</a:t>
            </a:r>
            <a:endParaRPr lang="en-US" sz="2700" kern="1200" baseline="30000" dirty="0">
              <a:solidFill>
                <a:srgbClr val="FFFFCC"/>
              </a:solidFill>
              <a:uFillTx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000276" y="4388981"/>
            <a:ext cx="2767443" cy="1505389"/>
          </a:xfrm>
          <a:prstGeom prst="rect">
            <a:avLst/>
          </a:prstGeom>
          <a:solidFill>
            <a:schemeClr val="bg2"/>
          </a:solidFill>
          <a:ln w="63500">
            <a:solidFill>
              <a:srgbClr val="800000"/>
            </a:solidFill>
            <a:miter lim="800000"/>
            <a:headEnd/>
            <a:tailEnd/>
          </a:ln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algn="ctr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CC00"/>
                </a:solidFill>
                <a:uFillTx/>
              </a:rPr>
              <a:t>light or mass fractions</a:t>
            </a:r>
          </a:p>
          <a:p>
            <a:pPr marL="0" marR="0" algn="ctr" defTabSz="10157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FFFF"/>
                </a:solidFill>
                <a:uFillTx/>
                <a:sym typeface="Wingdings" charset="0"/>
              </a:rPr>
              <a:t>x =</a:t>
            </a:r>
            <a:r>
              <a:rPr lang="en-US" sz="2800" b="1" kern="1200" dirty="0">
                <a:solidFill>
                  <a:srgbClr val="FFCC00"/>
                </a:solidFill>
                <a:uFillTx/>
                <a:sym typeface="Wingdings" charset="0"/>
              </a:rPr>
              <a:t> pop vector</a:t>
            </a:r>
            <a:endParaRPr lang="pt-BR" sz="2800" b="1" kern="1200" dirty="0">
              <a:solidFill>
                <a:srgbClr val="800000"/>
              </a:solidFill>
              <a:uFillTx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955397" y="4366780"/>
            <a:ext cx="2801581" cy="1354351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algn="ctr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990000"/>
                </a:solidFill>
                <a:uFillTx/>
              </a:rPr>
              <a:t>Spectral Base</a:t>
            </a:r>
          </a:p>
          <a:p>
            <a:pPr marL="0" marR="0" algn="ctr" defTabSz="101570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990000"/>
                </a:solidFill>
                <a:uFillTx/>
              </a:rPr>
              <a:t>usually SSPs</a:t>
            </a:r>
            <a:r>
              <a:rPr lang="en-US" sz="2700" kern="1200" dirty="0">
                <a:solidFill>
                  <a:srgbClr val="990000"/>
                </a:solidFill>
                <a:uFillTx/>
              </a:rPr>
              <a:t> </a:t>
            </a:r>
            <a:r>
              <a:rPr lang="en-US" kern="1200" dirty="0" smtClean="0">
                <a:solidFill>
                  <a:srgbClr val="990000"/>
                </a:solidFill>
                <a:uFillTx/>
              </a:rPr>
              <a:t>from</a:t>
            </a:r>
            <a:r>
              <a:rPr lang="en-US" sz="2700" kern="1200" dirty="0">
                <a:solidFill>
                  <a:srgbClr val="990000"/>
                </a:solidFill>
                <a:uFillTx/>
              </a:rPr>
              <a:t> </a:t>
            </a:r>
            <a:r>
              <a:rPr lang="en-US" kern="1200" dirty="0">
                <a:solidFill>
                  <a:srgbClr val="990000"/>
                </a:solidFill>
                <a:uFillTx/>
              </a:rPr>
              <a:t>BC03</a:t>
            </a:r>
            <a:r>
              <a:rPr lang="en-US" kern="1200" dirty="0" smtClean="0">
                <a:solidFill>
                  <a:srgbClr val="990000"/>
                </a:solidFill>
                <a:uFillTx/>
              </a:rPr>
              <a:t>, MILES, …</a:t>
            </a:r>
            <a:endParaRPr lang="en-US" sz="2800" kern="1200" dirty="0">
              <a:solidFill>
                <a:srgbClr val="990000"/>
              </a:solidFill>
              <a:uFillTx/>
            </a:endParaRP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856401" y="3723418"/>
            <a:ext cx="239889" cy="516153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</p:spPr>
        <p:txBody>
          <a:bodyPr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6065543" y="3678799"/>
            <a:ext cx="239889" cy="516153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tx2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2777" name="Group 9"/>
          <p:cNvGrpSpPr>
            <a:grpSpLocks/>
          </p:cNvGrpSpPr>
          <p:nvPr/>
        </p:nvGrpSpPr>
        <p:grpSpPr bwMode="auto">
          <a:xfrm>
            <a:off x="160516" y="974655"/>
            <a:ext cx="9999484" cy="1478139"/>
            <a:chOff x="249" y="1933"/>
            <a:chExt cx="5511" cy="838"/>
          </a:xfrm>
        </p:grpSpPr>
        <p:sp>
          <p:nvSpPr>
            <p:cNvPr id="32784" name="Text Box 10"/>
            <p:cNvSpPr txBox="1">
              <a:spLocks noChangeArrowheads="1"/>
            </p:cNvSpPr>
            <p:nvPr/>
          </p:nvSpPr>
          <p:spPr bwMode="auto">
            <a:xfrm>
              <a:off x="1338" y="2160"/>
              <a:ext cx="442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defTabSz="101570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Symbol" charset="0"/>
                <a:buChar char="="/>
              </a:pPr>
              <a:r>
                <a:rPr lang="en-US" sz="3600" kern="1200" dirty="0">
                  <a:solidFill>
                    <a:srgbClr val="FFFFFF"/>
                  </a:solidFill>
                  <a:uFillTx/>
                </a:rPr>
                <a:t>  x</a:t>
              </a:r>
              <a:r>
                <a:rPr lang="en-US" sz="3600" kern="1200" baseline="-25000" dirty="0">
                  <a:solidFill>
                    <a:srgbClr val="FFFFFF"/>
                  </a:solidFill>
                  <a:uFillTx/>
                </a:rPr>
                <a:t>1    </a:t>
              </a:r>
              <a:r>
                <a:rPr lang="en-US" sz="3600" kern="1200" dirty="0">
                  <a:solidFill>
                    <a:srgbClr val="FFFFFF"/>
                  </a:solidFill>
                  <a:uFillTx/>
                </a:rPr>
                <a:t>          + x</a:t>
              </a:r>
              <a:r>
                <a:rPr lang="en-US" sz="3600" kern="1200" baseline="-25000" dirty="0">
                  <a:solidFill>
                    <a:srgbClr val="FFFFFF"/>
                  </a:solidFill>
                  <a:uFillTx/>
                </a:rPr>
                <a:t>2</a:t>
              </a:r>
              <a:r>
                <a:rPr lang="en-US" sz="3600" kern="1200" dirty="0">
                  <a:solidFill>
                    <a:srgbClr val="FFFFFF"/>
                  </a:solidFill>
                  <a:uFillTx/>
                </a:rPr>
                <a:t>            + x</a:t>
              </a:r>
              <a:r>
                <a:rPr lang="en-US" sz="3600" kern="1200" baseline="-25000" dirty="0">
                  <a:solidFill>
                    <a:srgbClr val="FFFFFF"/>
                  </a:solidFill>
                  <a:uFillTx/>
                </a:rPr>
                <a:t>3                </a:t>
              </a:r>
              <a:r>
                <a:rPr lang="en-US" sz="3600" kern="1200" dirty="0">
                  <a:solidFill>
                    <a:srgbClr val="FFFFFF"/>
                  </a:solidFill>
                  <a:uFillTx/>
                </a:rPr>
                <a:t>+ ... </a:t>
              </a:r>
              <a:r>
                <a:rPr lang="en-US" sz="3600" kern="1200" dirty="0">
                  <a:solidFill>
                    <a:srgbClr val="FFFFFF"/>
                  </a:solidFill>
                  <a:uFillTx/>
                  <a:latin typeface="Symbol" charset="0"/>
                </a:rPr>
                <a:t>  </a:t>
              </a:r>
              <a:endParaRPr lang="en-US" sz="3600" kern="1200" dirty="0">
                <a:solidFill>
                  <a:srgbClr val="FFFFFF"/>
                </a:solidFill>
                <a:uFillTx/>
                <a:latin typeface="Times New Roman" charset="0"/>
              </a:endParaRPr>
            </a:p>
          </p:txBody>
        </p:sp>
        <p:grpSp>
          <p:nvGrpSpPr>
            <p:cNvPr id="32785" name="Group 11"/>
            <p:cNvGrpSpPr>
              <a:grpSpLocks/>
            </p:cNvGrpSpPr>
            <p:nvPr/>
          </p:nvGrpSpPr>
          <p:grpSpPr bwMode="auto">
            <a:xfrm>
              <a:off x="249" y="1933"/>
              <a:ext cx="4944" cy="838"/>
              <a:chOff x="204" y="2955"/>
              <a:chExt cx="5307" cy="974"/>
            </a:xfrm>
          </p:grpSpPr>
          <p:pic>
            <p:nvPicPr>
              <p:cNvPr id="32786" name="Picture 12" descr="ngc4414_hs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955"/>
                <a:ext cx="1179" cy="9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7" name="Picture 13" descr="9926x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0" b="4050"/>
              <a:stretch>
                <a:fillRect/>
              </a:stretch>
            </p:blipFill>
            <p:spPr bwMode="auto">
              <a:xfrm>
                <a:off x="3469" y="3094"/>
                <a:ext cx="726" cy="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8" name="Picture 14" descr="omega_color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1" y="3113"/>
                <a:ext cx="680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9" name="Picture 15" descr="pleiade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1"/>
              <a:stretch>
                <a:fillRect/>
              </a:stretch>
            </p:blipFill>
            <p:spPr bwMode="auto">
              <a:xfrm>
                <a:off x="2064" y="3106"/>
                <a:ext cx="773" cy="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2778" name="Text Box 16"/>
          <p:cNvSpPr txBox="1">
            <a:spLocks noChangeArrowheads="1"/>
          </p:cNvSpPr>
          <p:nvPr/>
        </p:nvSpPr>
        <p:spPr bwMode="auto">
          <a:xfrm>
            <a:off x="90870" y="4386267"/>
            <a:ext cx="1782380" cy="1203768"/>
          </a:xfrm>
          <a:prstGeom prst="rect">
            <a:avLst/>
          </a:prstGeom>
          <a:solidFill>
            <a:srgbClr val="FFFFFF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algn="ctr" defTabSz="10157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kern="1200" dirty="0">
                <a:solidFill>
                  <a:srgbClr val="990000"/>
                </a:solidFill>
                <a:uFillTx/>
              </a:rPr>
              <a:t>Optical spectrum</a:t>
            </a:r>
            <a:endParaRPr lang="pt-BR" sz="2800" kern="1200" dirty="0">
              <a:solidFill>
                <a:srgbClr val="990000"/>
              </a:solidFill>
              <a:uFillTx/>
            </a:endParaRPr>
          </a:p>
        </p:txBody>
      </p:sp>
      <p:sp>
        <p:nvSpPr>
          <p:cNvPr id="32780" name="AutoShape 20"/>
          <p:cNvSpPr>
            <a:spLocks noChangeArrowheads="1"/>
          </p:cNvSpPr>
          <p:nvPr/>
        </p:nvSpPr>
        <p:spPr bwMode="auto">
          <a:xfrm>
            <a:off x="3292918" y="3779724"/>
            <a:ext cx="400402" cy="546414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bg2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81" name="AutoShape 20"/>
          <p:cNvSpPr>
            <a:spLocks noChangeArrowheads="1"/>
          </p:cNvSpPr>
          <p:nvPr/>
        </p:nvSpPr>
        <p:spPr bwMode="auto">
          <a:xfrm>
            <a:off x="8683201" y="3676614"/>
            <a:ext cx="400403" cy="546414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bg2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82" name="Text Box 5"/>
          <p:cNvSpPr txBox="1">
            <a:spLocks noChangeArrowheads="1"/>
          </p:cNvSpPr>
          <p:nvPr/>
        </p:nvSpPr>
        <p:spPr bwMode="auto">
          <a:xfrm>
            <a:off x="7963777" y="4373360"/>
            <a:ext cx="2036539" cy="1382278"/>
          </a:xfrm>
          <a:prstGeom prst="rect">
            <a:avLst/>
          </a:prstGeom>
          <a:solidFill>
            <a:schemeClr val="bg2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wrap="square" lIns="99995" tIns="51995" rIns="99995" bIns="51995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algn="ctr" defTabSz="101570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CC00"/>
                </a:solidFill>
                <a:uFillTx/>
              </a:rPr>
              <a:t>Dust </a:t>
            </a:r>
          </a:p>
          <a:p>
            <a:pPr marL="0" marR="0" algn="ctr" defTabSz="1015700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400" b="1" kern="1200" dirty="0">
                <a:solidFill>
                  <a:srgbClr val="FFFFFF"/>
                </a:solidFill>
                <a:uFillTx/>
                <a:latin typeface="Symbol" charset="2"/>
                <a:cs typeface="Symbol" charset="2"/>
              </a:rPr>
              <a:t>t</a:t>
            </a:r>
            <a:r>
              <a:rPr lang="en-US" sz="2800" b="1" kern="1200" baseline="-25000" dirty="0">
                <a:solidFill>
                  <a:srgbClr val="FFFFFF"/>
                </a:solidFill>
                <a:uFillTx/>
              </a:rPr>
              <a:t> </a:t>
            </a:r>
            <a:r>
              <a:rPr lang="en-US" sz="2800" b="1" kern="1200" dirty="0">
                <a:solidFill>
                  <a:srgbClr val="FFFFFF"/>
                </a:solidFill>
                <a:uFillTx/>
              </a:rPr>
              <a:t>(</a:t>
            </a:r>
            <a:r>
              <a:rPr lang="en-US" sz="2800" b="1" kern="1200" dirty="0" err="1">
                <a:solidFill>
                  <a:srgbClr val="FFFFFF"/>
                </a:solidFill>
                <a:uFillTx/>
              </a:rPr>
              <a:t>t,Z</a:t>
            </a:r>
            <a:r>
              <a:rPr lang="en-US" sz="2800" b="1" kern="1200" dirty="0">
                <a:solidFill>
                  <a:srgbClr val="FFFFFF"/>
                </a:solidFill>
                <a:uFillTx/>
              </a:rPr>
              <a:t>) </a:t>
            </a:r>
            <a:r>
              <a:rPr lang="en-US" sz="2800" b="1" kern="1200" dirty="0">
                <a:solidFill>
                  <a:srgbClr val="FFFF00"/>
                </a:solidFill>
                <a:uFillTx/>
                <a:sym typeface="Wingdings"/>
              </a:rPr>
              <a:t></a:t>
            </a:r>
            <a:r>
              <a:rPr lang="en-US" sz="2800" b="1" kern="1200" dirty="0">
                <a:solidFill>
                  <a:srgbClr val="FFFFFF"/>
                </a:solidFill>
                <a:uFillTx/>
                <a:sym typeface="Wingdings"/>
              </a:rPr>
              <a:t> </a:t>
            </a:r>
            <a:r>
              <a:rPr lang="en-US" sz="4400" b="1" kern="1200" dirty="0">
                <a:solidFill>
                  <a:srgbClr val="FFFFFF"/>
                </a:solidFill>
                <a:uFillTx/>
                <a:latin typeface="Symbol" charset="2"/>
                <a:ea typeface="Arial"/>
                <a:cs typeface="Symbol" charset="2"/>
              </a:rPr>
              <a:t>t</a:t>
            </a:r>
            <a:r>
              <a:rPr lang="en-US" sz="3600" b="1" kern="1200" dirty="0">
                <a:solidFill>
                  <a:srgbClr val="FFFFFF"/>
                </a:solidFill>
                <a:uFillTx/>
                <a:latin typeface="Symbol" charset="2"/>
                <a:ea typeface="Arial"/>
                <a:cs typeface="Symbol" charset="2"/>
              </a:rPr>
              <a:t> </a:t>
            </a:r>
            <a:endParaRPr lang="en-US" sz="2800" b="1" kern="1200" dirty="0">
              <a:solidFill>
                <a:srgbClr val="FFFFFF"/>
              </a:solidFill>
              <a:uFillTx/>
            </a:endParaRPr>
          </a:p>
        </p:txBody>
      </p:sp>
      <p:sp>
        <p:nvSpPr>
          <p:cNvPr id="6160" name="Oval 4"/>
          <p:cNvSpPr>
            <a:spLocks noChangeArrowheads="1"/>
          </p:cNvSpPr>
          <p:nvPr/>
        </p:nvSpPr>
        <p:spPr bwMode="auto">
          <a:xfrm>
            <a:off x="8128002" y="2845789"/>
            <a:ext cx="955576" cy="628540"/>
          </a:xfrm>
          <a:prstGeom prst="ellips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2703511" y="2923746"/>
            <a:ext cx="1524149" cy="628540"/>
          </a:xfrm>
          <a:prstGeom prst="ellips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146218" y="3574316"/>
            <a:ext cx="524306" cy="430877"/>
          </a:xfrm>
          <a:prstGeom prst="rect">
            <a:avLst/>
          </a:prstGeom>
          <a:noFill/>
        </p:spPr>
        <p:txBody>
          <a:bodyPr wrap="none" lIns="101595" tIns="50795" rIns="101595" bIns="50795" rtlCol="0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kern="1200" baseline="30000" dirty="0" err="1">
                <a:solidFill>
                  <a:srgbClr val="FFCC00"/>
                </a:solidFill>
                <a:uFillTx/>
                <a:latin typeface="Arial" charset="0"/>
                <a:ea typeface="ＭＳ Ｐゴシック" charset="0"/>
                <a:cs typeface="ＭＳ Ｐゴシック" charset="0"/>
              </a:rPr>
              <a:t>t,Z</a:t>
            </a:r>
            <a:endParaRPr lang="es-ES" sz="3200" kern="1200" dirty="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1177" y="6072690"/>
            <a:ext cx="10160000" cy="0"/>
          </a:xfrm>
          <a:prstGeom prst="line">
            <a:avLst/>
          </a:prstGeom>
          <a:noFill/>
          <a:ln w="254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995" tIns="51995" rIns="99995" bIns="51995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828" y="6479398"/>
            <a:ext cx="7073900" cy="939800"/>
          </a:xfrm>
          <a:prstGeom prst="rect">
            <a:avLst/>
          </a:prstGeom>
        </p:spPr>
      </p:pic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0" y="2491090"/>
            <a:ext cx="10160000" cy="0"/>
          </a:xfrm>
          <a:prstGeom prst="line">
            <a:avLst/>
          </a:prstGeom>
          <a:noFill/>
          <a:ln w="254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995" tIns="51995" rIns="99995" bIns="51995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 rot="16200000">
            <a:off x="7842738" y="6555118"/>
            <a:ext cx="400406" cy="546406"/>
          </a:xfrm>
          <a:prstGeom prst="downArrow">
            <a:avLst>
              <a:gd name="adj1" fmla="val 50000"/>
              <a:gd name="adj2" fmla="val 49890"/>
            </a:avLst>
          </a:prstGeom>
          <a:solidFill>
            <a:schemeClr val="bg2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5618" y="6564892"/>
            <a:ext cx="1155700" cy="546100"/>
          </a:xfrm>
          <a:prstGeom prst="rect">
            <a:avLst/>
          </a:prstGeom>
        </p:spPr>
      </p:pic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9943079" y="-78558"/>
            <a:ext cx="321665" cy="227209"/>
          </a:xfrm>
          <a:prstGeom prst="ellipse">
            <a:avLst/>
          </a:prstGeom>
          <a:solidFill>
            <a:srgbClr val="FFFFCC"/>
          </a:solidFill>
          <a:ln w="25400">
            <a:solidFill>
              <a:srgbClr val="FF6600"/>
            </a:solidFill>
            <a:round/>
            <a:headEnd/>
            <a:tailEnd/>
          </a:ln>
        </p:spPr>
        <p:txBody>
          <a:bodyPr wrap="square" lIns="89995" tIns="46800" rIns="89995" bIns="4680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21462855"/>
      </p:ext>
    </p:extLst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9" name="AutoShape 19"/>
          <p:cNvSpPr>
            <a:spLocks noChangeArrowheads="1"/>
          </p:cNvSpPr>
          <p:nvPr/>
        </p:nvSpPr>
        <p:spPr bwMode="auto">
          <a:xfrm>
            <a:off x="199348" y="379136"/>
            <a:ext cx="3120319" cy="779850"/>
          </a:xfrm>
          <a:prstGeom prst="rightArrow">
            <a:avLst>
              <a:gd name="adj1" fmla="val 57028"/>
              <a:gd name="adj2" fmla="val 56471"/>
            </a:avLst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pic>
        <p:nvPicPr>
          <p:cNvPr id="4311043" name="Picture 3"/>
          <p:cNvPicPr>
            <a:picLocks noChangeAspect="1" noChangeArrowheads="1"/>
          </p:cNvPicPr>
          <p:nvPr/>
        </p:nvPicPr>
        <p:blipFill>
          <a:blip r:embed="rId3"/>
          <a:srcRect t="21622" b="983"/>
          <a:stretch>
            <a:fillRect/>
          </a:stretch>
        </p:blipFill>
        <p:spPr bwMode="auto">
          <a:xfrm>
            <a:off x="599722" y="1612197"/>
            <a:ext cx="8960556" cy="5718528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</p:pic>
      <p:sp>
        <p:nvSpPr>
          <p:cNvPr id="4311044" name="Text Box 4"/>
          <p:cNvSpPr txBox="1">
            <a:spLocks noChangeArrowheads="1"/>
          </p:cNvSpPr>
          <p:nvPr/>
        </p:nvSpPr>
        <p:spPr bwMode="auto">
          <a:xfrm>
            <a:off x="3399017" y="370444"/>
            <a:ext cx="5967234" cy="9055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9995" tIns="51995" rIns="99995" bIns="51995">
            <a:spAutoFit/>
          </a:bodyPr>
          <a:lstStyle/>
          <a:p>
            <a:pPr marL="0" marR="0"/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Physical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properties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&amp; SFH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recovered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via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full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spectral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fitting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(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optical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</a:t>
            </a:r>
            <a:r>
              <a:rPr lang="pt-BR" sz="2700" kern="1200" dirty="0" err="1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or</a:t>
            </a:r>
            <a:r>
              <a:rPr lang="pt-BR" sz="2700" kern="1200" dirty="0">
                <a:solidFill>
                  <a:srgbClr val="FFFFCC"/>
                </a:solidFill>
                <a:uFillTx/>
                <a:latin typeface="Arial" charset="0"/>
                <a:sym typeface="Wingdings" pitchFamily="2" charset="2"/>
              </a:rPr>
              <a:t> NIR)</a:t>
            </a:r>
            <a:endParaRPr lang="pt-BR" sz="2700" kern="1200" dirty="0">
              <a:solidFill>
                <a:srgbClr val="FFCC00"/>
              </a:solidFill>
              <a:uFillTx/>
              <a:latin typeface="Arial" charset="0"/>
              <a:sym typeface="Wingdings" pitchFamily="2" charset="2"/>
            </a:endParaRPr>
          </a:p>
        </p:txBody>
      </p:sp>
      <p:sp>
        <p:nvSpPr>
          <p:cNvPr id="4311045" name="Rectangle 5"/>
          <p:cNvSpPr>
            <a:spLocks noGrp="1" noChangeArrowheads="1"/>
          </p:cNvSpPr>
          <p:nvPr>
            <p:ph type="title"/>
          </p:nvPr>
        </p:nvSpPr>
        <p:spPr>
          <a:xfrm>
            <a:off x="599747" y="493133"/>
            <a:ext cx="2719919" cy="533477"/>
          </a:xfrm>
          <a:noFill/>
          <a:ln>
            <a:noFill/>
          </a:ln>
        </p:spPr>
        <p:txBody>
          <a:bodyPr/>
          <a:lstStyle/>
          <a:p>
            <a:r>
              <a:rPr lang="es-ES" sz="2800" dirty="0">
                <a:solidFill>
                  <a:srgbClr val="0F46FF"/>
                </a:solidFill>
                <a:latin typeface="Chalkboard"/>
              </a:rPr>
              <a:t>S</a:t>
            </a:r>
            <a:r>
              <a:rPr lang="es-ES" sz="2800" dirty="0">
                <a:solidFill>
                  <a:srgbClr val="0ED2FF"/>
                </a:solidFill>
                <a:latin typeface="Chalkboard"/>
              </a:rPr>
              <a:t>T</a:t>
            </a:r>
            <a:r>
              <a:rPr lang="es-ES" sz="2800" dirty="0">
                <a:solidFill>
                  <a:srgbClr val="07FF8F"/>
                </a:solidFill>
                <a:latin typeface="Chalkboard"/>
              </a:rPr>
              <a:t>A</a:t>
            </a:r>
            <a:r>
              <a:rPr lang="es-ES" sz="2800" dirty="0">
                <a:solidFill>
                  <a:srgbClr val="008000"/>
                </a:solidFill>
                <a:latin typeface="Chalkboard"/>
              </a:rPr>
              <a:t>R</a:t>
            </a:r>
            <a:r>
              <a:rPr lang="es-ES" sz="2800" dirty="0">
                <a:solidFill>
                  <a:srgbClr val="FFCD1E"/>
                </a:solidFill>
                <a:latin typeface="Chalkboard"/>
              </a:rPr>
              <a:t>L</a:t>
            </a:r>
            <a:r>
              <a:rPr lang="es-ES" sz="2800" dirty="0">
                <a:solidFill>
                  <a:srgbClr val="FF481B"/>
                </a:solidFill>
                <a:latin typeface="Chalkboard"/>
              </a:rPr>
              <a:t>I</a:t>
            </a:r>
            <a:r>
              <a:rPr lang="es-ES" sz="2800" dirty="0">
                <a:solidFill>
                  <a:srgbClr val="FF0E3C"/>
                </a:solidFill>
                <a:latin typeface="Chalkboard"/>
              </a:rPr>
              <a:t>G</a:t>
            </a:r>
            <a:r>
              <a:rPr lang="es-ES" sz="2800" dirty="0">
                <a:solidFill>
                  <a:srgbClr val="85222E"/>
                </a:solidFill>
                <a:latin typeface="Chalkboard"/>
              </a:rPr>
              <a:t>H</a:t>
            </a:r>
            <a:r>
              <a:rPr lang="es-ES" sz="2800" dirty="0">
                <a:solidFill>
                  <a:srgbClr val="996633"/>
                </a:solidFill>
                <a:latin typeface="Chalkboard"/>
              </a:rPr>
              <a:t>T</a:t>
            </a:r>
            <a:endParaRPr lang="es-ES" sz="2800" dirty="0"/>
          </a:p>
        </p:txBody>
      </p:sp>
      <p:sp>
        <p:nvSpPr>
          <p:cNvPr id="4311046" name="Text Box 6"/>
          <p:cNvSpPr txBox="1">
            <a:spLocks noChangeArrowheads="1"/>
          </p:cNvSpPr>
          <p:nvPr/>
        </p:nvSpPr>
        <p:spPr bwMode="auto">
          <a:xfrm>
            <a:off x="5933728" y="1889126"/>
            <a:ext cx="894446" cy="52051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700" kern="1200" dirty="0">
                <a:solidFill>
                  <a:srgbClr val="663300"/>
                </a:solidFill>
                <a:uFillTx/>
                <a:latin typeface="Arial" charset="0"/>
              </a:rPr>
              <a:t>SFH</a:t>
            </a:r>
            <a:endParaRPr lang="pt-BR" sz="2700" kern="1200" dirty="0">
              <a:solidFill>
                <a:srgbClr val="663300"/>
              </a:solidFill>
              <a:uFillTx/>
              <a:latin typeface="Arial" charset="0"/>
            </a:endParaRPr>
          </a:p>
        </p:txBody>
      </p:sp>
      <p:sp>
        <p:nvSpPr>
          <p:cNvPr id="4311047" name="Text Box 7"/>
          <p:cNvSpPr txBox="1">
            <a:spLocks noChangeArrowheads="1"/>
          </p:cNvSpPr>
          <p:nvPr/>
        </p:nvSpPr>
        <p:spPr bwMode="auto">
          <a:xfrm>
            <a:off x="918988" y="5670911"/>
            <a:ext cx="2854086" cy="6590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 kern="1200" dirty="0">
                <a:solidFill>
                  <a:srgbClr val="800000"/>
                </a:solidFill>
                <a:uFillTx/>
                <a:latin typeface="Symbol" pitchFamily="18" charset="2"/>
              </a:rPr>
              <a:t>S</a:t>
            </a:r>
            <a:r>
              <a:rPr lang="en-US" sz="2700" b="1" kern="1200" dirty="0">
                <a:solidFill>
                  <a:srgbClr val="800000"/>
                </a:solidFill>
                <a:uFillTx/>
                <a:latin typeface="Arial" charset="0"/>
              </a:rPr>
              <a:t> SSPs </a:t>
            </a:r>
            <a:r>
              <a:rPr lang="en-US" sz="2200" b="1" kern="1200" dirty="0">
                <a:solidFill>
                  <a:srgbClr val="800000"/>
                </a:solidFill>
                <a:uFillTx/>
                <a:latin typeface="Arial" charset="0"/>
              </a:rPr>
              <a:t>(BC03, ...)</a:t>
            </a:r>
            <a:endParaRPr lang="pt-BR" sz="2200" b="1" kern="1200" dirty="0">
              <a:solidFill>
                <a:srgbClr val="800000"/>
              </a:solidFill>
              <a:uFillTx/>
              <a:latin typeface="Arial" charset="0"/>
            </a:endParaRPr>
          </a:p>
        </p:txBody>
      </p:sp>
      <p:sp>
        <p:nvSpPr>
          <p:cNvPr id="4311048" name="Line 8"/>
          <p:cNvSpPr>
            <a:spLocks noChangeShapeType="1"/>
          </p:cNvSpPr>
          <p:nvPr/>
        </p:nvSpPr>
        <p:spPr bwMode="auto">
          <a:xfrm>
            <a:off x="2199598" y="6210657"/>
            <a:ext cx="81139" cy="3210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49" name="Line 9"/>
          <p:cNvSpPr>
            <a:spLocks noChangeShapeType="1"/>
          </p:cNvSpPr>
          <p:nvPr/>
        </p:nvSpPr>
        <p:spPr bwMode="auto">
          <a:xfrm flipV="1">
            <a:off x="2199598" y="5409848"/>
            <a:ext cx="560917" cy="40040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50" name="AutoShape 10"/>
          <p:cNvSpPr>
            <a:spLocks noChangeArrowheads="1"/>
          </p:cNvSpPr>
          <p:nvPr/>
        </p:nvSpPr>
        <p:spPr bwMode="auto">
          <a:xfrm rot="16200000">
            <a:off x="4860424" y="2028436"/>
            <a:ext cx="319263" cy="520477"/>
          </a:xfrm>
          <a:prstGeom prst="downArrow">
            <a:avLst>
              <a:gd name="adj1" fmla="val 50000"/>
              <a:gd name="adj2" fmla="val 46961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51" name="AutoShape 11"/>
          <p:cNvSpPr>
            <a:spLocks noChangeArrowheads="1"/>
          </p:cNvSpPr>
          <p:nvPr/>
        </p:nvSpPr>
        <p:spPr bwMode="auto">
          <a:xfrm rot="16200000">
            <a:off x="4860424" y="3390158"/>
            <a:ext cx="319263" cy="520477"/>
          </a:xfrm>
          <a:prstGeom prst="downArrow">
            <a:avLst>
              <a:gd name="adj1" fmla="val 50000"/>
              <a:gd name="adj2" fmla="val 46961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52" name="AutoShape 12"/>
          <p:cNvSpPr>
            <a:spLocks noChangeArrowheads="1"/>
          </p:cNvSpPr>
          <p:nvPr/>
        </p:nvSpPr>
        <p:spPr bwMode="auto">
          <a:xfrm rot="16200000">
            <a:off x="4860424" y="4589603"/>
            <a:ext cx="319263" cy="520477"/>
          </a:xfrm>
          <a:prstGeom prst="downArrow">
            <a:avLst>
              <a:gd name="adj1" fmla="val 50000"/>
              <a:gd name="adj2" fmla="val 46961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53" name="AutoShape 13"/>
          <p:cNvSpPr>
            <a:spLocks noChangeArrowheads="1"/>
          </p:cNvSpPr>
          <p:nvPr/>
        </p:nvSpPr>
        <p:spPr bwMode="auto">
          <a:xfrm rot="16200000">
            <a:off x="4860424" y="5870186"/>
            <a:ext cx="319263" cy="520477"/>
          </a:xfrm>
          <a:prstGeom prst="downArrow">
            <a:avLst>
              <a:gd name="adj1" fmla="val 50000"/>
              <a:gd name="adj2" fmla="val 46961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sp>
        <p:nvSpPr>
          <p:cNvPr id="4311055" name="Text Box 15"/>
          <p:cNvSpPr txBox="1">
            <a:spLocks noChangeArrowheads="1"/>
          </p:cNvSpPr>
          <p:nvPr/>
        </p:nvSpPr>
        <p:spPr bwMode="auto">
          <a:xfrm>
            <a:off x="5799695" y="7078488"/>
            <a:ext cx="1205379" cy="443566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90000"/>
                </a:solidFill>
                <a:uFillTx/>
                <a:latin typeface="Arial" charset="0"/>
              </a:rPr>
              <a:t>log t [</a:t>
            </a:r>
            <a:r>
              <a:rPr lang="en-US" sz="2200" kern="1200" dirty="0" err="1">
                <a:solidFill>
                  <a:srgbClr val="990000"/>
                </a:solidFill>
                <a:uFillTx/>
                <a:latin typeface="Arial" charset="0"/>
              </a:rPr>
              <a:t>yr</a:t>
            </a:r>
            <a:r>
              <a:rPr lang="en-US" sz="2200" kern="1200" dirty="0">
                <a:solidFill>
                  <a:srgbClr val="990000"/>
                </a:solidFill>
                <a:uFillTx/>
                <a:latin typeface="Arial" charset="0"/>
              </a:rPr>
              <a:t>]</a:t>
            </a:r>
            <a:endParaRPr lang="pt-BR" sz="2200" kern="1200" dirty="0">
              <a:solidFill>
                <a:srgbClr val="990000"/>
              </a:solidFill>
              <a:uFillTx/>
              <a:latin typeface="Arial" charset="0"/>
            </a:endParaRPr>
          </a:p>
        </p:txBody>
      </p:sp>
      <p:sp>
        <p:nvSpPr>
          <p:cNvPr id="4311056" name="Text Box 16"/>
          <p:cNvSpPr txBox="1">
            <a:spLocks noChangeArrowheads="1"/>
          </p:cNvSpPr>
          <p:nvPr/>
        </p:nvSpPr>
        <p:spPr bwMode="auto">
          <a:xfrm>
            <a:off x="8200348" y="7090837"/>
            <a:ext cx="1861397" cy="443568"/>
          </a:xfrm>
          <a:prstGeom prst="rect">
            <a:avLst/>
          </a:prstGeom>
          <a:solidFill>
            <a:srgbClr val="FFFFFF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 err="1">
                <a:solidFill>
                  <a:srgbClr val="990000"/>
                </a:solidFill>
                <a:uFillTx/>
                <a:latin typeface="Arial" charset="0"/>
              </a:rPr>
              <a:t>Asari</a:t>
            </a:r>
            <a:r>
              <a:rPr lang="en-US" sz="2200" kern="1200" dirty="0">
                <a:solidFill>
                  <a:srgbClr val="990000"/>
                </a:solidFill>
                <a:uFillTx/>
                <a:latin typeface="Arial" charset="0"/>
              </a:rPr>
              <a:t> et al 07</a:t>
            </a:r>
            <a:endParaRPr lang="pt-BR" sz="2200" kern="1200" dirty="0">
              <a:solidFill>
                <a:srgbClr val="990000"/>
              </a:solidFill>
              <a:uFillTx/>
              <a:latin typeface="Arial" charset="0"/>
            </a:endParaRPr>
          </a:p>
        </p:txBody>
      </p:sp>
      <p:sp>
        <p:nvSpPr>
          <p:cNvPr id="4311058" name="Text Box 18"/>
          <p:cNvSpPr txBox="1">
            <a:spLocks noChangeArrowheads="1"/>
          </p:cNvSpPr>
          <p:nvPr/>
        </p:nvSpPr>
        <p:spPr bwMode="auto">
          <a:xfrm>
            <a:off x="119947" y="7090836"/>
            <a:ext cx="2431908" cy="446990"/>
          </a:xfrm>
          <a:prstGeom prst="rect">
            <a:avLst/>
          </a:prstGeom>
          <a:solidFill>
            <a:srgbClr val="FFFFFF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kern="1200" dirty="0">
                <a:solidFill>
                  <a:srgbClr val="990000"/>
                </a:solidFill>
                <a:uFillTx/>
                <a:latin typeface="Arial" charset="0"/>
              </a:rPr>
              <a:t>CF et al 04, 05 …</a:t>
            </a:r>
            <a:endParaRPr lang="pt-BR" sz="2200" kern="1200" dirty="0">
              <a:solidFill>
                <a:srgbClr val="990000"/>
              </a:solidFill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62963"/>
      </p:ext>
    </p:extLst>
  </p:cSld>
  <p:clrMapOvr>
    <a:masterClrMapping/>
  </p:clrMapOvr>
  <p:transition xmlns:p14="http://schemas.microsoft.com/office/powerpoint/2010/main">
    <p:strips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/>
          <p:nvPr/>
        </p:nvSpPr>
        <p:spPr>
          <a:xfrm>
            <a:off x="755257" y="851665"/>
            <a:ext cx="8591938" cy="2457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5" tIns="50795" rIns="50795" bIns="50795"/>
          <a:lstStyle>
            <a:lvl1pPr marL="39512" marR="39512" algn="ctr">
              <a:lnSpc>
                <a:spcPct val="80000"/>
              </a:lnSpc>
              <a:buClr>
                <a:srgbClr val="000000"/>
              </a:buClr>
              <a:buFont typeface="Times New Roman"/>
              <a:tabLst>
                <a:tab pos="762000" algn="l"/>
                <a:tab pos="1498600" algn="l"/>
                <a:tab pos="2222500" algn="l"/>
                <a:tab pos="2959100" algn="l"/>
                <a:tab pos="3695700" algn="l"/>
                <a:tab pos="4419600" algn="l"/>
                <a:tab pos="5143500" algn="l"/>
                <a:tab pos="5880100" algn="l"/>
                <a:tab pos="6604000" algn="l"/>
                <a:tab pos="7327900" algn="l"/>
                <a:tab pos="8064500" algn="l"/>
                <a:tab pos="8788400" algn="l"/>
                <a:tab pos="9525000" algn="l"/>
                <a:tab pos="9550400" algn="l"/>
              </a:tabLst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FF6600"/>
                </a:solidFill>
                <a:sym typeface="Wingdings"/>
              </a:rPr>
              <a:t></a:t>
            </a:r>
            <a:r>
              <a:rPr lang="x-none" sz="3200" dirty="0"/>
              <a:t> </a:t>
            </a:r>
            <a:r>
              <a:rPr lang="x-none" sz="2800" dirty="0"/>
              <a:t>Limited </a:t>
            </a:r>
            <a:r>
              <a:rPr lang="x-none" sz="2800" dirty="0">
                <a:latin typeface="Symbol" charset="2"/>
                <a:cs typeface="Symbol" charset="2"/>
              </a:rPr>
              <a:t>l</a:t>
            </a:r>
            <a:r>
              <a:rPr lang="x-none" sz="2800" dirty="0"/>
              <a:t>-range  	 	(optical spectra)</a:t>
            </a:r>
          </a:p>
          <a:p>
            <a:pPr algn="l">
              <a:lnSpc>
                <a:spcPct val="90000"/>
              </a:lnSpc>
            </a:pPr>
            <a:r>
              <a:rPr lang="x-none" sz="3200" dirty="0">
                <a:solidFill>
                  <a:srgbClr val="FF6600"/>
                </a:solidFill>
                <a:sym typeface="Wingdings"/>
              </a:rPr>
              <a:t></a:t>
            </a:r>
            <a:r>
              <a:rPr lang="x-none" sz="3200" dirty="0">
                <a:sym typeface="Wingdings"/>
              </a:rPr>
              <a:t> </a:t>
            </a:r>
            <a:r>
              <a:rPr lang="x-none" sz="2800" dirty="0">
                <a:sym typeface="Wingdings"/>
              </a:rPr>
              <a:t>Fits only star’s light		(no gas / dust emission)</a:t>
            </a:r>
            <a:endParaRPr lang="x-none" sz="2800" dirty="0"/>
          </a:p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CCFFCC"/>
                </a:solidFill>
                <a:sym typeface="Wingdings"/>
              </a:rPr>
              <a:t></a:t>
            </a:r>
            <a:r>
              <a:rPr lang="x-none" sz="3200" b="1" dirty="0">
                <a:solidFill>
                  <a:srgbClr val="FFCC00"/>
                </a:solidFill>
                <a:sym typeface="Wingdings"/>
              </a:rPr>
              <a:t> </a:t>
            </a:r>
            <a:r>
              <a:rPr lang="x-none" sz="2800" dirty="0"/>
              <a:t>SFH very flexible 		(non-parametric)</a:t>
            </a:r>
          </a:p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FF6600"/>
                </a:solidFill>
                <a:sym typeface="Wingdings"/>
              </a:rPr>
              <a:t></a:t>
            </a:r>
            <a:r>
              <a:rPr lang="x-none" sz="3200" b="1" dirty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2800" dirty="0"/>
              <a:t>… b</a:t>
            </a:r>
            <a:r>
              <a:rPr lang="x-none" sz="2800" dirty="0"/>
              <a:t>ut single </a:t>
            </a:r>
            <a:r>
              <a:rPr lang="x-none" sz="3600" dirty="0">
                <a:latin typeface="Symbol" charset="2"/>
                <a:cs typeface="Symbol" charset="2"/>
              </a:rPr>
              <a:t>t</a:t>
            </a:r>
            <a:r>
              <a:rPr lang="x-none" sz="2800" dirty="0"/>
              <a:t> attenuation model too simplistic</a:t>
            </a:r>
          </a:p>
          <a:p>
            <a:pPr marL="496592" indent="-457093" algn="l">
              <a:lnSpc>
                <a:spcPct val="100000"/>
              </a:lnSpc>
              <a:buFont typeface="Wingdings" charset="0"/>
              <a:buChar char="L"/>
            </a:pPr>
            <a:r>
              <a:rPr lang="x-none" sz="2800" dirty="0">
                <a:solidFill>
                  <a:schemeClr val="tx1"/>
                </a:solidFill>
                <a:latin typeface="Arial"/>
                <a:cs typeface="Arial"/>
              </a:rPr>
              <a:t>(? What does </a:t>
            </a:r>
            <a:r>
              <a:rPr lang="en-US" sz="2000" dirty="0">
                <a:solidFill>
                  <a:schemeClr val="tx1"/>
                </a:solidFill>
                <a:latin typeface="Arial"/>
                <a:ea typeface="Myriad Pro"/>
                <a:cs typeface="Arial"/>
              </a:rPr>
              <a:t>STARLIGHT</a:t>
            </a:r>
            <a:r>
              <a:rPr lang="x-none" sz="2800" dirty="0">
                <a:solidFill>
                  <a:schemeClr val="tx1"/>
                </a:solidFill>
                <a:cs typeface="Arial"/>
              </a:rPr>
              <a:t>’s </a:t>
            </a:r>
            <a:r>
              <a:rPr lang="x-none" sz="3600" dirty="0">
                <a:solidFill>
                  <a:schemeClr val="tx1"/>
                </a:solidFill>
                <a:latin typeface="Symbol" charset="2"/>
                <a:cs typeface="Symbol" charset="2"/>
              </a:rPr>
              <a:t>t</a:t>
            </a:r>
            <a:r>
              <a:rPr lang="x-none" sz="2800" dirty="0">
                <a:solidFill>
                  <a:schemeClr val="tx1"/>
                </a:solidFill>
                <a:latin typeface="Symbol" charset="2"/>
                <a:cs typeface="Symbol" charset="2"/>
              </a:rPr>
              <a:t> </a:t>
            </a:r>
            <a:r>
              <a:rPr lang="x-none" sz="2800" dirty="0">
                <a:solidFill>
                  <a:schemeClr val="tx1"/>
                </a:solidFill>
              </a:rPr>
              <a:t>mean, anyway ?)</a:t>
            </a:r>
            <a:endParaRPr sz="2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406" y="164645"/>
            <a:ext cx="9512670" cy="553998"/>
          </a:xfrm>
          <a:prstGeom prst="rect">
            <a:avLst/>
          </a:prstGeom>
        </p:spPr>
        <p:txBody>
          <a:bodyPr wrap="square" lIns="91435" tIns="45720" rIns="91435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10867" marR="39512" indent="-571367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Ø"/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090495" algn="l"/>
              </a:tabLst>
              <a:defRPr sz="4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en-US" sz="3600" b="1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Caveats / weaknesses</a:t>
            </a:r>
            <a:endParaRPr lang="pt-BR" sz="3600" b="1" kern="1200" baseline="30000" dirty="0">
              <a:ln/>
              <a:solidFill>
                <a:schemeClr val="accent3"/>
              </a:solidFill>
              <a:uFillTx/>
              <a:latin typeface="Arial" charset="0"/>
              <a:ea typeface="ＭＳ Ｐゴシック" charset="0"/>
              <a:cs typeface="ＭＳ Ｐゴシック" charset="0"/>
              <a:sym typeface="Myriad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667" y="3653783"/>
            <a:ext cx="9351817" cy="553998"/>
          </a:xfrm>
          <a:prstGeom prst="rect">
            <a:avLst/>
          </a:prstGeom>
        </p:spPr>
        <p:txBody>
          <a:bodyPr wrap="square" lIns="91435" tIns="45720" rIns="91435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610867" marR="39512" indent="-571367" algn="ctr">
              <a:lnSpc>
                <a:spcPct val="80000"/>
              </a:lnSpc>
              <a:buClr>
                <a:srgbClr val="000000"/>
              </a:buClr>
              <a:buFont typeface="Wingdings" charset="2"/>
              <a:buChar char="Ø"/>
              <a:tabLst>
                <a:tab pos="761775" algn="l"/>
                <a:tab pos="1498151" algn="l"/>
                <a:tab pos="2221833" algn="l"/>
                <a:tab pos="2958200" algn="l"/>
                <a:tab pos="3694599" algn="l"/>
                <a:tab pos="4418271" algn="l"/>
                <a:tab pos="5141962" algn="l"/>
                <a:tab pos="5878338" algn="l"/>
                <a:tab pos="6602020" algn="l"/>
                <a:tab pos="7325700" algn="l"/>
                <a:tab pos="8062095" algn="l"/>
                <a:tab pos="8785767" algn="l"/>
                <a:tab pos="9090495" algn="l"/>
              </a:tabLst>
              <a:defRPr sz="46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pPr>
            <a:r>
              <a:rPr lang="en-US" sz="3600" b="1" dirty="0">
                <a:ln/>
                <a:solidFill>
                  <a:schemeClr val="accent3"/>
                </a:solidFill>
                <a:uFill>
                  <a:solidFill>
                    <a:srgbClr val="FFFFFF"/>
                  </a:solidFill>
                </a:uFill>
                <a:latin typeface="Myriad Pro"/>
                <a:ea typeface="Myriad Pro"/>
                <a:cs typeface="Myriad Pro"/>
                <a:sym typeface="Myriad Pro"/>
              </a:rPr>
              <a:t>New stuff</a:t>
            </a:r>
            <a:endParaRPr lang="pt-BR" sz="3600" b="1" kern="1200" baseline="30000" dirty="0">
              <a:ln/>
              <a:solidFill>
                <a:schemeClr val="accent3"/>
              </a:solidFill>
              <a:uFillTx/>
              <a:latin typeface="Arial" charset="0"/>
              <a:ea typeface="ＭＳ Ｐゴシック" charset="0"/>
              <a:cs typeface="ＭＳ Ｐゴシック" charset="0"/>
              <a:sym typeface="Myriad Pro"/>
            </a:endParaRPr>
          </a:p>
        </p:txBody>
      </p:sp>
      <p:sp>
        <p:nvSpPr>
          <p:cNvPr id="6" name="Line 19"/>
          <p:cNvSpPr>
            <a:spLocks noChangeShapeType="1"/>
          </p:cNvSpPr>
          <p:nvPr/>
        </p:nvSpPr>
        <p:spPr bwMode="auto">
          <a:xfrm>
            <a:off x="0" y="3464258"/>
            <a:ext cx="10160000" cy="0"/>
          </a:xfrm>
          <a:prstGeom prst="line">
            <a:avLst/>
          </a:prstGeom>
          <a:noFill/>
          <a:ln w="25400">
            <a:solidFill>
              <a:srgbClr val="FF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9995" tIns="51995" rIns="99995" bIns="51995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hape 450"/>
          <p:cNvSpPr/>
          <p:nvPr/>
        </p:nvSpPr>
        <p:spPr>
          <a:xfrm>
            <a:off x="168470" y="4263765"/>
            <a:ext cx="9887858" cy="3239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795" tIns="50795" rIns="50795" bIns="50795"/>
          <a:lstStyle>
            <a:lvl1pPr marL="39512" marR="39512" algn="ctr">
              <a:lnSpc>
                <a:spcPct val="80000"/>
              </a:lnSpc>
              <a:buClr>
                <a:srgbClr val="000000"/>
              </a:buClr>
              <a:buFont typeface="Times New Roman"/>
              <a:tabLst>
                <a:tab pos="762000" algn="l"/>
                <a:tab pos="1498600" algn="l"/>
                <a:tab pos="2222500" algn="l"/>
                <a:tab pos="2959100" algn="l"/>
                <a:tab pos="3695700" algn="l"/>
                <a:tab pos="4419600" algn="l"/>
                <a:tab pos="5143500" algn="l"/>
                <a:tab pos="5880100" algn="l"/>
                <a:tab pos="6604000" algn="l"/>
                <a:tab pos="7327900" algn="l"/>
                <a:tab pos="8064500" algn="l"/>
                <a:tab pos="8788400" algn="l"/>
                <a:tab pos="9525000" algn="l"/>
                <a:tab pos="9550400" algn="l"/>
              </a:tabLst>
              <a:defRPr sz="5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CCFFCC"/>
                </a:solidFill>
                <a:sym typeface="Wingdings"/>
              </a:rPr>
              <a:t></a:t>
            </a:r>
            <a:r>
              <a:rPr lang="x-none" sz="2800" b="1" dirty="0">
                <a:solidFill>
                  <a:srgbClr val="CCFFCC"/>
                </a:solidFill>
                <a:sym typeface="Wingdings"/>
              </a:rPr>
              <a:t> </a:t>
            </a:r>
            <a:r>
              <a:rPr lang="x-none" sz="2800" dirty="0"/>
              <a:t>Fit photometry: GALEX, 2MASS, …</a:t>
            </a:r>
          </a:p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CCFFCC"/>
                </a:solidFill>
                <a:sym typeface="Wingdings"/>
              </a:rPr>
              <a:t> </a:t>
            </a:r>
            <a:r>
              <a:rPr lang="x-none" sz="2800" dirty="0"/>
              <a:t>Fit (recombination) emission lines: H</a:t>
            </a:r>
            <a:r>
              <a:rPr lang="x-none" sz="2800" dirty="0">
                <a:latin typeface="Symbol" charset="2"/>
                <a:cs typeface="Symbol" charset="2"/>
              </a:rPr>
              <a:t>a</a:t>
            </a:r>
            <a:r>
              <a:rPr lang="x-none" sz="2800" dirty="0"/>
              <a:t>, H</a:t>
            </a:r>
            <a:r>
              <a:rPr lang="x-none" sz="2800" dirty="0">
                <a:latin typeface="Symbol" charset="2"/>
                <a:cs typeface="Symbol" charset="2"/>
              </a:rPr>
              <a:t>b</a:t>
            </a:r>
            <a:r>
              <a:rPr lang="x-none" sz="2800" dirty="0"/>
              <a:t>, H</a:t>
            </a:r>
            <a:r>
              <a:rPr lang="x-none" sz="2800" dirty="0">
                <a:latin typeface="Symbol" charset="2"/>
                <a:cs typeface="Symbol" charset="2"/>
              </a:rPr>
              <a:t>a</a:t>
            </a:r>
            <a:r>
              <a:rPr lang="x-none" sz="2800" dirty="0"/>
              <a:t>/H</a:t>
            </a:r>
            <a:r>
              <a:rPr lang="x-none" sz="2800" dirty="0">
                <a:latin typeface="Symbol" charset="2"/>
                <a:cs typeface="Symbol" charset="2"/>
              </a:rPr>
              <a:t>b</a:t>
            </a:r>
            <a:endParaRPr lang="x-none" sz="2800" dirty="0"/>
          </a:p>
          <a:p>
            <a:pPr algn="l">
              <a:lnSpc>
                <a:spcPct val="90000"/>
              </a:lnSpc>
            </a:pPr>
            <a:r>
              <a:rPr lang="x-none" sz="3200" b="1" dirty="0">
                <a:solidFill>
                  <a:srgbClr val="CCFFCC"/>
                </a:solidFill>
                <a:sym typeface="Wingdings"/>
              </a:rPr>
              <a:t> </a:t>
            </a:r>
            <a:r>
              <a:rPr lang="x-none" sz="2800" dirty="0"/>
              <a:t>Fit dust-reprocessed (FIR) luminosity</a:t>
            </a:r>
          </a:p>
          <a:p>
            <a:pPr algn="l">
              <a:lnSpc>
                <a:spcPct val="100000"/>
              </a:lnSpc>
            </a:pPr>
            <a:endParaRPr lang="x-none" sz="2800" b="1" dirty="0">
              <a:solidFill>
                <a:srgbClr val="FFCC00"/>
              </a:solidFill>
              <a:sym typeface="Wingdings"/>
            </a:endParaRPr>
          </a:p>
          <a:p>
            <a:pPr algn="l">
              <a:lnSpc>
                <a:spcPct val="100000"/>
              </a:lnSpc>
            </a:pPr>
            <a:endParaRPr lang="x-none" sz="2800" b="1" dirty="0">
              <a:solidFill>
                <a:srgbClr val="FFCC00"/>
              </a:solidFill>
              <a:sym typeface="Wingdings"/>
            </a:endParaRPr>
          </a:p>
          <a:p>
            <a:pPr algn="l">
              <a:lnSpc>
                <a:spcPct val="100000"/>
              </a:lnSpc>
            </a:pPr>
            <a:endParaRPr lang="x-none" sz="1800" b="1" dirty="0">
              <a:solidFill>
                <a:srgbClr val="FFCC00"/>
              </a:solidFill>
              <a:sym typeface="Wingdings"/>
            </a:endParaRPr>
          </a:p>
          <a:p>
            <a:pPr algn="l"/>
            <a:r>
              <a:rPr lang="x-none" sz="3200" b="1" dirty="0">
                <a:solidFill>
                  <a:srgbClr val="CCFFCC"/>
                </a:solidFill>
                <a:sym typeface="Wingdings"/>
              </a:rPr>
              <a:t> </a:t>
            </a:r>
            <a:r>
              <a:rPr lang="x-none" sz="2800" dirty="0"/>
              <a:t>New constraints allow more complex/realistic </a:t>
            </a:r>
            <a:r>
              <a:rPr lang="x-none" sz="2800" dirty="0">
                <a:solidFill>
                  <a:srgbClr val="FFCC00"/>
                </a:solidFill>
              </a:rPr>
              <a:t>2 </a:t>
            </a:r>
            <a:r>
              <a:rPr lang="x-none" sz="4000" dirty="0">
                <a:solidFill>
                  <a:srgbClr val="FFCC00"/>
                </a:solidFill>
                <a:latin typeface="Symbol" charset="2"/>
                <a:cs typeface="Symbol" charset="2"/>
              </a:rPr>
              <a:t>t</a:t>
            </a:r>
            <a:r>
              <a:rPr lang="x-none" sz="2800" dirty="0">
                <a:solidFill>
                  <a:srgbClr val="FFCC00"/>
                </a:solidFill>
              </a:rPr>
              <a:t>’s</a:t>
            </a:r>
            <a:r>
              <a:rPr lang="x-none" sz="2800" dirty="0"/>
              <a:t> model</a:t>
            </a:r>
            <a:endParaRPr sz="2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60640" y="5815600"/>
            <a:ext cx="8766300" cy="785606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6" y="5858776"/>
            <a:ext cx="8077200" cy="635000"/>
          </a:xfrm>
          <a:prstGeom prst="rect">
            <a:avLst/>
          </a:prstGeom>
        </p:spPr>
      </p:pic>
      <p:sp>
        <p:nvSpPr>
          <p:cNvPr id="10" name="AutoShape 11"/>
          <p:cNvSpPr>
            <a:spLocks noChangeArrowheads="1"/>
          </p:cNvSpPr>
          <p:nvPr/>
        </p:nvSpPr>
        <p:spPr bwMode="auto">
          <a:xfrm rot="16200000">
            <a:off x="738200" y="2781076"/>
            <a:ext cx="319263" cy="520477"/>
          </a:xfrm>
          <a:prstGeom prst="downArrow">
            <a:avLst>
              <a:gd name="adj1" fmla="val 50000"/>
              <a:gd name="adj2" fmla="val 46961"/>
            </a:avLst>
          </a:prstGeom>
          <a:solidFill>
            <a:schemeClr val="tx2"/>
          </a:solidFill>
          <a:ln w="25400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lIns="99995" tIns="51995" rIns="99995" bIns="51995" anchor="ctr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sz="2200" kern="1200">
              <a:solidFill>
                <a:srgbClr val="FFFFCC"/>
              </a:solidFill>
              <a:uFillTx/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68476" y="5438904"/>
            <a:ext cx="6492550" cy="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7688426" y="6329977"/>
            <a:ext cx="1266370" cy="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4555531" y="4551459"/>
            <a:ext cx="1761929" cy="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6143306" y="5023773"/>
            <a:ext cx="1266370" cy="0"/>
          </a:xfrm>
          <a:prstGeom prst="line">
            <a:avLst/>
          </a:prstGeom>
          <a:noFill/>
          <a:ln w="127000" cap="flat" cmpd="sng" algn="ctr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062919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10" y="1402937"/>
            <a:ext cx="10142491" cy="3978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indent="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  <a:lvl2pPr marL="0" marR="0" indent="228547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2pPr>
            <a:lvl3pPr marL="0" marR="0" indent="457093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3pPr>
            <a:lvl4pPr marL="0" marR="0" indent="68563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4pPr>
            <a:lvl5pPr marL="0" marR="0" indent="91416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5pPr>
            <a:lvl6pPr marL="0" marR="0" indent="114273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6pPr>
            <a:lvl7pPr marL="0" marR="0" indent="137127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7pPr>
            <a:lvl8pPr marL="0" marR="0" indent="159981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8pPr>
            <a:lvl9pPr marL="0" marR="0" indent="182835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9pPr>
          </a:lstStyle>
          <a:p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Part I</a:t>
            </a:r>
          </a:p>
          <a:p>
            <a:endParaRPr lang="en-US" sz="66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marL="857250" indent="-857250">
              <a:buFont typeface="Wingdings" charset="2"/>
              <a:buChar char="v"/>
            </a:pP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Adding photometry to 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STARLIGHT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8820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426" t="2649" r="1561" b="1893"/>
          <a:stretch/>
        </p:blipFill>
        <p:spPr>
          <a:xfrm>
            <a:off x="1526252" y="1198068"/>
            <a:ext cx="7122928" cy="6315898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97778" y="6288436"/>
            <a:ext cx="920094" cy="5358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B724FF"/>
                </a:solidFill>
                <a:uFillTx/>
                <a:latin typeface="Arial" charset="0"/>
              </a:rPr>
              <a:t>FUV</a:t>
            </a:r>
            <a:endParaRPr lang="pt-BR" sz="2800" b="1" kern="1200" dirty="0">
              <a:solidFill>
                <a:srgbClr val="B724FF"/>
              </a:solidFill>
              <a:uFillTx/>
              <a:latin typeface="Arial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863447" y="6283876"/>
            <a:ext cx="960069" cy="5358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kern="1200" dirty="0">
                <a:solidFill>
                  <a:srgbClr val="FF00FF"/>
                </a:solidFill>
                <a:uFillTx/>
                <a:latin typeface="Arial" charset="0"/>
              </a:rPr>
              <a:t>NUV</a:t>
            </a:r>
            <a:endParaRPr lang="pt-BR" sz="2800" b="1" kern="1200" dirty="0">
              <a:solidFill>
                <a:srgbClr val="FF00FF"/>
              </a:solidFill>
              <a:uFillTx/>
              <a:latin typeface="Arial" charset="0"/>
            </a:endParaRPr>
          </a:p>
        </p:txBody>
      </p:sp>
      <p:sp>
        <p:nvSpPr>
          <p:cNvPr id="11" name="Shape 159"/>
          <p:cNvSpPr/>
          <p:nvPr/>
        </p:nvSpPr>
        <p:spPr>
          <a:xfrm flipV="1">
            <a:off x="2837261" y="2836348"/>
            <a:ext cx="426751" cy="1492690"/>
          </a:xfrm>
          <a:prstGeom prst="line">
            <a:avLst/>
          </a:prstGeom>
          <a:ln w="63500">
            <a:gradFill flip="none" rotWithShape="1">
              <a:gsLst>
                <a:gs pos="0">
                  <a:srgbClr val="3366FF"/>
                </a:gs>
                <a:gs pos="100000">
                  <a:srgbClr val="FFFFFF"/>
                </a:gs>
              </a:gsLst>
              <a:lin ang="0" scaled="1"/>
              <a:tileRect/>
            </a:gradFill>
            <a:miter lim="400000"/>
            <a:headEnd type="stealth"/>
          </a:ln>
        </p:spPr>
        <p:txBody>
          <a:bodyPr lIns="0" tIns="0" rIns="0" bIns="0"/>
          <a:lstStyle/>
          <a:p>
            <a:pPr marL="0" marR="0" defTabSz="457067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60"/>
          <p:cNvSpPr/>
          <p:nvPr/>
        </p:nvSpPr>
        <p:spPr>
          <a:xfrm>
            <a:off x="2261430" y="3928984"/>
            <a:ext cx="543026" cy="63224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795" tIns="50795" rIns="50795" bIns="50795" anchor="ctr"/>
          <a:lstStyle/>
          <a:p>
            <a:endParaRPr/>
          </a:p>
        </p:txBody>
      </p:sp>
      <p:sp>
        <p:nvSpPr>
          <p:cNvPr id="13" name="Shape 161"/>
          <p:cNvSpPr/>
          <p:nvPr/>
        </p:nvSpPr>
        <p:spPr>
          <a:xfrm>
            <a:off x="3175746" y="4451287"/>
            <a:ext cx="543026" cy="603564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795" tIns="50795" rIns="50795" bIns="50795" anchor="ctr"/>
          <a:lstStyle/>
          <a:p>
            <a:endParaRPr/>
          </a:p>
        </p:txBody>
      </p:sp>
      <p:sp>
        <p:nvSpPr>
          <p:cNvPr id="15" name="Rectangle 14"/>
          <p:cNvSpPr/>
          <p:nvPr/>
        </p:nvSpPr>
        <p:spPr bwMode="auto">
          <a:xfrm>
            <a:off x="4325546" y="1466930"/>
            <a:ext cx="2477130" cy="402291"/>
          </a:xfrm>
          <a:prstGeom prst="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16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941" y="138319"/>
            <a:ext cx="9909469" cy="890620"/>
            <a:chOff x="120938" y="138319"/>
            <a:chExt cx="9909469" cy="89062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t="4552" r="2241" b="58702"/>
            <a:stretch/>
          </p:blipFill>
          <p:spPr>
            <a:xfrm>
              <a:off x="120938" y="138319"/>
              <a:ext cx="9909469" cy="890620"/>
            </a:xfrm>
            <a:prstGeom prst="rect">
              <a:avLst/>
            </a:prstGeom>
            <a:ln w="38100" cmpd="sng">
              <a:solidFill>
                <a:srgbClr val="FF6600"/>
              </a:solidFill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213871" y="609207"/>
              <a:ext cx="2810009" cy="39025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9998" tIns="51998" rIns="99998" bIns="51998">
              <a:spAutoFit/>
            </a:bodyPr>
            <a:lstStyle/>
            <a:p>
              <a:pPr marL="0" marR="0" defTabSz="101575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kern="1200" dirty="0" err="1">
                  <a:solidFill>
                    <a:srgbClr val="990000"/>
                  </a:solidFill>
                  <a:uFillTx/>
                  <a:latin typeface="Arial" charset="0"/>
                </a:rPr>
                <a:t>López</a:t>
              </a:r>
              <a:r>
                <a:rPr lang="en-US" sz="1800" kern="1200" dirty="0">
                  <a:solidFill>
                    <a:srgbClr val="990000"/>
                  </a:solidFill>
                  <a:uFillTx/>
                  <a:latin typeface="Arial" charset="0"/>
                </a:rPr>
                <a:t> </a:t>
              </a:r>
              <a:r>
                <a:rPr lang="en-US" sz="1800" kern="1200" dirty="0" err="1">
                  <a:solidFill>
                    <a:srgbClr val="990000"/>
                  </a:solidFill>
                  <a:uFillTx/>
                  <a:latin typeface="Arial" charset="0"/>
                </a:rPr>
                <a:t>Fernández</a:t>
              </a:r>
              <a:r>
                <a:rPr lang="en-US" sz="1800" kern="1200" dirty="0">
                  <a:solidFill>
                    <a:srgbClr val="990000"/>
                  </a:solidFill>
                  <a:uFillTx/>
                  <a:latin typeface="Arial" charset="0"/>
                </a:rPr>
                <a:t> et al 16</a:t>
              </a:r>
              <a:endParaRPr lang="pt-BR" sz="1800" kern="1200" dirty="0">
                <a:solidFill>
                  <a:srgbClr val="990000"/>
                </a:solidFill>
                <a:uFillTx/>
                <a:latin typeface="Arial" charset="0"/>
              </a:endParaRPr>
            </a:p>
          </p:txBody>
        </p:sp>
      </p:grpSp>
      <p:sp>
        <p:nvSpPr>
          <p:cNvPr id="4" name="Rectangle 3"/>
          <p:cNvSpPr/>
          <p:nvPr/>
        </p:nvSpPr>
        <p:spPr bwMode="auto">
          <a:xfrm>
            <a:off x="4174788" y="1469250"/>
            <a:ext cx="2654910" cy="40229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9995" tIns="46800" rIns="89995" bIns="46800" numCol="1" spcCol="0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defTabSz="914346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49215" y="1441504"/>
            <a:ext cx="5701699" cy="1394844"/>
          </a:xfrm>
          <a:prstGeom prst="rect">
            <a:avLst/>
          </a:prstGeom>
          <a:solidFill>
            <a:srgbClr val="FFFFFF"/>
          </a:solidFill>
        </p:spPr>
        <p:txBody>
          <a:bodyPr wrap="square" lIns="91435" tIns="45720" rIns="91435" bIns="45720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optical-only fit  </a:t>
            </a:r>
            <a:r>
              <a:rPr lang="en-US" sz="2400" b="1" dirty="0">
                <a:solidFill>
                  <a:schemeClr val="bg2"/>
                </a:solidFill>
              </a:rPr>
              <a:t>overestimates UV 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</a:t>
            </a:r>
          </a:p>
          <a:p>
            <a:endParaRPr lang="en-US" sz="3200" b="1" dirty="0">
              <a:solidFill>
                <a:srgbClr val="FF0000"/>
              </a:solidFill>
              <a:sym typeface="Wingdings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2068" y="2499665"/>
            <a:ext cx="5242190" cy="568361"/>
          </a:xfrm>
          <a:prstGeom prst="rect">
            <a:avLst/>
          </a:prstGeom>
          <a:noFill/>
        </p:spPr>
        <p:txBody>
          <a:bodyPr wrap="none" lIns="91435" tIns="45720" rIns="91435" bIns="45720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optical + UV fit   </a:t>
            </a:r>
            <a:r>
              <a:rPr lang="en-US" sz="2400" b="1" dirty="0">
                <a:solidFill>
                  <a:schemeClr val="bg2"/>
                </a:solidFill>
              </a:rPr>
              <a:t>matches both   </a:t>
            </a:r>
            <a:r>
              <a:rPr lang="en-US" sz="3200" b="1" dirty="0">
                <a:solidFill>
                  <a:srgbClr val="0000FF"/>
                </a:solidFill>
                <a:sym typeface="Wingdings"/>
              </a:rPr>
              <a:t>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12368" y="5695679"/>
            <a:ext cx="2941890" cy="817090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fits are ~ identical in the optical !</a:t>
            </a:r>
          </a:p>
        </p:txBody>
      </p:sp>
      <p:sp>
        <p:nvSpPr>
          <p:cNvPr id="10" name="Shape 159"/>
          <p:cNvSpPr/>
          <p:nvPr/>
        </p:nvSpPr>
        <p:spPr>
          <a:xfrm flipV="1">
            <a:off x="2352758" y="1869221"/>
            <a:ext cx="314356" cy="782320"/>
          </a:xfrm>
          <a:prstGeom prst="line">
            <a:avLst/>
          </a:prstGeom>
          <a:ln w="63500">
            <a:gradFill flip="none" rotWithShape="1">
              <a:gsLst>
                <a:gs pos="17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miter lim="400000"/>
            <a:headEnd type="stealth"/>
          </a:ln>
        </p:spPr>
        <p:txBody>
          <a:bodyPr lIns="0" tIns="0" rIns="0" bIns="0"/>
          <a:lstStyle/>
          <a:p>
            <a:pPr marL="0" marR="0" defTabSz="457067">
              <a:lnSpc>
                <a:spcPct val="100000"/>
              </a:lnSpc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454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60"/>
          <p:cNvSpPr/>
          <p:nvPr/>
        </p:nvSpPr>
        <p:spPr>
          <a:xfrm>
            <a:off x="2312298" y="4018118"/>
            <a:ext cx="543026" cy="63224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795" tIns="50795" rIns="50795" bIns="50795" anchor="ctr"/>
          <a:lstStyle/>
          <a:p>
            <a:endParaRPr/>
          </a:p>
        </p:txBody>
      </p:sp>
      <p:sp>
        <p:nvSpPr>
          <p:cNvPr id="13" name="Shape 161"/>
          <p:cNvSpPr/>
          <p:nvPr/>
        </p:nvSpPr>
        <p:spPr>
          <a:xfrm>
            <a:off x="3137898" y="4451287"/>
            <a:ext cx="543026" cy="691584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795" tIns="50795" rIns="50795" bIns="50795" anchor="ctr"/>
          <a:lstStyle/>
          <a:p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120941" y="138319"/>
            <a:ext cx="9909469" cy="890620"/>
            <a:chOff x="120938" y="138319"/>
            <a:chExt cx="9909469" cy="8906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t="4552" r="2241" b="58702"/>
            <a:stretch/>
          </p:blipFill>
          <p:spPr>
            <a:xfrm>
              <a:off x="120938" y="138319"/>
              <a:ext cx="9909469" cy="890620"/>
            </a:xfrm>
            <a:prstGeom prst="rect">
              <a:avLst/>
            </a:prstGeom>
            <a:ln w="38100" cmpd="sng">
              <a:solidFill>
                <a:srgbClr val="FF6600"/>
              </a:solidFill>
            </a:ln>
          </p:spPr>
        </p:pic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7213871" y="609207"/>
              <a:ext cx="2810009" cy="39025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9998" tIns="51998" rIns="99998" bIns="51998">
              <a:spAutoFit/>
            </a:bodyPr>
            <a:lstStyle/>
            <a:p>
              <a:pPr marL="0" marR="0" defTabSz="1015750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800" kern="1200" dirty="0" err="1">
                  <a:solidFill>
                    <a:srgbClr val="990000"/>
                  </a:solidFill>
                  <a:uFillTx/>
                  <a:latin typeface="Arial" charset="0"/>
                </a:rPr>
                <a:t>López</a:t>
              </a:r>
              <a:r>
                <a:rPr lang="en-US" sz="1800" kern="1200" dirty="0">
                  <a:solidFill>
                    <a:srgbClr val="990000"/>
                  </a:solidFill>
                  <a:uFillTx/>
                  <a:latin typeface="Arial" charset="0"/>
                </a:rPr>
                <a:t> </a:t>
              </a:r>
              <a:r>
                <a:rPr lang="en-US" sz="1800" kern="1200" dirty="0" err="1">
                  <a:solidFill>
                    <a:srgbClr val="990000"/>
                  </a:solidFill>
                  <a:uFillTx/>
                  <a:latin typeface="Arial" charset="0"/>
                </a:rPr>
                <a:t>Fernández</a:t>
              </a:r>
              <a:r>
                <a:rPr lang="en-US" sz="1800" kern="1200" dirty="0">
                  <a:solidFill>
                    <a:srgbClr val="990000"/>
                  </a:solidFill>
                  <a:uFillTx/>
                  <a:latin typeface="Arial" charset="0"/>
                </a:rPr>
                <a:t> et al 16</a:t>
              </a:r>
              <a:endParaRPr lang="pt-BR" sz="1800" kern="1200" dirty="0">
                <a:solidFill>
                  <a:srgbClr val="990000"/>
                </a:solidFill>
                <a:uFillTx/>
                <a:latin typeface="Arial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3982" y="1198096"/>
            <a:ext cx="4970131" cy="980781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 marL="383774" indent="-342820">
              <a:buFont typeface="Wingdings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SFH changes are only significant for </a:t>
            </a:r>
            <a:r>
              <a:rPr lang="en-US" sz="2000" dirty="0">
                <a:solidFill>
                  <a:srgbClr val="FFFF00"/>
                </a:solidFill>
              </a:rPr>
              <a:t>low mass, late type galaxies</a:t>
            </a:r>
            <a:r>
              <a:rPr lang="en-US" sz="2000" dirty="0">
                <a:solidFill>
                  <a:srgbClr val="FFFFFF"/>
                </a:solidFill>
              </a:rPr>
              <a:t>, which become </a:t>
            </a:r>
            <a:r>
              <a:rPr lang="en-US" sz="2000" dirty="0">
                <a:solidFill>
                  <a:schemeClr val="tx1">
                    <a:lumMod val="90000"/>
                  </a:schemeClr>
                </a:solidFill>
              </a:rPr>
              <a:t>a bit older</a:t>
            </a:r>
            <a:r>
              <a:rPr lang="en-US" sz="2000" dirty="0">
                <a:solidFill>
                  <a:srgbClr val="FFFFFF"/>
                </a:solidFill>
              </a:rPr>
              <a:t> with UV-data.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2334"/>
          <a:stretch/>
        </p:blipFill>
        <p:spPr>
          <a:xfrm>
            <a:off x="102558" y="2309341"/>
            <a:ext cx="5240317" cy="518456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3965668" y="2365729"/>
            <a:ext cx="1317177" cy="857353"/>
          </a:xfrm>
          <a:prstGeom prst="rect">
            <a:avLst/>
          </a:prstGeom>
          <a:solidFill>
            <a:srgbClr val="FFFFFF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FF0000"/>
                </a:solidFill>
                <a:uFillTx/>
                <a:latin typeface="Arial" charset="0"/>
              </a:rPr>
              <a:t>opt-only</a:t>
            </a:r>
          </a:p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kern="1200" dirty="0" err="1">
                <a:solidFill>
                  <a:srgbClr val="0000FF"/>
                </a:solidFill>
                <a:uFillTx/>
                <a:latin typeface="Arial" charset="0"/>
              </a:rPr>
              <a:t>opt+UV</a:t>
            </a:r>
            <a:endParaRPr lang="pt-BR" sz="2400" kern="1200" dirty="0">
              <a:solidFill>
                <a:srgbClr val="0000FF"/>
              </a:solidFill>
              <a:uFillTx/>
              <a:latin typeface="Aria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t="3410" r="7181"/>
          <a:stretch/>
        </p:blipFill>
        <p:spPr>
          <a:xfrm>
            <a:off x="5513396" y="2418409"/>
            <a:ext cx="4535390" cy="508619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6" name="TextBox 15"/>
          <p:cNvSpPr txBox="1"/>
          <p:nvPr/>
        </p:nvSpPr>
        <p:spPr>
          <a:xfrm>
            <a:off x="5477369" y="1198096"/>
            <a:ext cx="4556533" cy="980781"/>
          </a:xfrm>
          <a:prstGeom prst="rect">
            <a:avLst/>
          </a:prstGeom>
          <a:noFill/>
        </p:spPr>
        <p:txBody>
          <a:bodyPr wrap="square" lIns="91435" tIns="45720" rIns="91435" bIns="45720" rtlCol="0">
            <a:spAutoFit/>
          </a:bodyPr>
          <a:lstStyle/>
          <a:p>
            <a:pPr marL="383774" indent="-342820">
              <a:buFont typeface="Wingdings" charset="2"/>
              <a:buChar char="Ø"/>
            </a:pPr>
            <a:r>
              <a:rPr lang="en-US" sz="2000" dirty="0">
                <a:solidFill>
                  <a:srgbClr val="FFFF00"/>
                </a:solidFill>
              </a:rPr>
              <a:t>Empirical</a:t>
            </a:r>
            <a:r>
              <a:rPr lang="en-US" sz="2000" dirty="0">
                <a:solidFill>
                  <a:srgbClr val="FFFFFF"/>
                </a:solidFill>
              </a:rPr>
              <a:t> relations between mean age and observables become </a:t>
            </a:r>
            <a:r>
              <a:rPr lang="en-US" sz="2000" dirty="0">
                <a:solidFill>
                  <a:srgbClr val="FFFF00"/>
                </a:solidFill>
              </a:rPr>
              <a:t>less dispersed</a:t>
            </a:r>
            <a:r>
              <a:rPr lang="en-US" sz="2000" dirty="0">
                <a:solidFill>
                  <a:srgbClr val="FFFFFF"/>
                </a:solidFill>
              </a:rPr>
              <a:t> with UV-data.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8531517" y="2191387"/>
            <a:ext cx="1114408" cy="412788"/>
          </a:xfrm>
          <a:prstGeom prst="rect">
            <a:avLst/>
          </a:prstGeom>
          <a:solidFill>
            <a:srgbClr val="FFFFFF"/>
          </a:solidFill>
          <a:ln w="25400">
            <a:solidFill>
              <a:srgbClr val="26262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0000"/>
                </a:solidFill>
                <a:uFillTx/>
                <a:latin typeface="Arial" charset="0"/>
              </a:rPr>
              <a:t>opt-only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604848" y="2225520"/>
            <a:ext cx="1073983" cy="4127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 err="1">
                <a:solidFill>
                  <a:srgbClr val="0000FF"/>
                </a:solidFill>
                <a:uFillTx/>
                <a:latin typeface="Arial" charset="0"/>
              </a:rPr>
              <a:t>opt+UV</a:t>
            </a:r>
            <a:endParaRPr lang="pt-BR" sz="2000" kern="1200" dirty="0">
              <a:solidFill>
                <a:srgbClr val="0000FF"/>
              </a:solidFill>
              <a:uFillTx/>
              <a:latin typeface="Arial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502569" y="7164709"/>
            <a:ext cx="1019313" cy="35123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 dirty="0" err="1" smtClean="0">
                <a:solidFill>
                  <a:schemeClr val="bg2"/>
                </a:solidFill>
                <a:uFillTx/>
                <a:latin typeface="Arial" charset="0"/>
              </a:rPr>
              <a:t>D</a:t>
            </a:r>
            <a:r>
              <a:rPr lang="en-US" kern="1200" baseline="-25000" dirty="0" err="1" smtClean="0">
                <a:solidFill>
                  <a:schemeClr val="bg2"/>
                </a:solidFill>
                <a:uFillTx/>
                <a:latin typeface="Arial" charset="0"/>
              </a:rPr>
              <a:t>n</a:t>
            </a:r>
            <a:r>
              <a:rPr lang="en-US" kern="1200" dirty="0" smtClean="0">
                <a:solidFill>
                  <a:schemeClr val="bg2"/>
                </a:solidFill>
                <a:uFillTx/>
                <a:latin typeface="Arial" charset="0"/>
              </a:rPr>
              <a:t>(4000)</a:t>
            </a:r>
            <a:endParaRPr lang="pt-BR" kern="1200" dirty="0">
              <a:solidFill>
                <a:schemeClr val="bg2"/>
              </a:solidFill>
              <a:uFillTx/>
              <a:latin typeface="Arial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696820" y="5410989"/>
            <a:ext cx="612518" cy="35123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chemeClr val="bg2"/>
                </a:solidFill>
                <a:uFillTx/>
                <a:latin typeface="Arial" charset="0"/>
              </a:rPr>
              <a:t>u – r</a:t>
            </a:r>
            <a:endParaRPr lang="pt-BR" kern="1200" dirty="0">
              <a:solidFill>
                <a:schemeClr val="bg2"/>
              </a:solidFill>
              <a:uFillTx/>
              <a:latin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533954" y="3766919"/>
            <a:ext cx="932918" cy="351233"/>
          </a:xfrm>
          <a:prstGeom prst="rect">
            <a:avLst/>
          </a:prstGeom>
          <a:solidFill>
            <a:srgbClr val="FFFFFF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9995" tIns="51995" rIns="99995" bIns="51995">
            <a:spAutoFit/>
          </a:bodyPr>
          <a:lstStyle/>
          <a:p>
            <a:pPr marL="0" marR="0" defTabSz="101575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kern="1200" dirty="0" smtClean="0">
                <a:solidFill>
                  <a:schemeClr val="bg2"/>
                </a:solidFill>
                <a:uFillTx/>
                <a:latin typeface="Arial" charset="0"/>
              </a:rPr>
              <a:t>NUV – r</a:t>
            </a:r>
            <a:endParaRPr lang="pt-BR" kern="1200" dirty="0">
              <a:solidFill>
                <a:schemeClr val="bg2"/>
              </a:solidFill>
              <a:uFillTx/>
              <a:latin typeface="Arial" charset="0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3024433" y="4828601"/>
            <a:ext cx="2199680" cy="2477172"/>
          </a:xfrm>
          <a:prstGeom prst="ellipse">
            <a:avLst/>
          </a:prstGeom>
          <a:noFill/>
          <a:ln w="635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9995" tIns="51995" rIns="99995" bIns="51995" anchor="ctr">
            <a:spAutoFit/>
          </a:bodyPr>
          <a:lstStyle/>
          <a:p>
            <a:pPr marL="0" marR="0" defTabSz="1015700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s-ES" sz="2200" kern="1200">
              <a:solidFill>
                <a:srgbClr val="FFFFCC"/>
              </a:solidFill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670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79692" y="91648"/>
            <a:ext cx="9426804" cy="743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indent="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  <a:lvl2pPr marL="0" marR="0" indent="228547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2pPr>
            <a:lvl3pPr marL="0" marR="0" indent="457093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3pPr>
            <a:lvl4pPr marL="0" marR="0" indent="68563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4pPr>
            <a:lvl5pPr marL="0" marR="0" indent="91416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5pPr>
            <a:lvl6pPr marL="0" marR="0" indent="1142730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6pPr>
            <a:lvl7pPr marL="0" marR="0" indent="137127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7pPr>
            <a:lvl8pPr marL="0" marR="0" indent="1599816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8pPr>
            <a:lvl9pPr marL="0" marR="0" indent="1828359" algn="ctr" defTabSz="452740" rtl="0" latinLnBrk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Parts II &amp; III</a:t>
            </a:r>
          </a:p>
          <a:p>
            <a:pPr>
              <a:lnSpc>
                <a:spcPct val="110000"/>
              </a:lnSpc>
            </a:pPr>
            <a:endParaRPr lang="en-US" sz="4400" dirty="0">
              <a:cs typeface="Arial"/>
            </a:endParaRPr>
          </a:p>
          <a:p>
            <a:pPr marL="685800" indent="-685800" algn="l">
              <a:lnSpc>
                <a:spcPct val="110000"/>
              </a:lnSpc>
              <a:buFont typeface="Wingdings" charset="2"/>
              <a:buChar char="v"/>
            </a:pPr>
            <a:r>
              <a:rPr lang="en-US" sz="4800" dirty="0">
                <a:cs typeface="Arial"/>
              </a:rPr>
              <a:t>The meaning of </a:t>
            </a:r>
            <a:r>
              <a:rPr lang="en-US" sz="6000" dirty="0">
                <a:latin typeface="Symbol" charset="2"/>
                <a:cs typeface="Symbol" charset="2"/>
              </a:rPr>
              <a:t>t</a:t>
            </a:r>
            <a:r>
              <a:rPr lang="en-US" sz="4800" dirty="0">
                <a:cs typeface="Arial"/>
              </a:rPr>
              <a:t> in </a:t>
            </a:r>
            <a:r>
              <a:rPr lang="en-US" sz="4000" dirty="0">
                <a:cs typeface="Arial"/>
              </a:rPr>
              <a:t>STARLIGHT</a:t>
            </a:r>
            <a:endParaRPr lang="en-US" sz="4800" dirty="0">
              <a:cs typeface="Arial"/>
            </a:endParaRPr>
          </a:p>
          <a:p>
            <a:pPr marL="685800" indent="-685800" algn="l">
              <a:lnSpc>
                <a:spcPct val="110000"/>
              </a:lnSpc>
              <a:buFont typeface="Wingdings" charset="2"/>
              <a:buChar char="v"/>
            </a:pPr>
            <a:endParaRPr lang="en-US" sz="1800" dirty="0" smtClean="0">
              <a:cs typeface="Arial"/>
            </a:endParaRPr>
          </a:p>
          <a:p>
            <a:pPr marL="685800" indent="-685800" algn="l">
              <a:lnSpc>
                <a:spcPct val="110000"/>
              </a:lnSpc>
              <a:buFont typeface="Wingdings" charset="2"/>
              <a:buChar char="v"/>
            </a:pPr>
            <a:r>
              <a:rPr lang="en-US" sz="4800" dirty="0" smtClean="0">
                <a:cs typeface="Arial"/>
              </a:rPr>
              <a:t>Adding </a:t>
            </a:r>
            <a:r>
              <a:rPr lang="en-US" sz="4800" dirty="0">
                <a:cs typeface="Arial"/>
              </a:rPr>
              <a:t>emission lines to </a:t>
            </a:r>
            <a:r>
              <a:rPr lang="en-US" sz="4000" dirty="0">
                <a:cs typeface="Arial"/>
              </a:rPr>
              <a:t>STARLIGHT</a:t>
            </a:r>
            <a:r>
              <a:rPr lang="en-US" sz="4800" dirty="0">
                <a:cs typeface="Arial"/>
              </a:rPr>
              <a:t> fits </a:t>
            </a:r>
          </a:p>
          <a:p>
            <a:pPr marL="685800" indent="-685800" algn="l">
              <a:lnSpc>
                <a:spcPct val="110000"/>
              </a:lnSpc>
              <a:buFont typeface="Wingdings" charset="2"/>
              <a:buChar char="v"/>
            </a:pPr>
            <a:endParaRPr lang="en-US" sz="1800" dirty="0" smtClean="0">
              <a:cs typeface="Arial"/>
            </a:endParaRPr>
          </a:p>
          <a:p>
            <a:pPr marL="685800" indent="-685800" algn="l">
              <a:lnSpc>
                <a:spcPct val="110000"/>
              </a:lnSpc>
              <a:buFont typeface="Wingdings" charset="2"/>
              <a:buChar char="v"/>
            </a:pPr>
            <a:r>
              <a:rPr lang="en-US" sz="4800" dirty="0" smtClean="0">
                <a:cs typeface="Arial"/>
              </a:rPr>
              <a:t>Steps </a:t>
            </a:r>
            <a:r>
              <a:rPr lang="en-US" sz="4800" dirty="0">
                <a:cs typeface="Arial"/>
              </a:rPr>
              <a:t>towards a realistic </a:t>
            </a:r>
            <a:r>
              <a:rPr lang="en-US" sz="4800" dirty="0" smtClean="0">
                <a:cs typeface="Arial"/>
              </a:rPr>
              <a:t>treatment of dust: </a:t>
            </a:r>
            <a:r>
              <a:rPr lang="en-US" sz="4800" dirty="0">
                <a:cs typeface="Arial"/>
              </a:rPr>
              <a:t>fits w/2 </a:t>
            </a:r>
            <a:r>
              <a:rPr lang="en-US" sz="4800" dirty="0">
                <a:latin typeface="Symbol" charset="2"/>
                <a:cs typeface="Symbol" charset="2"/>
              </a:rPr>
              <a:t>t</a:t>
            </a:r>
            <a:r>
              <a:rPr lang="en-US" sz="4800" dirty="0">
                <a:cs typeface="Arial"/>
              </a:rPr>
              <a:t>’s </a:t>
            </a:r>
          </a:p>
        </p:txBody>
      </p:sp>
    </p:spTree>
    <p:extLst>
      <p:ext uri="{BB962C8B-B14F-4D97-AF65-F5344CB8AC3E}">
        <p14:creationId xmlns:p14="http://schemas.microsoft.com/office/powerpoint/2010/main" val="12260324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Windsor"/>
        <a:ea typeface="Windsor"/>
        <a:cs typeface="Windsor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Artes">
  <a:themeElements>
    <a:clrScheme name="Art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rtes">
  <a:themeElements>
    <a:clrScheme name="Art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Ar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rt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Windsor"/>
        <a:ea typeface="Windsor"/>
        <a:cs typeface="Windsor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Windsor"/>
        <a:ea typeface="Windsor"/>
        <a:cs typeface="Windsor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40964" marR="40964" indent="0" algn="l" defTabSz="452847" rtl="0" fontAlgn="auto" latinLnBrk="0" hangingPunct="0">
          <a:lnSpc>
            <a:spcPct val="96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5992</TotalTime>
  <Words>679</Words>
  <Application>Microsoft Macintosh PowerPoint</Application>
  <PresentationFormat>Personalizado</PresentationFormat>
  <Paragraphs>130</Paragraphs>
  <Slides>14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White</vt:lpstr>
      <vt:lpstr>1_Artes</vt:lpstr>
      <vt:lpstr>2_Artes</vt:lpstr>
      <vt:lpstr>2_White</vt:lpstr>
      <vt:lpstr>Presentación de PowerPoint</vt:lpstr>
      <vt:lpstr>Presentación de PowerPoint</vt:lpstr>
      <vt:lpstr>Presentación de PowerPoint</vt:lpstr>
      <vt:lpstr>STARLIGHT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hector ibarra</cp:lastModifiedBy>
  <cp:revision>228</cp:revision>
  <dcterms:modified xsi:type="dcterms:W3CDTF">2016-04-12T00:45:50Z</dcterms:modified>
</cp:coreProperties>
</file>