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4" r:id="rId2"/>
    <p:sldId id="308" r:id="rId3"/>
    <p:sldId id="257" r:id="rId4"/>
    <p:sldId id="267" r:id="rId5"/>
    <p:sldId id="260" r:id="rId6"/>
    <p:sldId id="261" r:id="rId7"/>
    <p:sldId id="262" r:id="rId8"/>
    <p:sldId id="292" r:id="rId9"/>
    <p:sldId id="316" r:id="rId10"/>
    <p:sldId id="304" r:id="rId11"/>
    <p:sldId id="313" r:id="rId12"/>
    <p:sldId id="314" r:id="rId13"/>
    <p:sldId id="311" r:id="rId14"/>
    <p:sldId id="310" r:id="rId15"/>
    <p:sldId id="290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FAF"/>
    <a:srgbClr val="00EB02"/>
    <a:srgbClr val="8F713A"/>
    <a:srgbClr val="632F05"/>
    <a:srgbClr val="55C5F1"/>
    <a:srgbClr val="52E1F1"/>
    <a:srgbClr val="55F1DF"/>
    <a:srgbClr val="2758D5"/>
    <a:srgbClr val="3BA3D5"/>
    <a:srgbClr val="027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5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60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13B87-2B88-3040-BBBE-64758A7FB516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20753-3A02-434F-B632-CA202E4F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Edot</a:t>
            </a:r>
            <a:r>
              <a:rPr lang="en-US" dirty="0" smtClean="0"/>
              <a:t> = ½ </a:t>
            </a:r>
            <a:r>
              <a:rPr lang="en-US" dirty="0" err="1" smtClean="0"/>
              <a:t>Mdot</a:t>
            </a:r>
            <a:r>
              <a:rPr lang="en-US" dirty="0" smtClean="0"/>
              <a:t> v^2~~</a:t>
            </a:r>
            <a:r>
              <a:rPr lang="en-US" baseline="0" dirty="0" smtClean="0"/>
              <a:t>5% of LAGN according to King et al. to couple </a:t>
            </a:r>
            <a:endParaRPr lang="en-US" dirty="0" smtClean="0"/>
          </a:p>
          <a:p>
            <a:r>
              <a:rPr lang="en-US" dirty="0" err="1" smtClean="0"/>
              <a:t>Pdot</a:t>
            </a:r>
            <a:r>
              <a:rPr lang="en-US" dirty="0" smtClean="0"/>
              <a:t>= </a:t>
            </a:r>
            <a:r>
              <a:rPr lang="en-US" dirty="0" err="1" smtClean="0"/>
              <a:t>Mdot</a:t>
            </a:r>
            <a:r>
              <a:rPr lang="en-US" dirty="0" smtClean="0"/>
              <a:t> v =</a:t>
            </a:r>
            <a:r>
              <a:rPr lang="en-US" dirty="0" smtClean="0">
                <a:sym typeface="Wingdings"/>
              </a:rPr>
              <a:t> outflow momentum rate, models  Pdot~20 </a:t>
            </a:r>
            <a:r>
              <a:rPr lang="en-US" dirty="0" err="1" smtClean="0">
                <a:sym typeface="Wingdings"/>
              </a:rPr>
              <a:t>Lagn</a:t>
            </a:r>
            <a:r>
              <a:rPr lang="en-US" dirty="0" smtClean="0">
                <a:sym typeface="Wingdings"/>
              </a:rPr>
              <a:t>/c in energy conserving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0753-3A02-434F-B632-CA202E4F05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0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4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758D5"/>
            </a:gs>
            <a:gs pos="1000">
              <a:srgbClr val="55C5F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16DE-FF40-E543-A708-B5037DBE0B41}" type="datetimeFigureOut">
              <a:rPr lang="en-US" smtClean="0"/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AF3D-474D-1241-9410-68AB94371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emf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667" y="140582"/>
            <a:ext cx="61228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pitals"/>
                <a:cs typeface="Capitals"/>
              </a:rPr>
              <a:t>Blowin</a:t>
            </a:r>
            <a:r>
              <a:rPr lang="en-US" sz="2800" dirty="0" smtClean="0">
                <a:solidFill>
                  <a:schemeClr val="bg1"/>
                </a:solidFill>
                <a:latin typeface="Capitals"/>
                <a:cs typeface="Capitals"/>
              </a:rPr>
              <a:t>’ in the wind: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pitals"/>
                <a:cs typeface="Capitals"/>
              </a:rPr>
              <a:t>feedback from QSO outflows at high-z</a:t>
            </a:r>
          </a:p>
          <a:p>
            <a:endParaRPr lang="en-US" sz="2800" dirty="0" smtClean="0">
              <a:solidFill>
                <a:schemeClr val="bg1"/>
              </a:solidFill>
              <a:latin typeface="Capitals"/>
              <a:cs typeface="Capitals"/>
            </a:endParaRPr>
          </a:p>
          <a:p>
            <a:r>
              <a:rPr lang="en-US" b="1" i="1" dirty="0" smtClean="0">
                <a:solidFill>
                  <a:srgbClr val="FFFFFF"/>
                </a:solidFill>
                <a:latin typeface="Capitals"/>
                <a:cs typeface="Capitals"/>
              </a:rPr>
              <a:t>Text by</a:t>
            </a:r>
            <a:r>
              <a:rPr lang="en-US" b="1" i="1" dirty="0" smtClean="0">
                <a:latin typeface="Capitals"/>
                <a:cs typeface="Capitals"/>
              </a:rPr>
              <a:t>: </a:t>
            </a:r>
            <a:r>
              <a:rPr lang="en-US" sz="1600" dirty="0" smtClean="0">
                <a:solidFill>
                  <a:srgbClr val="FFFF00"/>
                </a:solidFill>
                <a:latin typeface="Capitals"/>
                <a:cs typeface="Capitals"/>
              </a:rPr>
              <a:t>G. Cresci</a:t>
            </a:r>
            <a:r>
              <a:rPr lang="en-US" sz="1600" dirty="0" smtClean="0">
                <a:latin typeface="Capitals"/>
                <a:cs typeface="Capitals"/>
              </a:rPr>
              <a:t>, </a:t>
            </a:r>
            <a:r>
              <a:rPr lang="en-US" sz="1600" dirty="0">
                <a:latin typeface="Capitals"/>
                <a:cs typeface="Capitals"/>
              </a:rPr>
              <a:t>A. Marconi, M</a:t>
            </a:r>
            <a:r>
              <a:rPr lang="en-US" sz="1600" dirty="0" smtClean="0">
                <a:latin typeface="Capitals"/>
                <a:cs typeface="Capitals"/>
              </a:rPr>
              <a:t>. </a:t>
            </a:r>
            <a:r>
              <a:rPr lang="en-US" sz="1600" dirty="0" err="1" smtClean="0">
                <a:latin typeface="Capitals"/>
                <a:cs typeface="Capitals"/>
              </a:rPr>
              <a:t>Brusa</a:t>
            </a:r>
            <a:r>
              <a:rPr lang="en-US" sz="1600" dirty="0" smtClean="0">
                <a:latin typeface="Capitals"/>
                <a:cs typeface="Capitals"/>
              </a:rPr>
              <a:t>, </a:t>
            </a:r>
            <a:endParaRPr lang="en-US" sz="1600" dirty="0">
              <a:latin typeface="Capitals"/>
              <a:cs typeface="Capitals"/>
            </a:endParaRPr>
          </a:p>
          <a:p>
            <a:r>
              <a:rPr lang="en-US" sz="1600" dirty="0" smtClean="0">
                <a:latin typeface="Capitals"/>
                <a:cs typeface="Capitals"/>
              </a:rPr>
              <a:t>V</a:t>
            </a:r>
            <a:r>
              <a:rPr lang="en-US" sz="1600" dirty="0">
                <a:latin typeface="Capitals"/>
                <a:cs typeface="Capitals"/>
              </a:rPr>
              <a:t>. </a:t>
            </a:r>
            <a:r>
              <a:rPr lang="en-US" sz="1600" dirty="0" err="1" smtClean="0">
                <a:latin typeface="Capitals"/>
                <a:cs typeface="Capitals"/>
              </a:rPr>
              <a:t>Mainieri</a:t>
            </a:r>
            <a:r>
              <a:rPr lang="en-US" sz="1600" dirty="0" smtClean="0">
                <a:latin typeface="Capitals"/>
                <a:cs typeface="Capitals"/>
              </a:rPr>
              <a:t>, S. </a:t>
            </a:r>
            <a:r>
              <a:rPr lang="en-US" sz="1600" dirty="0" err="1" smtClean="0">
                <a:latin typeface="Capitals"/>
                <a:cs typeface="Capitals"/>
              </a:rPr>
              <a:t>Carniani</a:t>
            </a:r>
            <a:r>
              <a:rPr lang="en-US" sz="1600" dirty="0" smtClean="0">
                <a:latin typeface="Capitals"/>
                <a:cs typeface="Capitals"/>
              </a:rPr>
              <a:t>, </a:t>
            </a:r>
            <a:r>
              <a:rPr lang="en-US" sz="1600" dirty="0">
                <a:latin typeface="Capitals"/>
                <a:cs typeface="Capitals"/>
              </a:rPr>
              <a:t>M. </a:t>
            </a:r>
            <a:r>
              <a:rPr lang="en-US" sz="1600" dirty="0" err="1" smtClean="0">
                <a:latin typeface="Capitals"/>
                <a:cs typeface="Capitals"/>
              </a:rPr>
              <a:t>Perna</a:t>
            </a:r>
            <a:r>
              <a:rPr lang="en-US" sz="1600" dirty="0">
                <a:latin typeface="Capitals"/>
                <a:cs typeface="Capitals"/>
              </a:rPr>
              <a:t> </a:t>
            </a:r>
            <a:r>
              <a:rPr lang="en-US" sz="1600" dirty="0" smtClean="0">
                <a:latin typeface="Capitals"/>
                <a:cs typeface="Capitals"/>
              </a:rPr>
              <a:t>et al. </a:t>
            </a:r>
            <a:endParaRPr lang="en-US" sz="1600" dirty="0">
              <a:latin typeface="Capitals"/>
              <a:cs typeface="Capitals"/>
            </a:endParaRPr>
          </a:p>
          <a:p>
            <a:endParaRPr lang="en-US" sz="1600" dirty="0" smtClean="0">
              <a:latin typeface="Capitals"/>
              <a:cs typeface="Capitals"/>
            </a:endParaRPr>
          </a:p>
          <a:p>
            <a:r>
              <a:rPr lang="en-US" i="1" dirty="0" smtClean="0">
                <a:solidFill>
                  <a:srgbClr val="FFFFFF"/>
                </a:solidFill>
                <a:latin typeface="Capitals"/>
                <a:cs typeface="Capitals"/>
              </a:rPr>
              <a:t>Music by</a:t>
            </a:r>
            <a:r>
              <a:rPr lang="en-US" i="1" dirty="0" smtClean="0">
                <a:latin typeface="Capitals"/>
                <a:cs typeface="Capitals"/>
              </a:rPr>
              <a:t>: </a:t>
            </a:r>
            <a:r>
              <a:rPr lang="en-US" sz="1600" dirty="0" smtClean="0">
                <a:latin typeface="Capitals"/>
                <a:cs typeface="Capitals"/>
              </a:rPr>
              <a:t>B. Dylan</a:t>
            </a:r>
            <a:endParaRPr lang="en-US" sz="1600" dirty="0">
              <a:latin typeface="Capitals"/>
              <a:cs typeface="Capital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984" y="3284484"/>
            <a:ext cx="4158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pitals"/>
                <a:cs typeface="Capitals"/>
              </a:rPr>
              <a:t>The interplay between local and global processes in galaxies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apitals"/>
              <a:cs typeface="Capitals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pitals"/>
                <a:cs typeface="Capitals"/>
              </a:rPr>
              <a:t>Cozumel, 12/4/2016</a:t>
            </a:r>
            <a:endParaRPr lang="en-US" dirty="0">
              <a:solidFill>
                <a:srgbClr val="FFFF00"/>
              </a:solidFill>
              <a:latin typeface="Capitals"/>
              <a:cs typeface="Capitals"/>
            </a:endParaRPr>
          </a:p>
        </p:txBody>
      </p:sp>
      <p:pic>
        <p:nvPicPr>
          <p:cNvPr id="3" name="Picture 2" descr="LogoArcet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1" y="5442009"/>
            <a:ext cx="889000" cy="889000"/>
          </a:xfrm>
          <a:prstGeom prst="rect">
            <a:avLst/>
          </a:prstGeom>
        </p:spPr>
      </p:pic>
      <p:pic>
        <p:nvPicPr>
          <p:cNvPr id="4" name="Picture 3" descr="logo-INAF-compatto-bianc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0" y="5442009"/>
            <a:ext cx="1729154" cy="9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2195" y="3981897"/>
            <a:ext cx="407470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Narrow </a:t>
            </a:r>
            <a:r>
              <a:rPr lang="en-US" sz="2000" dirty="0" smtClean="0"/>
              <a:t>Ha</a:t>
            </a:r>
            <a:r>
              <a:rPr lang="en-US" sz="2000" dirty="0"/>
              <a:t> </a:t>
            </a:r>
            <a:r>
              <a:rPr lang="en-US" sz="2000" dirty="0" smtClean="0"/>
              <a:t>emission tracing </a:t>
            </a:r>
            <a:r>
              <a:rPr lang="en-US" sz="2000" dirty="0"/>
              <a:t>star formation </a:t>
            </a:r>
            <a:r>
              <a:rPr lang="en-US" sz="2000" dirty="0" smtClean="0"/>
              <a:t>is </a:t>
            </a:r>
          </a:p>
          <a:p>
            <a:pPr algn="ctr"/>
            <a:r>
              <a:rPr lang="en-US" sz="2000" dirty="0" smtClean="0"/>
              <a:t>anti</a:t>
            </a:r>
            <a:r>
              <a:rPr lang="en-US" sz="2000" dirty="0"/>
              <a:t>-correlated with </a:t>
            </a:r>
            <a:r>
              <a:rPr lang="en-US" sz="2000" dirty="0" smtClean="0"/>
              <a:t>fast outflows:</a:t>
            </a:r>
          </a:p>
          <a:p>
            <a:pPr algn="ctr"/>
            <a:endParaRPr lang="en-US" sz="800" dirty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“negative</a:t>
            </a:r>
            <a:r>
              <a:rPr lang="en-US" sz="2000" dirty="0">
                <a:solidFill>
                  <a:srgbClr val="FFFF00"/>
                </a:solidFill>
              </a:rPr>
              <a:t>” (+ “positive”?)  </a:t>
            </a:r>
            <a:r>
              <a:rPr lang="en-US" sz="2000" dirty="0" smtClean="0">
                <a:solidFill>
                  <a:srgbClr val="FFFF00"/>
                </a:solidFill>
              </a:rPr>
              <a:t>feedback revealed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137" y="6488668"/>
            <a:ext cx="3150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 err="1"/>
              <a:t>Carniani</a:t>
            </a:r>
            <a:r>
              <a:rPr lang="en-US" sz="1600" i="1" dirty="0"/>
              <a:t>, Marconi, GC  et al. </a:t>
            </a:r>
            <a:r>
              <a:rPr lang="en-US" sz="1600" i="1" dirty="0" smtClean="0"/>
              <a:t>(2016) 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223500" y="3695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spectrum_ha_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7427"/>
          <a:stretch/>
        </p:blipFill>
        <p:spPr>
          <a:xfrm>
            <a:off x="309364" y="781994"/>
            <a:ext cx="4343400" cy="234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4095" y="845494"/>
            <a:ext cx="390503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Subtracting broad components from Ha</a:t>
            </a:r>
          </a:p>
          <a:p>
            <a:pPr algn="ctr"/>
            <a:r>
              <a:rPr lang="en-US" dirty="0" smtClean="0"/>
              <a:t>Line profile shows narrow components </a:t>
            </a:r>
          </a:p>
          <a:p>
            <a:pPr algn="ctr"/>
            <a:r>
              <a:rPr lang="en-US" dirty="0" smtClean="0"/>
              <a:t>At the same z and FWHM of [OIII] ones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[NII] emission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Star Formation</a:t>
            </a:r>
            <a:r>
              <a:rPr lang="en-US" dirty="0" smtClean="0">
                <a:sym typeface="Wingdings"/>
              </a:rPr>
              <a:t>!</a:t>
            </a:r>
          </a:p>
          <a:p>
            <a:pPr algn="ctr"/>
            <a:r>
              <a:rPr lang="en-US" dirty="0" smtClean="0">
                <a:sym typeface="Wingdings"/>
              </a:rPr>
              <a:t>100-150 </a:t>
            </a:r>
            <a:r>
              <a:rPr lang="en-US" dirty="0" err="1" smtClean="0">
                <a:sym typeface="Wingdings"/>
              </a:rPr>
              <a:t>M</a:t>
            </a:r>
            <a:r>
              <a:rPr lang="en-US" baseline="-25000" dirty="0" err="1" smtClean="0">
                <a:sym typeface="Wingdings"/>
              </a:rPr>
              <a:t>sun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yr</a:t>
            </a:r>
            <a:endParaRPr lang="en-US" dirty="0"/>
          </a:p>
        </p:txBody>
      </p:sp>
      <p:pic>
        <p:nvPicPr>
          <p:cNvPr id="17" name="Picture 16" descr="map_h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6531" r="7106" b="28339"/>
          <a:stretch/>
        </p:blipFill>
        <p:spPr>
          <a:xfrm>
            <a:off x="4891728" y="4859061"/>
            <a:ext cx="4077402" cy="1906830"/>
          </a:xfrm>
          <a:prstGeom prst="rect">
            <a:avLst/>
          </a:prstGeom>
        </p:spPr>
      </p:pic>
      <p:pic>
        <p:nvPicPr>
          <p:cNvPr id="18" name="Picture 17" descr="map_HB890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t="23637" r="38839" b="10364"/>
          <a:stretch/>
        </p:blipFill>
        <p:spPr>
          <a:xfrm>
            <a:off x="4891728" y="3041450"/>
            <a:ext cx="1961909" cy="1830311"/>
          </a:xfrm>
          <a:prstGeom prst="rect">
            <a:avLst/>
          </a:prstGeom>
        </p:spPr>
      </p:pic>
      <p:pic>
        <p:nvPicPr>
          <p:cNvPr id="19" name="Picture 18" descr="map_LBQS0109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0" t="23262" r="36971" b="9724"/>
          <a:stretch/>
        </p:blipFill>
        <p:spPr>
          <a:xfrm>
            <a:off x="6837014" y="3041449"/>
            <a:ext cx="2144816" cy="1830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003300"/>
            <a:ext cx="108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Narrow Ha</a:t>
            </a:r>
            <a:endParaRPr 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8114" y="70031"/>
            <a:ext cx="6324722" cy="50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chemeClr val="bg1"/>
                </a:solidFill>
              </a:rPr>
              <a:t>More feedback: High EW([OIII]) selection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7168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2196" y="133529"/>
            <a:ext cx="5679138" cy="50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chemeClr val="bg1"/>
                </a:solidFill>
              </a:rPr>
              <a:t>Preliminary results from ALMA Cycle 2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749" y="751417"/>
            <a:ext cx="78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Follow-up of the two targets with Ha mapping: Band 3 0.5” beam (~ SINFONI PSF)</a:t>
            </a:r>
            <a:endParaRPr lang="en-US" dirty="0"/>
          </a:p>
        </p:txBody>
      </p:sp>
      <p:pic>
        <p:nvPicPr>
          <p:cNvPr id="11" name="Picture 10" descr="Screen Shot 2016-04-10 at 16.39.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2" y="1386420"/>
            <a:ext cx="5309318" cy="5355167"/>
          </a:xfrm>
          <a:prstGeom prst="rect">
            <a:avLst/>
          </a:prstGeom>
        </p:spPr>
      </p:pic>
      <p:pic>
        <p:nvPicPr>
          <p:cNvPr id="12" name="Picture 11" descr="Screen Shot 2016-04-10 at 16.40.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20" y="1386420"/>
            <a:ext cx="3183142" cy="5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5478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03" t="3826" r="13097" b="2041"/>
          <a:stretch/>
        </p:blipFill>
        <p:spPr>
          <a:xfrm>
            <a:off x="275181" y="2751665"/>
            <a:ext cx="4275668" cy="390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82" y="2825747"/>
            <a:ext cx="4140000" cy="3774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1" y="308192"/>
            <a:ext cx="4292600" cy="202649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2196" y="133529"/>
            <a:ext cx="3837637" cy="787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chemeClr val="bg1"/>
                </a:solidFill>
              </a:rPr>
              <a:t>Preliminary results from ALMA Cycle 2</a:t>
            </a: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07667" y="550332"/>
            <a:ext cx="21166" cy="15875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4081" y="1159410"/>
            <a:ext cx="37041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Expected velocity </a:t>
            </a:r>
            <a:r>
              <a:rPr lang="en-US" dirty="0" smtClean="0"/>
              <a:t>from </a:t>
            </a:r>
            <a:r>
              <a:rPr lang="en-US" dirty="0"/>
              <a:t>narrow </a:t>
            </a:r>
            <a:r>
              <a:rPr lang="en-US" dirty="0" smtClean="0"/>
              <a:t>H𝛼</a:t>
            </a:r>
          </a:p>
          <a:p>
            <a:endParaRPr lang="en-US" sz="800" dirty="0"/>
          </a:p>
          <a:p>
            <a:pPr algn="ctr"/>
            <a:r>
              <a:rPr lang="en-US" dirty="0" smtClean="0"/>
              <a:t>FWHM ~ 300 km/s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Horseshoe shape ~ </a:t>
            </a:r>
            <a:r>
              <a:rPr lang="en-US" dirty="0" smtClean="0">
                <a:solidFill>
                  <a:srgbClr val="FFFF00"/>
                </a:solidFill>
              </a:rPr>
              <a:t>anti-correlated </a:t>
            </a:r>
          </a:p>
          <a:p>
            <a:pPr algn="ctr"/>
            <a:r>
              <a:rPr lang="en-US" dirty="0" smtClean="0"/>
              <a:t>with outflow</a:t>
            </a:r>
            <a:endParaRPr lang="en-US" dirty="0"/>
          </a:p>
        </p:txBody>
      </p:sp>
      <p:pic>
        <p:nvPicPr>
          <p:cNvPr id="14" name="Picture 13" descr="Screen Shot 2016-04-10 at 16.51.5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19" y="3661833"/>
            <a:ext cx="3049648" cy="30056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38300" y="2730497"/>
            <a:ext cx="339295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Estimated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mass: ~1.2 ×10</a:t>
            </a:r>
            <a:r>
              <a:rPr lang="en-US" baseline="30000" dirty="0">
                <a:solidFill>
                  <a:schemeClr val="bg1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M</a:t>
            </a:r>
            <a:r>
              <a:rPr lang="en-US" baseline="-25000" dirty="0" smtClean="0">
                <a:solidFill>
                  <a:schemeClr val="bg1"/>
                </a:solidFill>
              </a:rPr>
              <a:t>⊙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8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QSO Feedback?</a:t>
            </a:r>
          </a:p>
          <a:p>
            <a:pPr algn="ctr"/>
            <a:endParaRPr lang="en-US" baseline="-25000" dirty="0" smtClean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64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5-11-27 at 14.09.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9" y="3825513"/>
            <a:ext cx="5157624" cy="18091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209" y="5630796"/>
            <a:ext cx="2336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 smtClean="0"/>
              <a:t>Perna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Brusa</a:t>
            </a:r>
            <a:r>
              <a:rPr lang="en-US" sz="1400" i="1" dirty="0" smtClean="0"/>
              <a:t>, GC  </a:t>
            </a:r>
            <a:r>
              <a:rPr lang="en-US" sz="1400" i="1" dirty="0"/>
              <a:t>et al. </a:t>
            </a:r>
            <a:r>
              <a:rPr lang="en-US" sz="1400" i="1" dirty="0" smtClean="0"/>
              <a:t>2015</a:t>
            </a:r>
            <a:endParaRPr lang="en-US" sz="1400" i="1" dirty="0"/>
          </a:p>
        </p:txBody>
      </p:sp>
      <p:sp>
        <p:nvSpPr>
          <p:cNvPr id="15" name="Rectangle 14"/>
          <p:cNvSpPr/>
          <p:nvPr/>
        </p:nvSpPr>
        <p:spPr>
          <a:xfrm>
            <a:off x="5700461" y="3825513"/>
            <a:ext cx="3281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3 Obscured </a:t>
            </a:r>
            <a:r>
              <a:rPr lang="en-US" sz="2000" dirty="0">
                <a:solidFill>
                  <a:srgbClr val="FFFF00"/>
                </a:solidFill>
              </a:rPr>
              <a:t>Compton-Thick </a:t>
            </a:r>
            <a:r>
              <a:rPr lang="en-US" sz="2000" dirty="0" smtClean="0">
                <a:solidFill>
                  <a:srgbClr val="FFFF00"/>
                </a:solidFill>
              </a:rPr>
              <a:t>QSOs at </a:t>
            </a:r>
            <a:r>
              <a:rPr lang="en-US" sz="2000" dirty="0">
                <a:solidFill>
                  <a:srgbClr val="FFFF00"/>
                </a:solidFill>
              </a:rPr>
              <a:t>z ∼1-2.5</a:t>
            </a:r>
          </a:p>
          <a:p>
            <a:pPr algn="ctr"/>
            <a:r>
              <a:rPr lang="en-US" sz="2000" dirty="0"/>
              <a:t>observed with SINFONI:</a:t>
            </a:r>
          </a:p>
          <a:p>
            <a:pPr algn="ctr"/>
            <a:r>
              <a:rPr lang="en-US" sz="2000" dirty="0"/>
              <a:t>Fast (v~1500 km/s) extended </a:t>
            </a:r>
            <a:r>
              <a:rPr lang="en-US" sz="2000" dirty="0" smtClean="0"/>
              <a:t>(R~</a:t>
            </a:r>
            <a:r>
              <a:rPr lang="en-US" sz="2000" dirty="0"/>
              <a:t>5 kpc) outflow in the highest S/N target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460" y="48172"/>
            <a:ext cx="5951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More </a:t>
            </a:r>
            <a:r>
              <a:rPr lang="en-US" sz="2800" i="1" dirty="0" smtClean="0">
                <a:solidFill>
                  <a:schemeClr val="bg1"/>
                </a:solidFill>
              </a:rPr>
              <a:t>outflows with different selections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166" y="1003302"/>
            <a:ext cx="4896663" cy="18549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3460" y="1113360"/>
            <a:ext cx="3792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FFFF00"/>
                </a:solidFill>
              </a:rPr>
              <a:t>extreme [OII] emitter </a:t>
            </a:r>
            <a:r>
              <a:rPr lang="en-US" sz="2000" dirty="0" smtClean="0"/>
              <a:t>at </a:t>
            </a:r>
            <a:r>
              <a:rPr lang="en-US" sz="2000" dirty="0"/>
              <a:t>z </a:t>
            </a:r>
            <a:r>
              <a:rPr lang="en-US" sz="2000" dirty="0" smtClean="0"/>
              <a:t>∼1.47</a:t>
            </a:r>
          </a:p>
          <a:p>
            <a:pPr algn="ctr"/>
            <a:r>
              <a:rPr lang="en-US" sz="2000" dirty="0" smtClean="0"/>
              <a:t>observed with </a:t>
            </a:r>
          </a:p>
          <a:p>
            <a:pPr algn="ctr"/>
            <a:r>
              <a:rPr lang="en-US" sz="2000" dirty="0" smtClean="0"/>
              <a:t>SINFONI + </a:t>
            </a:r>
            <a:r>
              <a:rPr lang="en-US" sz="2000" dirty="0" smtClean="0">
                <a:solidFill>
                  <a:srgbClr val="FFFF00"/>
                </a:solidFill>
              </a:rPr>
              <a:t>NGS AO (~0.2”)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Both blue and red fast components (v&gt;1000 km/s)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270303" y="2858232"/>
            <a:ext cx="1711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/>
              <a:t>Brusa</a:t>
            </a:r>
            <a:r>
              <a:rPr lang="en-US" sz="1400" i="1" dirty="0"/>
              <a:t>, GC et al.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3077827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0 at 17.05.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01" y="3508669"/>
            <a:ext cx="5100217" cy="2691994"/>
          </a:xfrm>
          <a:prstGeom prst="rect">
            <a:avLst/>
          </a:prstGeom>
        </p:spPr>
      </p:pic>
      <p:pic>
        <p:nvPicPr>
          <p:cNvPr id="9" name="Picture 8" descr="Screen Shot 2015-11-27 at 15.01.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4" y="3722591"/>
            <a:ext cx="2546173" cy="2511053"/>
          </a:xfrm>
          <a:prstGeom prst="rect">
            <a:avLst/>
          </a:prstGeom>
        </p:spPr>
      </p:pic>
      <p:pic>
        <p:nvPicPr>
          <p:cNvPr id="18" name="Picture 17" descr="Screen Shot 2016-04-10 at 17.13.15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1" y="3808003"/>
            <a:ext cx="2484000" cy="23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6701" y="6233644"/>
            <a:ext cx="510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 ongoing!  First data from P96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2537" y="4153455"/>
            <a:ext cx="180000" cy="448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83163" y="17116"/>
            <a:ext cx="8826500" cy="50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chemeClr val="bg1"/>
                </a:solidFill>
              </a:rPr>
              <a:t>An unbiased search of outflowing AGNs: SUPER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SUPER-vin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3" y="61800"/>
            <a:ext cx="1618585" cy="2088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584" y="513519"/>
            <a:ext cx="6524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a SINFONI </a:t>
            </a:r>
            <a:r>
              <a:rPr lang="en-US" sz="1600" i="1" dirty="0" smtClean="0">
                <a:solidFill>
                  <a:srgbClr val="FFFF00"/>
                </a:solidFill>
              </a:rPr>
              <a:t>S</a:t>
            </a:r>
            <a:r>
              <a:rPr lang="en-US" sz="1600" i="1" dirty="0" smtClean="0">
                <a:solidFill>
                  <a:schemeClr val="bg1"/>
                </a:solidFill>
              </a:rPr>
              <a:t>urvey for </a:t>
            </a:r>
            <a:r>
              <a:rPr lang="en-US" sz="1600" i="1" dirty="0" smtClean="0">
                <a:solidFill>
                  <a:srgbClr val="FFFF00"/>
                </a:solidFill>
              </a:rPr>
              <a:t>U</a:t>
            </a:r>
            <a:r>
              <a:rPr lang="en-US" sz="1600" i="1" dirty="0" smtClean="0">
                <a:solidFill>
                  <a:schemeClr val="bg1"/>
                </a:solidFill>
              </a:rPr>
              <a:t>nveiling the </a:t>
            </a:r>
            <a:r>
              <a:rPr lang="en-US" sz="1600" i="1" dirty="0" smtClean="0">
                <a:solidFill>
                  <a:srgbClr val="FFFF00"/>
                </a:solidFill>
              </a:rPr>
              <a:t>P</a:t>
            </a:r>
            <a:r>
              <a:rPr lang="en-US" sz="1600" i="1" dirty="0" smtClean="0">
                <a:solidFill>
                  <a:schemeClr val="bg1"/>
                </a:solidFill>
              </a:rPr>
              <a:t>hysics and </a:t>
            </a:r>
            <a:r>
              <a:rPr lang="en-US" sz="1600" i="1" dirty="0" smtClean="0">
                <a:solidFill>
                  <a:srgbClr val="FFFF00"/>
                </a:solidFill>
              </a:rPr>
              <a:t>E</a:t>
            </a:r>
            <a:r>
              <a:rPr lang="en-US" sz="1600" i="1" dirty="0" smtClean="0">
                <a:solidFill>
                  <a:schemeClr val="bg1"/>
                </a:solidFill>
              </a:rPr>
              <a:t>ffects of </a:t>
            </a:r>
            <a:r>
              <a:rPr lang="en-US" sz="1600" i="1" dirty="0" smtClean="0">
                <a:solidFill>
                  <a:srgbClr val="FFFF00"/>
                </a:solidFill>
              </a:rPr>
              <a:t>R</a:t>
            </a:r>
            <a:r>
              <a:rPr lang="en-US" sz="1600" i="1" dirty="0" smtClean="0">
                <a:solidFill>
                  <a:schemeClr val="bg1"/>
                </a:solidFill>
              </a:rPr>
              <a:t>adiative feedback 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2541" y="2150296"/>
            <a:ext cx="1208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PI: V. </a:t>
            </a:r>
            <a:r>
              <a:rPr lang="en-US" sz="1400" dirty="0" err="1" smtClean="0">
                <a:solidFill>
                  <a:schemeClr val="bg1"/>
                </a:solidFill>
              </a:rPr>
              <a:t>Mainieri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14" y="1003151"/>
            <a:ext cx="70273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An ESO large program, </a:t>
            </a:r>
            <a:r>
              <a:rPr lang="en-US" dirty="0" smtClean="0">
                <a:solidFill>
                  <a:srgbClr val="FFFF00"/>
                </a:solidFill>
              </a:rPr>
              <a:t>280 </a:t>
            </a:r>
            <a:r>
              <a:rPr lang="en-US" dirty="0" err="1" smtClean="0">
                <a:solidFill>
                  <a:srgbClr val="FFFF00"/>
                </a:solidFill>
              </a:rPr>
              <a:t>hrs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in 2 years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~7 </a:t>
            </a:r>
            <a:r>
              <a:rPr lang="en-US" dirty="0" err="1"/>
              <a:t>hrs</a:t>
            </a:r>
            <a:r>
              <a:rPr lang="en-US" dirty="0" smtClean="0"/>
              <a:t>/</a:t>
            </a:r>
            <a:r>
              <a:rPr lang="en-US" dirty="0" err="1" smtClean="0"/>
              <a:t>obj</a:t>
            </a:r>
            <a:r>
              <a:rPr lang="en-US" dirty="0" smtClean="0"/>
              <a:t> </a:t>
            </a:r>
            <a:r>
              <a:rPr lang="en-US" dirty="0"/>
              <a:t>in  </a:t>
            </a:r>
            <a:r>
              <a:rPr lang="en-US" dirty="0">
                <a:solidFill>
                  <a:srgbClr val="FFFF00"/>
                </a:solidFill>
              </a:rPr>
              <a:t>40 X-ray selected AGNs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z=2.3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observing </a:t>
            </a:r>
            <a:r>
              <a:rPr lang="en-US" dirty="0" smtClean="0">
                <a:solidFill>
                  <a:srgbClr val="FFFF00"/>
                </a:solidFill>
              </a:rPr>
              <a:t>Large range </a:t>
            </a:r>
            <a:r>
              <a:rPr lang="en-US" dirty="0" smtClean="0"/>
              <a:t>in L</a:t>
            </a:r>
            <a:r>
              <a:rPr lang="en-US" baseline="-25000" dirty="0" smtClean="0"/>
              <a:t>BOL</a:t>
            </a:r>
            <a:r>
              <a:rPr lang="en-US" dirty="0" smtClean="0"/>
              <a:t>,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edd</a:t>
            </a:r>
            <a:r>
              <a:rPr lang="en-US" dirty="0" smtClean="0"/>
              <a:t>, Type 1 and Type 2, N</a:t>
            </a:r>
            <a:r>
              <a:rPr lang="en-US" baseline="-25000" dirty="0" smtClean="0"/>
              <a:t>H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LGS-AO, </a:t>
            </a:r>
            <a:r>
              <a:rPr lang="en-US" dirty="0" smtClean="0">
                <a:solidFill>
                  <a:srgbClr val="FFFF00"/>
                </a:solidFill>
              </a:rPr>
              <a:t>H+K bands</a:t>
            </a:r>
            <a:r>
              <a:rPr lang="en-US" dirty="0" smtClean="0"/>
              <a:t>: both </a:t>
            </a:r>
            <a:r>
              <a:rPr lang="en-US" dirty="0" smtClean="0">
                <a:solidFill>
                  <a:srgbClr val="FFFF00"/>
                </a:solidFill>
              </a:rPr>
              <a:t>outflows</a:t>
            </a:r>
            <a:r>
              <a:rPr lang="en-US" dirty="0" smtClean="0"/>
              <a:t> from [OIII] and </a:t>
            </a:r>
            <a:r>
              <a:rPr lang="en-US" dirty="0" smtClean="0">
                <a:solidFill>
                  <a:srgbClr val="FFFF00"/>
                </a:solidFill>
              </a:rPr>
              <a:t>SF</a:t>
            </a:r>
            <a:r>
              <a:rPr lang="en-US" dirty="0" smtClean="0"/>
              <a:t> from Hα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Explore outflow power and demography as a function of AGN &amp; host properties in </a:t>
            </a:r>
            <a:r>
              <a:rPr lang="en-US" dirty="0" smtClean="0">
                <a:solidFill>
                  <a:srgbClr val="FFFF00"/>
                </a:solidFill>
              </a:rPr>
              <a:t>unbiased sample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7483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65" y="684494"/>
            <a:ext cx="61806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Negative feedback</a:t>
            </a:r>
            <a:r>
              <a:rPr lang="en-US" sz="2000" b="1" dirty="0" smtClean="0"/>
              <a:t>: </a:t>
            </a:r>
            <a:r>
              <a:rPr lang="en-US" i="1" dirty="0" smtClean="0"/>
              <a:t>the wind removes seeds from the flower head; you </a:t>
            </a:r>
            <a:r>
              <a:rPr lang="en-US" i="1" dirty="0"/>
              <a:t>express desires, but the flower gets bold and </a:t>
            </a:r>
            <a:r>
              <a:rPr lang="en-US" i="1" dirty="0" smtClean="0"/>
              <a:t>dead… </a:t>
            </a:r>
            <a:r>
              <a:rPr lang="en-US" dirty="0">
                <a:solidFill>
                  <a:srgbClr val="FFFF00"/>
                </a:solidFill>
              </a:rPr>
              <a:t>F</a:t>
            </a:r>
            <a:r>
              <a:rPr lang="en-US" dirty="0" smtClean="0">
                <a:solidFill>
                  <a:srgbClr val="FFFF00"/>
                </a:solidFill>
              </a:rPr>
              <a:t>inally observed in QSOs hosts as well,  through IFU spectroscopy and ALMA CO mapping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2195" y="3735916"/>
            <a:ext cx="5471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Positive feedback</a:t>
            </a:r>
            <a:r>
              <a:rPr lang="en-US" sz="2000" b="1" dirty="0" smtClean="0"/>
              <a:t>: </a:t>
            </a:r>
            <a:r>
              <a:rPr lang="en-US" i="1" dirty="0" smtClean="0"/>
              <a:t>the wind spreads the seeds, that rapidly colonize the </a:t>
            </a:r>
            <a:r>
              <a:rPr lang="en-US" i="1" dirty="0" err="1" smtClean="0"/>
              <a:t>circumflower</a:t>
            </a:r>
            <a:r>
              <a:rPr lang="en-US" i="1" dirty="0" smtClean="0"/>
              <a:t> soil (CFS), resulting in several new </a:t>
            </a:r>
            <a:r>
              <a:rPr lang="en-US" i="1" dirty="0" err="1" smtClean="0"/>
              <a:t>offsprings</a:t>
            </a:r>
            <a:r>
              <a:rPr lang="en-US" i="1" dirty="0" smtClean="0"/>
              <a:t>… </a:t>
            </a:r>
            <a:r>
              <a:rPr lang="en-US" dirty="0" smtClean="0">
                <a:solidFill>
                  <a:srgbClr val="FFFF00"/>
                </a:solidFill>
              </a:rPr>
              <a:t>First evidences suggesting Star Formation induced by QSO outflows as well</a:t>
            </a:r>
            <a:endParaRPr lang="en-US" i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9250" y="2010833"/>
            <a:ext cx="376354" cy="589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43083" y="3135130"/>
            <a:ext cx="496070" cy="600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752" y="98250"/>
            <a:ext cx="757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Capitals"/>
                <a:cs typeface="Capitals"/>
              </a:rPr>
              <a:t>Blowin</a:t>
            </a:r>
            <a:r>
              <a:rPr lang="en-US" sz="2800" dirty="0" smtClean="0">
                <a:solidFill>
                  <a:schemeClr val="bg1"/>
                </a:solidFill>
                <a:latin typeface="Capitals"/>
                <a:cs typeface="Capitals"/>
              </a:rPr>
              <a:t>’ in the wind: Summary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52083" y="5446007"/>
            <a:ext cx="7291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Is </a:t>
            </a:r>
            <a:r>
              <a:rPr lang="en-US" i="1" dirty="0">
                <a:solidFill>
                  <a:srgbClr val="FF0000"/>
                </a:solidFill>
              </a:rPr>
              <a:t>feedback really affecting the whole </a:t>
            </a:r>
            <a:r>
              <a:rPr lang="en-US" i="1" dirty="0" smtClean="0">
                <a:solidFill>
                  <a:srgbClr val="FF0000"/>
                </a:solidFill>
              </a:rPr>
              <a:t>galaxy as the dandelions? </a:t>
            </a:r>
          </a:p>
          <a:p>
            <a:pPr algn="ctr">
              <a:buClr>
                <a:schemeClr val="tx1"/>
              </a:buClr>
            </a:pPr>
            <a:endParaRPr lang="en-US" sz="800" dirty="0" smtClean="0">
              <a:solidFill>
                <a:srgbClr val="FF0000"/>
              </a:solidFill>
            </a:endParaRPr>
          </a:p>
          <a:p>
            <a:pPr algn="ctr">
              <a:buClr>
                <a:schemeClr val="tx1"/>
              </a:buClr>
            </a:pPr>
            <a:r>
              <a:rPr lang="en-US" dirty="0" smtClean="0">
                <a:solidFill>
                  <a:srgbClr val="FFFF00"/>
                </a:solidFill>
              </a:rPr>
              <a:t>Till </a:t>
            </a:r>
            <a:r>
              <a:rPr lang="en-US" dirty="0">
                <a:solidFill>
                  <a:srgbClr val="FFFF00"/>
                </a:solidFill>
              </a:rPr>
              <a:t>now evidences of </a:t>
            </a:r>
            <a:r>
              <a:rPr lang="en-US" dirty="0" smtClean="0">
                <a:solidFill>
                  <a:srgbClr val="FFFF00"/>
                </a:solidFill>
              </a:rPr>
              <a:t>direct gas removal on </a:t>
            </a:r>
            <a:r>
              <a:rPr lang="en-US" dirty="0">
                <a:solidFill>
                  <a:srgbClr val="FFFF00"/>
                </a:solidFill>
              </a:rPr>
              <a:t>part of the </a:t>
            </a:r>
            <a:r>
              <a:rPr lang="en-US" dirty="0" smtClean="0">
                <a:solidFill>
                  <a:srgbClr val="FFFF00"/>
                </a:solidFill>
              </a:rPr>
              <a:t>host gas reservoir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More </a:t>
            </a:r>
            <a:r>
              <a:rPr lang="en-US" dirty="0">
                <a:solidFill>
                  <a:srgbClr val="000000"/>
                </a:solidFill>
              </a:rPr>
              <a:t>observations </a:t>
            </a:r>
            <a:r>
              <a:rPr lang="en-US" dirty="0"/>
              <a:t>needed (ALMA, MUSE, SINFONI…) and </a:t>
            </a:r>
            <a:r>
              <a:rPr lang="en-US" dirty="0">
                <a:solidFill>
                  <a:srgbClr val="FFFF00"/>
                </a:solidFill>
              </a:rPr>
              <a:t>statistical analysis </a:t>
            </a:r>
            <a:r>
              <a:rPr lang="en-US" dirty="0" smtClean="0"/>
              <a:t>on unbiased samples outflowing galaxies as the </a:t>
            </a:r>
            <a:r>
              <a:rPr lang="en-US" dirty="0" smtClean="0">
                <a:solidFill>
                  <a:srgbClr val="FFFF00"/>
                </a:solidFill>
              </a:rPr>
              <a:t>SUPER</a:t>
            </a:r>
            <a:r>
              <a:rPr lang="en-US" dirty="0" smtClean="0"/>
              <a:t>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1886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_outflow_r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8" y="796758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118414" y="2051826"/>
            <a:ext cx="3013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whatever it takes"/>
                <a:cs typeface="whatever it takes"/>
              </a:rPr>
              <a:t>Outflow rate</a:t>
            </a:r>
            <a:endParaRPr lang="en-US" sz="2400" dirty="0">
              <a:solidFill>
                <a:srgbClr val="FFFF00"/>
              </a:solidFill>
              <a:latin typeface="whatever it takes"/>
              <a:cs typeface="whatever it take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275785" y="5120547"/>
            <a:ext cx="3013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whatever it takes"/>
                <a:cs typeface="whatever it takes"/>
              </a:rPr>
              <a:t>Kinetic power</a:t>
            </a:r>
            <a:endParaRPr lang="en-US" sz="2400" dirty="0">
              <a:solidFill>
                <a:srgbClr val="FFFF00"/>
              </a:solidFill>
              <a:latin typeface="whatever it takes"/>
              <a:cs typeface="whatever it take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118414" y="4857188"/>
            <a:ext cx="3013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whatever it takes"/>
                <a:cs typeface="whatever it takes"/>
              </a:rPr>
              <a:t>Momentum 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-190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i="1" dirty="0" err="1">
                <a:solidFill>
                  <a:schemeClr val="bg1"/>
                </a:solidFill>
              </a:rPr>
              <a:t>Ionised</a:t>
            </a:r>
            <a:r>
              <a:rPr lang="en-US" sz="2800" i="1" dirty="0">
                <a:solidFill>
                  <a:schemeClr val="bg1"/>
                </a:solidFill>
              </a:rPr>
              <a:t> Outflows </a:t>
            </a:r>
            <a:r>
              <a:rPr lang="en-US" sz="2800" i="1" dirty="0" err="1">
                <a:solidFill>
                  <a:schemeClr val="bg1"/>
                </a:solidFill>
              </a:rPr>
              <a:t>Vs</a:t>
            </a:r>
            <a:r>
              <a:rPr lang="en-US" sz="2800" i="1" dirty="0">
                <a:solidFill>
                  <a:schemeClr val="bg1"/>
                </a:solidFill>
              </a:rPr>
              <a:t> Molecular Outflows</a:t>
            </a:r>
          </a:p>
        </p:txBody>
      </p:sp>
      <p:pic>
        <p:nvPicPr>
          <p:cNvPr id="11" name="Picture 10" descr="plot_pow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65479"/>
            <a:ext cx="3962400" cy="2971800"/>
          </a:xfrm>
          <a:prstGeom prst="rect">
            <a:avLst/>
          </a:prstGeom>
        </p:spPr>
      </p:pic>
      <p:pic>
        <p:nvPicPr>
          <p:cNvPr id="12" name="Picture 11" descr="plot_momentu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>
          <a:xfrm>
            <a:off x="4876800" y="3886200"/>
            <a:ext cx="3962400" cy="29040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0601" y="4876800"/>
            <a:ext cx="1048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cs typeface="whatever it takes"/>
              </a:rPr>
              <a:t>Molecular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1" y="57912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whatever it takes"/>
                <a:cs typeface="whatever it takes"/>
              </a:rPr>
              <a:t>   </a:t>
            </a:r>
            <a:r>
              <a:rPr lang="en-US" sz="1600" b="1" dirty="0" smtClean="0">
                <a:solidFill>
                  <a:srgbClr val="FF0000"/>
                </a:solidFill>
                <a:cs typeface="whatever it takes"/>
              </a:rPr>
              <a:t>Ionized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9401" y="6172200"/>
            <a:ext cx="152400" cy="152400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1" y="6172200"/>
            <a:ext cx="152400" cy="1524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1" y="61722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05201" y="6172200"/>
            <a:ext cx="152400" cy="152400"/>
          </a:xfrm>
          <a:prstGeom prst="ellipse">
            <a:avLst/>
          </a:prstGeom>
          <a:solidFill>
            <a:schemeClr val="accent5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1" y="5257800"/>
            <a:ext cx="152400" cy="15240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04-12 at 10.16.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8" y="796758"/>
            <a:ext cx="3957933" cy="30139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-1275550" y="2073302"/>
            <a:ext cx="3013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whatever it takes"/>
                <a:cs typeface="whatever it takes"/>
              </a:rPr>
              <a:t>Outflow velocity</a:t>
            </a:r>
            <a:endParaRPr lang="en-US" sz="2400" dirty="0">
              <a:solidFill>
                <a:srgbClr val="FFFF00"/>
              </a:solidFill>
              <a:latin typeface="whatever it takes"/>
              <a:cs typeface="whatever it takes"/>
            </a:endParaRPr>
          </a:p>
        </p:txBody>
      </p:sp>
    </p:spTree>
    <p:extLst>
      <p:ext uri="{BB962C8B-B14F-4D97-AF65-F5344CB8AC3E}">
        <p14:creationId xmlns:p14="http://schemas.microsoft.com/office/powerpoint/2010/main" val="236993355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695" y="99456"/>
            <a:ext cx="727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AGN Negative Feedback on host galaxies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749" y="4489064"/>
            <a:ext cx="4074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High-z galaxies:</a:t>
            </a:r>
          </a:p>
          <a:p>
            <a:pPr algn="ctr"/>
            <a:r>
              <a:rPr lang="en-US" sz="1600" dirty="0" smtClean="0"/>
              <a:t>Harrison et al. (2015): KMOS on z~1 AGNs </a:t>
            </a:r>
          </a:p>
          <a:p>
            <a:pPr algn="ctr"/>
            <a:r>
              <a:rPr lang="en-US" sz="1000" i="1" dirty="0" smtClean="0"/>
              <a:t>(see also </a:t>
            </a:r>
            <a:r>
              <a:rPr lang="en-US" sz="1000" i="1" dirty="0" err="1" smtClean="0"/>
              <a:t>Nesvadba</a:t>
            </a:r>
            <a:r>
              <a:rPr lang="en-US" sz="1000" i="1" dirty="0" smtClean="0"/>
              <a:t> et al. 2009, 2011, Alexander et al. 2010, Allen et al. 2011, Forster-Schreiber et al. 2014, Genzel et al. 2014, </a:t>
            </a:r>
            <a:r>
              <a:rPr lang="en-US" sz="1000" i="1" dirty="0" err="1" smtClean="0"/>
              <a:t>Maiolino</a:t>
            </a:r>
            <a:r>
              <a:rPr lang="en-US" sz="1000" i="1" dirty="0" smtClean="0"/>
              <a:t> et al. 2012, Harrison et al. 2012, 2016, </a:t>
            </a:r>
            <a:r>
              <a:rPr lang="en-US" sz="1000" i="1" dirty="0" err="1" smtClean="0"/>
              <a:t>Zakamska</a:t>
            </a:r>
            <a:r>
              <a:rPr lang="en-US" sz="1000" i="1" dirty="0" smtClean="0"/>
              <a:t> et al. 2015  etc.)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>
          <a:xfrm>
            <a:off x="393071" y="982125"/>
            <a:ext cx="8604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Galaxy-scale Outflows routinely observed as broad wings of forbidden lines in ionized gas and in molecular/neutral gas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3580" y="2080410"/>
            <a:ext cx="4984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Local galaxies:</a:t>
            </a:r>
          </a:p>
          <a:p>
            <a:pPr algn="ctr"/>
            <a:r>
              <a:rPr lang="en-US" sz="1600" dirty="0" err="1" smtClean="0"/>
              <a:t>Feruglio</a:t>
            </a:r>
            <a:r>
              <a:rPr lang="en-US" sz="1600" dirty="0" smtClean="0"/>
              <a:t> et al. (2010): massive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molecular </a:t>
            </a:r>
            <a:r>
              <a:rPr lang="en-US" sz="1600" dirty="0" smtClean="0"/>
              <a:t>outflow from CO(1-0)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 Mrk231 </a:t>
            </a:r>
          </a:p>
          <a:p>
            <a:pPr algn="ctr"/>
            <a:r>
              <a:rPr lang="en-US" sz="1000" i="1" dirty="0" smtClean="0"/>
              <a:t>(see also </a:t>
            </a:r>
            <a:r>
              <a:rPr lang="en-US" sz="1000" i="1" dirty="0" err="1" smtClean="0"/>
              <a:t>Feruglio</a:t>
            </a:r>
            <a:r>
              <a:rPr lang="en-US" sz="1000" i="1" dirty="0" smtClean="0"/>
              <a:t> et al. 2013, </a:t>
            </a:r>
            <a:r>
              <a:rPr lang="en-US" sz="1000" i="1" dirty="0" err="1" smtClean="0"/>
              <a:t>Cicone</a:t>
            </a:r>
            <a:r>
              <a:rPr lang="en-US" sz="1000" i="1" dirty="0" smtClean="0"/>
              <a:t> et al. 2014, Sturm et al. 2011, </a:t>
            </a:r>
            <a:r>
              <a:rPr lang="en-US" sz="1000" i="1" dirty="0" err="1" smtClean="0"/>
              <a:t>Rupke</a:t>
            </a:r>
            <a:r>
              <a:rPr lang="en-US" sz="1000" i="1" dirty="0" smtClean="0"/>
              <a:t> &amp; </a:t>
            </a:r>
            <a:r>
              <a:rPr lang="en-US" sz="1000" i="1" dirty="0" err="1" smtClean="0"/>
              <a:t>Veilleaux</a:t>
            </a:r>
            <a:r>
              <a:rPr lang="en-US" sz="1000" i="1" dirty="0" smtClean="0"/>
              <a:t> 2012, Davies et al. 2014, </a:t>
            </a:r>
            <a:r>
              <a:rPr lang="en-US" sz="1000" i="1" dirty="0" err="1" smtClean="0"/>
              <a:t>Feruglio</a:t>
            </a:r>
            <a:r>
              <a:rPr lang="en-US" sz="1000" i="1" dirty="0" smtClean="0"/>
              <a:t>  et al. 2015, </a:t>
            </a:r>
            <a:r>
              <a:rPr lang="en-US" sz="1000" i="1" dirty="0" err="1" smtClean="0"/>
              <a:t>Tombesi</a:t>
            </a:r>
            <a:r>
              <a:rPr lang="en-US" sz="1000" i="1" dirty="0" smtClean="0"/>
              <a:t> et al. </a:t>
            </a:r>
            <a:r>
              <a:rPr lang="en-US" sz="1000" i="1" dirty="0"/>
              <a:t>2015, also Rodriguez-</a:t>
            </a:r>
            <a:r>
              <a:rPr lang="en-US" sz="1000" i="1" dirty="0" err="1"/>
              <a:t>Zaurin</a:t>
            </a:r>
            <a:r>
              <a:rPr lang="en-US" sz="1000" i="1" dirty="0"/>
              <a:t> et al. 2011, </a:t>
            </a:r>
            <a:r>
              <a:rPr lang="en-US" sz="1000" i="1" dirty="0" err="1"/>
              <a:t>Zakamska</a:t>
            </a:r>
            <a:r>
              <a:rPr lang="en-US" sz="1000" i="1" dirty="0"/>
              <a:t> &amp; Green 2014, Liu et al. 2012,2013, Greene et al. 2009, 2012, 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etc</a:t>
            </a:r>
            <a:r>
              <a:rPr lang="en-US" sz="1000" i="1" dirty="0"/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6" y="2047883"/>
            <a:ext cx="2263672" cy="21660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9695" y="6071413"/>
            <a:ext cx="8747765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Many </a:t>
            </a:r>
            <a:r>
              <a:rPr lang="en-US" dirty="0">
                <a:solidFill>
                  <a:srgbClr val="FF0000"/>
                </a:solidFill>
              </a:rPr>
              <a:t>theoretical predictions, </a:t>
            </a:r>
            <a:r>
              <a:rPr lang="en-US" dirty="0" smtClean="0">
                <a:solidFill>
                  <a:srgbClr val="FF0000"/>
                </a:solidFill>
              </a:rPr>
              <a:t>increasing evidences of widespread outflows,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but still few observations of feedback effects on host galaxies…</a:t>
            </a:r>
            <a:endParaRPr lang="en-US" dirty="0"/>
          </a:p>
        </p:txBody>
      </p:sp>
      <p:pic>
        <p:nvPicPr>
          <p:cNvPr id="3" name="Picture 2" descr="Screen Shot 2015-11-27 at 12.23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4" y="4100054"/>
            <a:ext cx="3905250" cy="16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313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9695" y="848130"/>
            <a:ext cx="871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first example of </a:t>
            </a:r>
            <a:r>
              <a:rPr lang="en-US" dirty="0" smtClean="0">
                <a:solidFill>
                  <a:srgbClr val="FFFF00"/>
                </a:solidFill>
              </a:rPr>
              <a:t>outflow effects on the SF in the host galaxy </a:t>
            </a:r>
            <a:r>
              <a:rPr lang="en-US" dirty="0" smtClean="0"/>
              <a:t>of a [OIII] luminous z=2.4 QSO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84" y="1368928"/>
            <a:ext cx="5854700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7230" y="1412138"/>
            <a:ext cx="2457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SINFONI H and K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bservations:</a:t>
            </a:r>
          </a:p>
          <a:p>
            <a:pPr algn="ctr"/>
            <a:r>
              <a:rPr lang="en-US" dirty="0"/>
              <a:t>v</a:t>
            </a:r>
            <a:r>
              <a:rPr lang="en-US" dirty="0" smtClean="0"/>
              <a:t>ery asymmetric and broad [</a:t>
            </a:r>
            <a:r>
              <a:rPr lang="en-US" dirty="0"/>
              <a:t>OIII] </a:t>
            </a:r>
            <a:endParaRPr lang="en-US" dirty="0" smtClean="0"/>
          </a:p>
          <a:p>
            <a:pPr algn="ctr"/>
            <a:r>
              <a:rPr lang="en-US" dirty="0" smtClean="0"/>
              <a:t>FWHM </a:t>
            </a:r>
            <a:r>
              <a:rPr lang="en-US" dirty="0"/>
              <a:t>~1500 km/s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5" y="4083810"/>
            <a:ext cx="2711938" cy="2309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845" y="4085362"/>
            <a:ext cx="2947751" cy="23076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09032" y="5065656"/>
            <a:ext cx="2513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star formation traced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by narrow Ha with fast outflow: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“negative” feedback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797" y="6473531"/>
            <a:ext cx="3346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/>
              <a:t>Cano-Diaz, </a:t>
            </a:r>
            <a:r>
              <a:rPr lang="en-US" sz="1600" i="1" dirty="0" err="1"/>
              <a:t>Maiolino</a:t>
            </a:r>
            <a:r>
              <a:rPr lang="en-US" sz="1600" i="1" dirty="0"/>
              <a:t>, GC  et al. (2012</a:t>
            </a:r>
            <a:r>
              <a:rPr lang="en-US" sz="1600" i="1" dirty="0" smtClean="0"/>
              <a:t>)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577" y="124856"/>
            <a:ext cx="727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Negative Feedback: observational evidences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3637" y="4161562"/>
            <a:ext cx="2285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Asymmetric </a:t>
            </a:r>
            <a:r>
              <a:rPr lang="en-US" dirty="0" err="1"/>
              <a:t>blueshift</a:t>
            </a:r>
            <a:r>
              <a:rPr lang="en-US" dirty="0"/>
              <a:t> in the velocity map</a:t>
            </a:r>
          </a:p>
        </p:txBody>
      </p:sp>
    </p:spTree>
    <p:extLst>
      <p:ext uri="{BB962C8B-B14F-4D97-AF65-F5344CB8AC3E}">
        <p14:creationId xmlns:p14="http://schemas.microsoft.com/office/powerpoint/2010/main" val="306458512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533"/>
            <a:ext cx="4721139" cy="504879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Selecting outflowing AGNs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00" y="3730598"/>
            <a:ext cx="5569698" cy="2706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229" y="2308710"/>
            <a:ext cx="837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Selecting X-bright but optically obscured QSOs to catch feedback at its peak: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area X-ray survey: XMM-COSMOS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Selection based on X-ray to optical (</a:t>
            </a:r>
            <a:r>
              <a:rPr lang="en-US" dirty="0" smtClean="0">
                <a:solidFill>
                  <a:srgbClr val="FFFF00"/>
                </a:solidFill>
              </a:rPr>
              <a:t>luminous</a:t>
            </a:r>
            <a:r>
              <a:rPr lang="en-US" dirty="0" smtClean="0"/>
              <a:t>), MIR to optical (</a:t>
            </a:r>
            <a:r>
              <a:rPr lang="en-US" dirty="0" smtClean="0">
                <a:solidFill>
                  <a:srgbClr val="FFFF00"/>
                </a:solidFill>
              </a:rPr>
              <a:t>obscured</a:t>
            </a:r>
            <a:r>
              <a:rPr lang="en-US" dirty="0" smtClean="0"/>
              <a:t>) and NIR to optical (</a:t>
            </a:r>
            <a:r>
              <a:rPr lang="en-US" dirty="0" smtClean="0">
                <a:solidFill>
                  <a:srgbClr val="FFFF00"/>
                </a:solidFill>
              </a:rPr>
              <a:t>high-z</a:t>
            </a:r>
            <a:r>
              <a:rPr lang="en-US" dirty="0" smtClean="0"/>
              <a:t>) colors (</a:t>
            </a:r>
            <a:r>
              <a:rPr lang="en-US" dirty="0" err="1" smtClean="0"/>
              <a:t>Brusa</a:t>
            </a:r>
            <a:r>
              <a:rPr lang="en-US" dirty="0" smtClean="0"/>
              <a:t> et al. 2010)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42" y="3862966"/>
            <a:ext cx="3720656" cy="9498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2172" y="3771523"/>
            <a:ext cx="28230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brightest (Lx&gt;44, K&lt;19) targets at z~1.5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observed with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VLT X-Shooter</a:t>
            </a:r>
          </a:p>
          <a:p>
            <a:pPr algn="ctr"/>
            <a:r>
              <a:rPr lang="en-US" sz="1400" i="1" dirty="0" smtClean="0"/>
              <a:t>(</a:t>
            </a:r>
            <a:r>
              <a:rPr lang="en-US" sz="1400" i="1" dirty="0" err="1" smtClean="0"/>
              <a:t>Brusa</a:t>
            </a:r>
            <a:r>
              <a:rPr lang="en-US" sz="1400" i="1" dirty="0" smtClean="0"/>
              <a:t>, GC et al. 2015)</a:t>
            </a:r>
            <a:endParaRPr lang="en-US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6052172" y="5291359"/>
            <a:ext cx="3003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Massive </a:t>
            </a:r>
            <a:r>
              <a:rPr lang="en-US" sz="1600" dirty="0"/>
              <a:t>(M</a:t>
            </a:r>
            <a:r>
              <a:rPr lang="en-US" sz="1600" baseline="-25000" dirty="0"/>
              <a:t>*</a:t>
            </a:r>
            <a:r>
              <a:rPr lang="en-US" sz="1600" dirty="0"/>
              <a:t>&gt;10</a:t>
            </a:r>
            <a:r>
              <a:rPr lang="en-US" sz="1600" baseline="30000" dirty="0"/>
              <a:t>11</a:t>
            </a:r>
            <a:r>
              <a:rPr lang="en-US" sz="1600" dirty="0"/>
              <a:t> M</a:t>
            </a:r>
            <a:r>
              <a:rPr lang="en-US" sz="1600" baseline="-25000" dirty="0"/>
              <a:t>☉</a:t>
            </a:r>
            <a:r>
              <a:rPr lang="en-US" sz="1600" dirty="0" smtClean="0"/>
              <a:t>) but </a:t>
            </a:r>
            <a:r>
              <a:rPr lang="en-US" sz="1600" dirty="0"/>
              <a:t>Main Sequence galaxies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All </a:t>
            </a:r>
            <a:r>
              <a:rPr lang="en-US" sz="1600" dirty="0"/>
              <a:t>Radio-</a:t>
            </a:r>
            <a:r>
              <a:rPr lang="en-US" sz="1600" dirty="0" smtClean="0"/>
              <a:t>quiet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75% showing outflows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66800" y="6471021"/>
            <a:ext cx="2333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Brusa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Bongiorno</a:t>
            </a:r>
            <a:r>
              <a:rPr lang="en-US" sz="1200" i="1" dirty="0" smtClean="0"/>
              <a:t>, GC et al. (2014)</a:t>
            </a:r>
            <a:endParaRPr lang="en-US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4911639" y="511412"/>
            <a:ext cx="43064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Models predict:</a:t>
            </a: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short blow</a:t>
            </a:r>
            <a:r>
              <a:rPr lang="en-US" dirty="0"/>
              <a:t>-</a:t>
            </a:r>
            <a:r>
              <a:rPr lang="en-US" dirty="0" smtClean="0"/>
              <a:t>out phase (&lt;100 </a:t>
            </a:r>
            <a:r>
              <a:rPr lang="en-US" dirty="0" err="1"/>
              <a:t>Myr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BH </a:t>
            </a:r>
            <a:r>
              <a:rPr lang="en-US" dirty="0"/>
              <a:t>growth and </a:t>
            </a:r>
            <a:r>
              <a:rPr lang="en-US" dirty="0" smtClean="0"/>
              <a:t>SF “</a:t>
            </a:r>
            <a:r>
              <a:rPr lang="en-US" dirty="0"/>
              <a:t>simultaneous</a:t>
            </a:r>
            <a:r>
              <a:rPr lang="en-US" dirty="0" smtClean="0"/>
              <a:t>”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blow</a:t>
            </a:r>
            <a:r>
              <a:rPr lang="en-US" i="1" dirty="0"/>
              <a:t>-out/feedback </a:t>
            </a:r>
            <a:r>
              <a:rPr lang="en-US" i="1" dirty="0" smtClean="0"/>
              <a:t>phase </a:t>
            </a:r>
            <a:r>
              <a:rPr lang="en-US" i="1" dirty="0"/>
              <a:t>obscured </a:t>
            </a:r>
            <a:r>
              <a:rPr lang="en-US" i="1" dirty="0" smtClean="0"/>
              <a:t>but IR bright?</a:t>
            </a:r>
            <a:endParaRPr lang="en-US" i="1" dirty="0"/>
          </a:p>
        </p:txBody>
      </p:sp>
      <p:pic>
        <p:nvPicPr>
          <p:cNvPr id="11" name="Screen Shot 2015-03-10 at 5.59.24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550" y="824530"/>
            <a:ext cx="4549589" cy="11650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072633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66615" y="3513330"/>
            <a:ext cx="2744987" cy="2857186"/>
            <a:chOff x="318" y="181"/>
            <a:chExt cx="2220" cy="232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" r="51111"/>
            <a:stretch>
              <a:fillRect/>
            </a:stretch>
          </p:blipFill>
          <p:spPr bwMode="auto">
            <a:xfrm>
              <a:off x="318" y="499"/>
              <a:ext cx="2080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394" y="181"/>
              <a:ext cx="214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 sz="2000">
                <a:solidFill>
                  <a:schemeClr val="tx1"/>
                </a:solidFill>
                <a:latin typeface="Avenir Black" charset="0"/>
                <a:cs typeface="Avenir Black" charset="0"/>
                <a:sym typeface="Avenir Black" charset="0"/>
              </a:endParaRPr>
            </a:p>
          </p:txBody>
        </p:sp>
      </p:grpSp>
      <p:pic>
        <p:nvPicPr>
          <p:cNvPr id="7" name="Picture 6" descr="Jband_1Dsp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02" y="329964"/>
            <a:ext cx="5630949" cy="337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58" y="488301"/>
            <a:ext cx="2899044" cy="985329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SINFONI observations of high-z feedback: XID2028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024" y="2164647"/>
            <a:ext cx="2121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J band, 6 </a:t>
            </a:r>
            <a:r>
              <a:rPr lang="en-US" dirty="0" err="1" smtClean="0">
                <a:solidFill>
                  <a:srgbClr val="FFFF00"/>
                </a:solidFill>
              </a:rPr>
              <a:t>hrs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i="1" dirty="0" smtClean="0"/>
              <a:t>Scale 0.125”x0.125”</a:t>
            </a:r>
          </a:p>
          <a:p>
            <a:pPr algn="ctr"/>
            <a:r>
              <a:rPr lang="en-US" i="1" dirty="0" smtClean="0"/>
              <a:t>PSF=0.6”</a:t>
            </a:r>
          </a:p>
          <a:p>
            <a:pPr algn="ctr"/>
            <a:endParaRPr lang="en-US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048246" y="4757612"/>
            <a:ext cx="2784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Integrated flux maps on the</a:t>
            </a:r>
          </a:p>
          <a:p>
            <a:pPr algn="ctr"/>
            <a:r>
              <a:rPr lang="en-US" dirty="0"/>
              <a:t>l</a:t>
            </a:r>
            <a:r>
              <a:rPr lang="en-US" dirty="0" smtClean="0"/>
              <a:t>ine core (left) </a:t>
            </a:r>
          </a:p>
          <a:p>
            <a:pPr algn="ctr"/>
            <a:r>
              <a:rPr lang="en-US" dirty="0" smtClean="0"/>
              <a:t>and on the </a:t>
            </a:r>
          </a:p>
          <a:p>
            <a:pPr algn="ctr"/>
            <a:r>
              <a:rPr lang="en-US" dirty="0" smtClean="0"/>
              <a:t>line wing (right)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703" y="3708714"/>
            <a:ext cx="276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GC, </a:t>
            </a:r>
            <a:r>
              <a:rPr lang="en-US" sz="1200" i="1" dirty="0" err="1" smtClean="0"/>
              <a:t>Mainieri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Brusa</a:t>
            </a:r>
            <a:r>
              <a:rPr lang="en-US" sz="1200" i="1" dirty="0" smtClean="0"/>
              <a:t>, Marconi  et al. (2015)</a:t>
            </a:r>
            <a:endParaRPr lang="en-US" sz="1200" i="1" dirty="0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3233615" y="3513330"/>
            <a:ext cx="2997807" cy="2845736"/>
            <a:chOff x="0" y="0"/>
            <a:chExt cx="2192" cy="212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2" r="3571" b="5638"/>
            <a:stretch>
              <a:fillRect/>
            </a:stretch>
          </p:blipFill>
          <p:spPr bwMode="auto">
            <a:xfrm>
              <a:off x="0" y="291"/>
              <a:ext cx="1960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1"/>
            <p:cNvSpPr>
              <a:spLocks/>
            </p:cNvSpPr>
            <p:nvPr/>
          </p:nvSpPr>
          <p:spPr bwMode="auto">
            <a:xfrm>
              <a:off x="48" y="0"/>
              <a:ext cx="214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 sz="2000" dirty="0">
                <a:solidFill>
                  <a:schemeClr val="tx1"/>
                </a:solidFill>
                <a:latin typeface="Avenir Black" charset="0"/>
                <a:cs typeface="Avenir Black" charset="0"/>
                <a:sym typeface="Avenir Black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4989011" y="980966"/>
            <a:ext cx="2245610" cy="32424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79387" y="2368738"/>
            <a:ext cx="4857987" cy="1854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13200" y="616119"/>
            <a:ext cx="271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Integrated spectrum</a:t>
            </a:r>
          </a:p>
          <a:p>
            <a:pPr algn="ctr"/>
            <a:r>
              <a:rPr lang="en-US" dirty="0"/>
              <a:t>on the central 1”x1”</a:t>
            </a:r>
          </a:p>
        </p:txBody>
      </p:sp>
    </p:spTree>
    <p:extLst>
      <p:ext uri="{BB962C8B-B14F-4D97-AF65-F5344CB8AC3E}">
        <p14:creationId xmlns:p14="http://schemas.microsoft.com/office/powerpoint/2010/main" val="397636254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24 at 00.58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5" y="1135373"/>
            <a:ext cx="6417898" cy="32528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4773702" cy="501502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Outflow dynamics &amp; energetics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988" y="1569208"/>
            <a:ext cx="52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55788" y="1589367"/>
            <a:ext cx="62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W40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8503" y="1408374"/>
            <a:ext cx="1853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Outflow with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v(out)~1500 km/s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out to 13 kpc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028" y="4833152"/>
            <a:ext cx="509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Hβ luminosity we derive M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ion,out</a:t>
            </a:r>
            <a:r>
              <a:rPr lang="en-US" baseline="-25000" dirty="0" smtClean="0"/>
              <a:t>)</a:t>
            </a:r>
            <a:r>
              <a:rPr lang="en-US" dirty="0" smtClean="0"/>
              <a:t>&gt;300 M</a:t>
            </a:r>
            <a:r>
              <a:rPr lang="en-US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yr</a:t>
            </a:r>
            <a:r>
              <a:rPr lang="en-US" dirty="0" smtClean="0">
                <a:sym typeface="Wingdings"/>
              </a:rPr>
              <a:t>  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4961" y="5439732"/>
            <a:ext cx="586677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translate in a mass loading factor M</a:t>
            </a:r>
            <a:r>
              <a:rPr lang="en-US" baseline="-25000" dirty="0" smtClean="0"/>
              <a:t>(out)</a:t>
            </a:r>
            <a:r>
              <a:rPr lang="en-US" dirty="0" smtClean="0"/>
              <a:t>/SFR&gt; 3</a:t>
            </a:r>
          </a:p>
          <a:p>
            <a:pPr algn="ctr"/>
            <a:r>
              <a:rPr lang="en-US" dirty="0" smtClean="0"/>
              <a:t>momentum flux </a:t>
            </a:r>
            <a:r>
              <a:rPr lang="en-US" dirty="0"/>
              <a:t>P=M</a:t>
            </a:r>
            <a:r>
              <a:rPr lang="en-US" baseline="-25000" dirty="0"/>
              <a:t>(</a:t>
            </a:r>
            <a:r>
              <a:rPr lang="en-US" baseline="-25000" dirty="0" smtClean="0"/>
              <a:t>out)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err="1" smtClean="0"/>
              <a:t>v</a:t>
            </a:r>
            <a:r>
              <a:rPr lang="en-US" baseline="-25000" dirty="0" err="1" smtClean="0"/>
              <a:t>out</a:t>
            </a:r>
            <a:r>
              <a:rPr lang="en-US" dirty="0" smtClean="0"/>
              <a:t>&gt;10 L</a:t>
            </a:r>
            <a:r>
              <a:rPr lang="en-US" baseline="-25000" dirty="0" smtClean="0"/>
              <a:t>AGN</a:t>
            </a:r>
            <a:r>
              <a:rPr lang="en-US" dirty="0" smtClean="0"/>
              <a:t>/c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 Outflow velocity and energetics </a:t>
            </a:r>
            <a:r>
              <a:rPr lang="en-US" dirty="0" smtClean="0">
                <a:solidFill>
                  <a:srgbClr val="FFFF00"/>
                </a:solidFill>
              </a:rPr>
              <a:t>suggest AGN driven outflow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1427" y="5253347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5366" y="2676769"/>
            <a:ext cx="20994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Dispersion peaking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t wing position</a:t>
            </a:r>
          </a:p>
          <a:p>
            <a:pPr algn="ctr"/>
            <a:r>
              <a:rPr lang="en-US" dirty="0" smtClean="0"/>
              <a:t>-&gt; </a:t>
            </a:r>
            <a:r>
              <a:rPr lang="en-US" i="1" dirty="0" smtClean="0"/>
              <a:t>no rotation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igh velocities and </a:t>
            </a:r>
            <a:r>
              <a:rPr lang="en-US" dirty="0" err="1" smtClean="0"/>
              <a:t>σ</a:t>
            </a:r>
            <a:endParaRPr lang="en-US" dirty="0" smtClean="0"/>
          </a:p>
          <a:p>
            <a:pPr algn="ctr"/>
            <a:r>
              <a:rPr lang="en-US" dirty="0" smtClean="0"/>
              <a:t>-&gt; </a:t>
            </a:r>
            <a:r>
              <a:rPr lang="en-US" i="1" dirty="0" smtClean="0"/>
              <a:t>outflow not infall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9084" y="5507601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2605" y="5507601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3824" y="4673155"/>
            <a:ext cx="24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17103" y="4677451"/>
            <a:ext cx="1677647" cy="1955894"/>
            <a:chOff x="1238055" y="3692789"/>
            <a:chExt cx="2017623" cy="2881076"/>
          </a:xfrm>
        </p:grpSpPr>
        <p:sp>
          <p:nvSpPr>
            <p:cNvPr id="19" name="Oval 18"/>
            <p:cNvSpPr/>
            <p:nvPr/>
          </p:nvSpPr>
          <p:spPr>
            <a:xfrm>
              <a:off x="1238055" y="3692789"/>
              <a:ext cx="757564" cy="288107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629821" y="4652884"/>
              <a:ext cx="2411837" cy="917871"/>
            </a:xfrm>
            <a:prstGeom prst="triangle">
              <a:avLst>
                <a:gd name="adj" fmla="val 49379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355600">
                <a:schemeClr val="accent3">
                  <a:lumMod val="50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27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942464" y="3905901"/>
              <a:ext cx="512749" cy="2433182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glow rad="355600">
                <a:schemeClr val="accent3">
                  <a:lumMod val="50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loud 21"/>
            <p:cNvSpPr/>
            <p:nvPr/>
          </p:nvSpPr>
          <p:spPr>
            <a:xfrm>
              <a:off x="1995618" y="4575886"/>
              <a:ext cx="475162" cy="368178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>
              <a:off x="2217632" y="5080130"/>
              <a:ext cx="475162" cy="368178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2041526" y="5632397"/>
              <a:ext cx="352211" cy="368178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2115567" y="4092659"/>
              <a:ext cx="339646" cy="373516"/>
            </a:xfrm>
            <a:prstGeom prst="clou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V="1">
              <a:off x="2454930" y="3980605"/>
              <a:ext cx="693569" cy="29881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180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470780" y="4652931"/>
              <a:ext cx="677719" cy="101385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180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18084" y="5259535"/>
              <a:ext cx="637594" cy="15207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180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393737" y="5891189"/>
              <a:ext cx="693569" cy="218772"/>
            </a:xfrm>
            <a:prstGeom prst="straightConnector1">
              <a:avLst/>
            </a:prstGeom>
            <a:ln>
              <a:tailEnd type="arrow"/>
            </a:ln>
            <a:scene3d>
              <a:camera prst="orthographicFront">
                <a:rot lat="0" lon="1800000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77550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ig1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0"/>
          <a:stretch/>
        </p:blipFill>
        <p:spPr>
          <a:xfrm>
            <a:off x="3697860" y="122620"/>
            <a:ext cx="5331080" cy="21817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892" y="216645"/>
            <a:ext cx="3461244" cy="1053401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Outflow effects on the host galaxy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974" y="1381084"/>
            <a:ext cx="214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Archival H band (20’)</a:t>
            </a:r>
          </a:p>
          <a:p>
            <a:pPr algn="ctr"/>
            <a:r>
              <a:rPr lang="en-US" dirty="0" smtClean="0"/>
              <a:t>integrated spectrum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the central 1”x1”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293" y="2508229"/>
            <a:ext cx="305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Residual spectrum integrated on Regions A and 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3882" y="3489468"/>
            <a:ext cx="3374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Narrow Ha map with contours of: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1559" y="3876760"/>
            <a:ext cx="248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frame U band (HST)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7313" y="387676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[OIII] blue wing flux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930900" y="330200"/>
            <a:ext cx="647700" cy="6731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675240" y="122620"/>
            <a:ext cx="5331080" cy="3198648"/>
            <a:chOff x="-822580" y="-787509"/>
            <a:chExt cx="5331080" cy="3198648"/>
          </a:xfrm>
        </p:grpSpPr>
        <p:pic>
          <p:nvPicPr>
            <p:cNvPr id="9" name="Picture 8" descr="fig16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2580" y="-787509"/>
              <a:ext cx="5331080" cy="31986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-118971" y="-467825"/>
              <a:ext cx="1485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Line detected at 10σ</a:t>
              </a:r>
            </a:p>
            <a:p>
              <a:pPr algn="ctr"/>
              <a:r>
                <a:rPr lang="en-US" sz="1200" dirty="0"/>
                <a:t>o</a:t>
              </a:r>
              <a:r>
                <a:rPr lang="en-US" sz="1200" dirty="0" smtClean="0"/>
                <a:t>ver SF regions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70147" y="-484522"/>
              <a:ext cx="1481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Low [NII]/Ha ratio</a:t>
              </a:r>
            </a:p>
            <a:p>
              <a:pPr algn="ctr"/>
              <a:r>
                <a:rPr lang="en-US" sz="1200" dirty="0" smtClean="0"/>
                <a:t>Log([NII]/Ha)&lt;-1.1</a:t>
              </a:r>
            </a:p>
            <a:p>
              <a:pPr algn="ctr"/>
              <a:r>
                <a:rPr lang="en-US" sz="1200" dirty="0" smtClean="0"/>
                <a:t>supporting SF origin</a:t>
              </a:r>
              <a:endParaRPr lang="en-US" sz="1200" dirty="0"/>
            </a:p>
          </p:txBody>
        </p:sp>
      </p:grpSp>
      <p:pic>
        <p:nvPicPr>
          <p:cNvPr id="17" name="Picture 16" descr="Fig03_Hintegrate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9"/>
          <a:stretch/>
        </p:blipFill>
        <p:spPr>
          <a:xfrm>
            <a:off x="-147865" y="4246092"/>
            <a:ext cx="5560182" cy="2716700"/>
          </a:xfrm>
          <a:prstGeom prst="rect">
            <a:avLst/>
          </a:prstGeom>
        </p:spPr>
      </p:pic>
      <p:pic>
        <p:nvPicPr>
          <p:cNvPr id="21" name="Picture 20" descr="FigED02_AG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62" y="3621631"/>
            <a:ext cx="3420558" cy="279734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556422" y="6011333"/>
            <a:ext cx="3513396" cy="71966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solidFill>
                  <a:srgbClr val="FF0000"/>
                </a:solidFill>
              </a:rPr>
              <a:t>Both “Positive” and “Negative” feedback in action</a:t>
            </a:r>
            <a:endParaRPr lang="en-US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7046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2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589" y="110748"/>
            <a:ext cx="3703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Gas content of </a:t>
            </a:r>
            <a:r>
              <a:rPr lang="en-US" sz="28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XID2028 </a:t>
            </a:r>
            <a:endParaRPr lang="en-US" sz="28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989" y="701673"/>
            <a:ext cx="3309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IRAM </a:t>
            </a:r>
            <a:r>
              <a:rPr lang="en-US" sz="2400" dirty="0" err="1" smtClean="0">
                <a:solidFill>
                  <a:srgbClr val="FFFF00"/>
                </a:solidFill>
              </a:rPr>
              <a:t>PdBI</a:t>
            </a:r>
            <a:r>
              <a:rPr lang="en-US" sz="2400" dirty="0" smtClean="0">
                <a:solidFill>
                  <a:srgbClr val="FFFF00"/>
                </a:solidFill>
              </a:rPr>
              <a:t> observations</a:t>
            </a:r>
          </a:p>
          <a:p>
            <a:pPr algn="ctr"/>
            <a:endParaRPr lang="en-US" sz="800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>
                <a:solidFill>
                  <a:srgbClr val="FF0000"/>
                </a:solidFill>
              </a:rPr>
              <a:t>(3-2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observed </a:t>
            </a:r>
            <a:r>
              <a:rPr lang="en-US" dirty="0"/>
              <a:t>@133.37 </a:t>
            </a:r>
            <a:r>
              <a:rPr lang="en-US" dirty="0" smtClean="0"/>
              <a:t>GHz; 5σ detection in 2.5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465" y="5650264"/>
            <a:ext cx="41021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Log L</a:t>
            </a:r>
            <a:r>
              <a:rPr lang="en-US" sz="2000" dirty="0"/>
              <a:t>’(CO</a:t>
            </a:r>
            <a:r>
              <a:rPr lang="en-US" sz="2000" dirty="0" smtClean="0"/>
              <a:t>) ~ 10.55 </a:t>
            </a:r>
            <a:r>
              <a:rPr lang="en-US" sz="2000" dirty="0"/>
              <a:t>K km/s pc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endParaRPr lang="en-US" sz="2000" dirty="0" smtClean="0"/>
          </a:p>
          <a:p>
            <a:pPr algn="ctr"/>
            <a:endParaRPr lang="en-US" sz="800" dirty="0"/>
          </a:p>
          <a:p>
            <a:pPr algn="ctr"/>
            <a:r>
              <a:rPr lang="en-US" sz="2000" dirty="0" err="1">
                <a:solidFill>
                  <a:srgbClr val="FF0000"/>
                </a:solidFill>
              </a:rPr>
              <a:t>M</a:t>
            </a:r>
            <a:r>
              <a:rPr lang="en-US" sz="2000" baseline="-25000" dirty="0" err="1">
                <a:solidFill>
                  <a:srgbClr val="FF0000"/>
                </a:solidFill>
              </a:rPr>
              <a:t>gas</a:t>
            </a:r>
            <a:r>
              <a:rPr lang="en-US" sz="2000" dirty="0" smtClean="0">
                <a:solidFill>
                  <a:srgbClr val="FF0000"/>
                </a:solidFill>
              </a:rPr>
              <a:t>~ 2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20 x 10</a:t>
            </a:r>
            <a:r>
              <a:rPr lang="en-US" sz="2000" baseline="30000" dirty="0" smtClean="0">
                <a:solidFill>
                  <a:srgbClr val="FF0000"/>
                </a:solidFill>
              </a:rPr>
              <a:t>10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</a:rPr>
              <a:t>☉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depending on α</a:t>
            </a:r>
            <a:r>
              <a:rPr lang="en-US" sz="2000" baseline="-25000" dirty="0">
                <a:solidFill>
                  <a:srgbClr val="FF0000"/>
                </a:solidFill>
              </a:rPr>
              <a:t>CO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" name="Picture 12" descr="Screen Shot 2014-09-23 at 08.42.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9" y="2018655"/>
            <a:ext cx="3436811" cy="31053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3989" y="5118534"/>
            <a:ext cx="2737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Brusa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Feruglio</a:t>
            </a:r>
            <a:r>
              <a:rPr lang="en-US" sz="1600" i="1" dirty="0" smtClean="0"/>
              <a:t>, GC et al. 2015</a:t>
            </a:r>
            <a:endParaRPr lang="en-US" sz="1600" i="1" dirty="0"/>
          </a:p>
        </p:txBody>
      </p:sp>
      <p:pic>
        <p:nvPicPr>
          <p:cNvPr id="17" name="fig4_final.png"/>
          <p:cNvPicPr/>
          <p:nvPr/>
        </p:nvPicPr>
        <p:blipFill rotWithShape="1">
          <a:blip r:embed="rId3">
            <a:extLst/>
          </a:blip>
          <a:srcRect l="51523"/>
          <a:stretch/>
        </p:blipFill>
        <p:spPr>
          <a:xfrm>
            <a:off x="4688417" y="110748"/>
            <a:ext cx="4155672" cy="382115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572"/>
          <p:cNvSpPr/>
          <p:nvPr/>
        </p:nvSpPr>
        <p:spPr>
          <a:xfrm>
            <a:off x="6866058" y="329920"/>
            <a:ext cx="197803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20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 algn="ctr">
              <a:defRPr sz="1800" b="0"/>
            </a:pPr>
            <a:r>
              <a:rPr sz="1400" b="0" i="1" dirty="0">
                <a:latin typeface="+mn-lt"/>
              </a:rPr>
              <a:t>Depletion time scale vs. </a:t>
            </a:r>
            <a:endParaRPr lang="en-US" sz="1400" b="0" i="1" dirty="0" smtClean="0">
              <a:latin typeface="+mn-lt"/>
            </a:endParaRPr>
          </a:p>
          <a:p>
            <a:pPr lvl="0" algn="ctr">
              <a:defRPr sz="1800" b="0"/>
            </a:pPr>
            <a:r>
              <a:rPr sz="1400" b="0" i="1" dirty="0" smtClean="0">
                <a:latin typeface="+mn-lt"/>
              </a:rPr>
              <a:t>“</a:t>
            </a:r>
            <a:r>
              <a:rPr sz="1400" b="0" i="1" dirty="0">
                <a:latin typeface="+mn-lt"/>
              </a:rPr>
              <a:t>normalised” sSFR</a:t>
            </a:r>
          </a:p>
        </p:txBody>
      </p:sp>
      <p:sp>
        <p:nvSpPr>
          <p:cNvPr id="20" name="Shape 578"/>
          <p:cNvSpPr/>
          <p:nvPr/>
        </p:nvSpPr>
        <p:spPr>
          <a:xfrm>
            <a:off x="4445000" y="4206594"/>
            <a:ext cx="459528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2000" b="1" dirty="0">
                <a:ea typeface="Gill Sans"/>
                <a:cs typeface="Gill Sans"/>
                <a:sym typeface="Gill Sans"/>
              </a:rPr>
              <a:t>XID2028 </a:t>
            </a:r>
            <a:r>
              <a:rPr sz="2000" dirty="0">
                <a:ea typeface="Gill Sans"/>
                <a:cs typeface="Gill Sans"/>
                <a:sym typeface="Gill Sans"/>
              </a:rPr>
              <a:t>is among the objects with the</a:t>
            </a:r>
            <a:r>
              <a:rPr sz="2000" b="1" dirty="0">
                <a:ea typeface="Gill Sans"/>
                <a:cs typeface="Gill Sans"/>
                <a:sym typeface="Gill Sans"/>
              </a:rPr>
              <a:t> lowest gas </a:t>
            </a:r>
            <a:r>
              <a:rPr sz="2000" b="1" dirty="0" smtClean="0">
                <a:ea typeface="Gill Sans"/>
                <a:cs typeface="Gill Sans"/>
                <a:sym typeface="Gill Sans"/>
              </a:rPr>
              <a:t>fraction</a:t>
            </a:r>
            <a:r>
              <a:rPr lang="en-US" sz="2000" b="1" dirty="0" smtClean="0">
                <a:ea typeface="Gill Sans"/>
                <a:cs typeface="Gill Sans"/>
                <a:sym typeface="Gill Sans"/>
              </a:rPr>
              <a:t> (&lt;30%) </a:t>
            </a:r>
            <a:r>
              <a:rPr sz="2000" b="1" dirty="0" smtClean="0">
                <a:ea typeface="Gill Sans"/>
                <a:cs typeface="Gill Sans"/>
                <a:sym typeface="Gill Sans"/>
              </a:rPr>
              <a:t> </a:t>
            </a:r>
            <a:r>
              <a:rPr sz="2000" b="1" dirty="0">
                <a:ea typeface="Gill Sans"/>
                <a:cs typeface="Gill Sans"/>
                <a:sym typeface="Gill Sans"/>
              </a:rPr>
              <a:t>for its sSFR</a:t>
            </a:r>
            <a:r>
              <a:rPr sz="2000" dirty="0">
                <a:ea typeface="Gill Sans"/>
                <a:cs typeface="Gill Sans"/>
                <a:sym typeface="Gill Sans"/>
              </a:rPr>
              <a:t> detected so far </a:t>
            </a:r>
            <a:r>
              <a:rPr lang="en-US" sz="2000" dirty="0" smtClean="0">
                <a:ea typeface="Gill Sans"/>
                <a:cs typeface="Gill Sans"/>
                <a:sym typeface="Gill Sans"/>
              </a:rPr>
              <a:t>at</a:t>
            </a:r>
            <a:r>
              <a:rPr sz="2000" dirty="0" smtClean="0">
                <a:ea typeface="Gill Sans"/>
                <a:cs typeface="Gill Sans"/>
                <a:sym typeface="Gill Sans"/>
              </a:rPr>
              <a:t> high</a:t>
            </a:r>
            <a:r>
              <a:rPr sz="2000" dirty="0">
                <a:ea typeface="Gill Sans"/>
                <a:cs typeface="Gill Sans"/>
                <a:sym typeface="Gill Sans"/>
              </a:rPr>
              <a:t>-z </a:t>
            </a:r>
            <a:r>
              <a:rPr sz="2000" dirty="0" smtClean="0">
                <a:ea typeface="Gill Sans"/>
                <a:cs typeface="Gill Sans"/>
                <a:sym typeface="Gill Sans"/>
              </a:rPr>
              <a:t>and </a:t>
            </a:r>
            <a:r>
              <a:rPr sz="2000" dirty="0">
                <a:ea typeface="Gill Sans"/>
                <a:cs typeface="Gill Sans"/>
                <a:sym typeface="Gill Sans"/>
              </a:rPr>
              <a:t>a </a:t>
            </a:r>
            <a:r>
              <a:rPr sz="2000" b="1" dirty="0">
                <a:ea typeface="Gill Sans"/>
                <a:cs typeface="Gill Sans"/>
                <a:sym typeface="Gill Sans"/>
              </a:rPr>
              <a:t>clear outlier</a:t>
            </a:r>
            <a:r>
              <a:rPr sz="2000" dirty="0">
                <a:ea typeface="Gill Sans"/>
                <a:cs typeface="Gill Sans"/>
                <a:sym typeface="Gill Sans"/>
              </a:rPr>
              <a:t> in the </a:t>
            </a:r>
            <a:r>
              <a:rPr sz="2000" b="1" dirty="0">
                <a:ea typeface="Gill Sans"/>
                <a:cs typeface="Gill Sans"/>
                <a:sym typeface="Gill Sans"/>
              </a:rPr>
              <a:t>t</a:t>
            </a:r>
            <a:r>
              <a:rPr sz="2000" b="1" baseline="-25000" dirty="0">
                <a:ea typeface="Gill Sans"/>
                <a:cs typeface="Gill Sans"/>
                <a:sym typeface="Gill Sans"/>
              </a:rPr>
              <a:t>depl</a:t>
            </a:r>
            <a:r>
              <a:rPr sz="2000" b="1" dirty="0">
                <a:ea typeface="Gill Sans"/>
                <a:cs typeface="Gill Sans"/>
                <a:sym typeface="Gill Sans"/>
              </a:rPr>
              <a:t>-sSFR </a:t>
            </a:r>
            <a:r>
              <a:rPr sz="2000" b="1" dirty="0" smtClean="0">
                <a:ea typeface="Gill Sans"/>
                <a:cs typeface="Gill Sans"/>
                <a:sym typeface="Gill Sans"/>
              </a:rPr>
              <a:t>plane</a:t>
            </a:r>
            <a:r>
              <a:rPr lang="en-US" sz="2000" b="1" dirty="0" smtClean="0">
                <a:ea typeface="Gill Sans"/>
                <a:cs typeface="Gill Sans"/>
                <a:sym typeface="Gill Sans"/>
              </a:rPr>
              <a:t>, </a:t>
            </a:r>
            <a:r>
              <a:rPr lang="en-US" sz="2000" dirty="0" smtClean="0">
                <a:ea typeface="Gill Sans"/>
                <a:cs typeface="Gill Sans"/>
                <a:sym typeface="Gill Sans"/>
              </a:rPr>
              <a:t>a factor ~2 to 10 below the expected position on the plot </a:t>
            </a:r>
            <a:r>
              <a:rPr sz="2000" dirty="0" smtClean="0">
                <a:ea typeface="Gill Sans"/>
                <a:cs typeface="Gill Sans"/>
                <a:sym typeface="Gill Sans"/>
              </a:rPr>
              <a:t> </a:t>
            </a:r>
            <a:endParaRPr sz="2000" dirty="0">
              <a:ea typeface="Gill Sans"/>
              <a:cs typeface="Gill Sans"/>
              <a:sym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5906" y="6142706"/>
            <a:ext cx="298030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QSO feedback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Removing gas from the host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135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12291" y="-14637"/>
            <a:ext cx="6398805" cy="50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solidFill>
                  <a:schemeClr val="bg1"/>
                </a:solidFill>
              </a:rPr>
              <a:t>More outflows: High EW([OIII]) selection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34" y="751866"/>
            <a:ext cx="431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Additional sample </a:t>
            </a:r>
            <a:r>
              <a:rPr lang="en-US" sz="2000" dirty="0"/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6 QSOs at </a:t>
            </a:r>
            <a:r>
              <a:rPr lang="en-US" sz="2000" dirty="0">
                <a:solidFill>
                  <a:srgbClr val="FFFF00"/>
                </a:solidFill>
              </a:rPr>
              <a:t>z~</a:t>
            </a:r>
            <a:r>
              <a:rPr lang="en-US" sz="2000" dirty="0" smtClean="0">
                <a:solidFill>
                  <a:srgbClr val="FFFF00"/>
                </a:solidFill>
              </a:rPr>
              <a:t>2.4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selected for high EW([OIII])&gt;10Å </a:t>
            </a:r>
          </a:p>
          <a:p>
            <a:pPr algn="ctr"/>
            <a:r>
              <a:rPr lang="en-US" sz="2000" dirty="0" smtClean="0"/>
              <a:t>observed with SINFONI: </a:t>
            </a:r>
          </a:p>
          <a:p>
            <a:pPr algn="ctr"/>
            <a:endParaRPr lang="en-US" sz="800" dirty="0" smtClean="0"/>
          </a:p>
        </p:txBody>
      </p:sp>
      <p:pic>
        <p:nvPicPr>
          <p:cNvPr id="3" name="Picture 2" descr="Screen Shot 2016-04-10 at 16.00.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76" y="2582928"/>
            <a:ext cx="3879972" cy="201260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6751" y="1988131"/>
            <a:ext cx="3008002" cy="2820349"/>
            <a:chOff x="3352800" y="2057400"/>
            <a:chExt cx="4495800" cy="4168834"/>
          </a:xfrm>
        </p:grpSpPr>
        <p:pic>
          <p:nvPicPr>
            <p:cNvPr id="19" name="Picture 18" descr="Brusa_FWH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2057400"/>
              <a:ext cx="4495800" cy="416883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315200" y="3124200"/>
              <a:ext cx="381000" cy="609600"/>
            </a:xfrm>
            <a:prstGeom prst="rect">
              <a:avLst/>
            </a:prstGeom>
            <a:solidFill>
              <a:schemeClr val="accent6">
                <a:lumMod val="75000"/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46751" y="4808480"/>
            <a:ext cx="2671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/>
              <a:t>Carniani</a:t>
            </a:r>
            <a:r>
              <a:rPr lang="en-US" sz="1400" i="1" dirty="0"/>
              <a:t>, Marconi, GC  et al</a:t>
            </a:r>
            <a:r>
              <a:rPr lang="en-US" sz="1400" i="1" dirty="0" smtClean="0"/>
              <a:t>. 2015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5834" y="5311048"/>
            <a:ext cx="424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Chalkboard"/>
              </a:rPr>
              <a:t>Spatially resolved [OIII] kinematical maps for </a:t>
            </a:r>
            <a:r>
              <a:rPr lang="en-US" dirty="0" smtClean="0">
                <a:solidFill>
                  <a:srgbClr val="FFFF00"/>
                </a:solidFill>
                <a:cs typeface="Chalkboard"/>
              </a:rPr>
              <a:t>5 objects</a:t>
            </a:r>
            <a:r>
              <a:rPr lang="en-US" dirty="0" smtClean="0">
                <a:cs typeface="Chalkboard"/>
              </a:rPr>
              <a:t>:</a:t>
            </a:r>
          </a:p>
          <a:p>
            <a:pPr algn="ctr"/>
            <a:endParaRPr lang="en-US" sz="800" dirty="0" smtClean="0">
              <a:cs typeface="Chalkboard"/>
            </a:endParaRPr>
          </a:p>
          <a:p>
            <a:pPr algn="ctr"/>
            <a:r>
              <a:rPr lang="en-US" dirty="0"/>
              <a:t>Broad [OIII], </a:t>
            </a:r>
            <a:r>
              <a:rPr lang="en-US" dirty="0" smtClean="0"/>
              <a:t>FWHM ~</a:t>
            </a:r>
            <a:r>
              <a:rPr lang="en-US" dirty="0"/>
              <a:t> 1000-1500 km/</a:t>
            </a:r>
            <a:r>
              <a:rPr lang="en-US" dirty="0" smtClean="0"/>
              <a:t>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cs typeface="Chalkboard"/>
              </a:rPr>
              <a:t>Outflow</a:t>
            </a:r>
            <a:r>
              <a:rPr lang="en-US" dirty="0" smtClean="0">
                <a:cs typeface="Chalkboard"/>
              </a:rPr>
              <a:t> velocities &gt; 500 km/s</a:t>
            </a:r>
            <a:endParaRPr lang="en-US" dirty="0"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188" y="1999236"/>
            <a:ext cx="393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5/6 show </a:t>
            </a:r>
            <a:r>
              <a:rPr lang="en-US" dirty="0">
                <a:solidFill>
                  <a:srgbClr val="FFFF00"/>
                </a:solidFill>
              </a:rPr>
              <a:t>high velocity gas</a:t>
            </a:r>
            <a:r>
              <a:rPr lang="en-US" dirty="0"/>
              <a:t> (v&gt;500 km/s)</a:t>
            </a:r>
          </a:p>
        </p:txBody>
      </p:sp>
      <p:pic>
        <p:nvPicPr>
          <p:cNvPr id="2" name="Picture 1" descr="Screen Shot 2016-04-12 at 09.30.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2" y="751865"/>
            <a:ext cx="4470792" cy="58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7450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14144</TotalTime>
  <Words>1518</Words>
  <Application>Microsoft Macintosh PowerPoint</Application>
  <PresentationFormat>On-screen Show (4:3)</PresentationFormat>
  <Paragraphs>178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Selecting outflowing AGNs</vt:lpstr>
      <vt:lpstr>SINFONI observations of high-z feedback: XID2028</vt:lpstr>
      <vt:lpstr>Outflow dynamics &amp; energetics</vt:lpstr>
      <vt:lpstr>Outflow effects on the host galaxy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INAF - Arcetri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Cresci</dc:creator>
  <cp:lastModifiedBy>Giovanni Cresci</cp:lastModifiedBy>
  <cp:revision>388</cp:revision>
  <dcterms:created xsi:type="dcterms:W3CDTF">2014-05-23T08:46:05Z</dcterms:created>
  <dcterms:modified xsi:type="dcterms:W3CDTF">2016-04-12T17:54:04Z</dcterms:modified>
</cp:coreProperties>
</file>