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 id="2147483685" r:id="rId4"/>
  </p:sldMasterIdLst>
  <p:notesMasterIdLst>
    <p:notesMasterId r:id="rId28"/>
  </p:notesMasterIdLst>
  <p:sldIdLst>
    <p:sldId id="256" r:id="rId5"/>
    <p:sldId id="276" r:id="rId6"/>
    <p:sldId id="275" r:id="rId7"/>
    <p:sldId id="277" r:id="rId8"/>
    <p:sldId id="257" r:id="rId9"/>
    <p:sldId id="282" r:id="rId10"/>
    <p:sldId id="258" r:id="rId11"/>
    <p:sldId id="260" r:id="rId12"/>
    <p:sldId id="278" r:id="rId13"/>
    <p:sldId id="279" r:id="rId14"/>
    <p:sldId id="280" r:id="rId15"/>
    <p:sldId id="264" r:id="rId16"/>
    <p:sldId id="265" r:id="rId17"/>
    <p:sldId id="266" r:id="rId18"/>
    <p:sldId id="269" r:id="rId19"/>
    <p:sldId id="270" r:id="rId20"/>
    <p:sldId id="281" r:id="rId21"/>
    <p:sldId id="273" r:id="rId22"/>
    <p:sldId id="283" r:id="rId23"/>
    <p:sldId id="274" r:id="rId24"/>
    <p:sldId id="268" r:id="rId25"/>
    <p:sldId id="259" r:id="rId26"/>
    <p:sldId id="263"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3" d="100"/>
          <a:sy n="63" d="100"/>
        </p:scale>
        <p:origin x="-122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15AF1B-B57A-9040-922B-F0E8CB632635}" type="datetimeFigureOut">
              <a:rPr lang="en-US" smtClean="0"/>
              <a:t>4/12/16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ACDF3D-13C2-9045-A9B4-A7BCCF7F0E11}" type="slidenum">
              <a:rPr lang="en-US" smtClean="0"/>
              <a:t>‹#›</a:t>
            </a:fld>
            <a:endParaRPr lang="en-US"/>
          </a:p>
        </p:txBody>
      </p:sp>
    </p:spTree>
    <p:extLst>
      <p:ext uri="{BB962C8B-B14F-4D97-AF65-F5344CB8AC3E}">
        <p14:creationId xmlns:p14="http://schemas.microsoft.com/office/powerpoint/2010/main" val="7513612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ACDF3D-13C2-9045-A9B4-A7BCCF7F0E11}" type="slidenum">
              <a:rPr lang="en-US" smtClean="0"/>
              <a:t>1</a:t>
            </a:fld>
            <a:endParaRPr lang="en-US"/>
          </a:p>
        </p:txBody>
      </p:sp>
    </p:spTree>
    <p:extLst>
      <p:ext uri="{BB962C8B-B14F-4D97-AF65-F5344CB8AC3E}">
        <p14:creationId xmlns:p14="http://schemas.microsoft.com/office/powerpoint/2010/main" val="141747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 IV warm gas at ~10^5 K</a:t>
            </a:r>
            <a:endParaRPr lang="en-US" dirty="0"/>
          </a:p>
        </p:txBody>
      </p:sp>
      <p:sp>
        <p:nvSpPr>
          <p:cNvPr id="4" name="Slide Number Placeholder 3"/>
          <p:cNvSpPr>
            <a:spLocks noGrp="1"/>
          </p:cNvSpPr>
          <p:nvPr>
            <p:ph type="sldNum" sz="quarter" idx="10"/>
          </p:nvPr>
        </p:nvSpPr>
        <p:spPr/>
        <p:txBody>
          <a:bodyPr/>
          <a:lstStyle/>
          <a:p>
            <a:fld id="{34BD8B0B-851C-7A47-B9E5-375C773ACD1B}" type="slidenum">
              <a:rPr lang="en-US" smtClean="0"/>
              <a:t>14</a:t>
            </a:fld>
            <a:endParaRPr lang="en-US"/>
          </a:p>
        </p:txBody>
      </p:sp>
    </p:spTree>
    <p:extLst>
      <p:ext uri="{BB962C8B-B14F-4D97-AF65-F5344CB8AC3E}">
        <p14:creationId xmlns:p14="http://schemas.microsoft.com/office/powerpoint/2010/main" val="841048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a:t>
            </a:r>
            <a:r>
              <a:rPr lang="en-US" baseline="0" dirty="0" smtClean="0"/>
              <a:t> </a:t>
            </a:r>
            <a:r>
              <a:rPr lang="en-US" baseline="0" dirty="0" err="1" smtClean="0"/>
              <a:t>SiIV</a:t>
            </a:r>
            <a:r>
              <a:rPr lang="en-US" baseline="0" dirty="0" smtClean="0"/>
              <a:t>.</a:t>
            </a:r>
          </a:p>
          <a:p>
            <a:r>
              <a:rPr lang="en-US" dirty="0" smtClean="0"/>
              <a:t>Most likely kinematic</a:t>
            </a:r>
            <a:r>
              <a:rPr lang="en-US" baseline="0" dirty="0" smtClean="0"/>
              <a:t> </a:t>
            </a:r>
            <a:r>
              <a:rPr lang="en-US" dirty="0" smtClean="0"/>
              <a:t>model given variation across</a:t>
            </a:r>
            <a:r>
              <a:rPr lang="en-US" baseline="0" dirty="0" smtClean="0"/>
              <a:t> disk in strength and velocity</a:t>
            </a:r>
            <a:endParaRPr lang="en-US" dirty="0"/>
          </a:p>
        </p:txBody>
      </p:sp>
      <p:sp>
        <p:nvSpPr>
          <p:cNvPr id="4" name="Slide Number Placeholder 3"/>
          <p:cNvSpPr>
            <a:spLocks noGrp="1"/>
          </p:cNvSpPr>
          <p:nvPr>
            <p:ph type="sldNum" sz="quarter" idx="10"/>
          </p:nvPr>
        </p:nvSpPr>
        <p:spPr/>
        <p:txBody>
          <a:bodyPr/>
          <a:lstStyle/>
          <a:p>
            <a:fld id="{57B06EEB-90F8-1847-9958-A6342455B95E}" type="slidenum">
              <a:rPr lang="en-US" smtClean="0"/>
              <a:t>15</a:t>
            </a:fld>
            <a:endParaRPr lang="en-US"/>
          </a:p>
        </p:txBody>
      </p:sp>
    </p:spTree>
    <p:extLst>
      <p:ext uri="{BB962C8B-B14F-4D97-AF65-F5344CB8AC3E}">
        <p14:creationId xmlns:p14="http://schemas.microsoft.com/office/powerpoint/2010/main" val="2465510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Cant see gas at these velocities in MW halo, but almost certainly there</a:t>
            </a:r>
          </a:p>
          <a:p>
            <a:r>
              <a:rPr lang="en-US" dirty="0" smtClean="0"/>
              <a:t>Cloud is at same velocity relative to us,</a:t>
            </a:r>
            <a:r>
              <a:rPr lang="en-US" baseline="0" dirty="0" smtClean="0"/>
              <a:t> only 35 km/s relative to M33</a:t>
            </a:r>
            <a:endParaRPr lang="en-US" dirty="0" smtClean="0"/>
          </a:p>
        </p:txBody>
      </p:sp>
      <p:sp>
        <p:nvSpPr>
          <p:cNvPr id="4" name="Slide Number Placeholder 3"/>
          <p:cNvSpPr>
            <a:spLocks noGrp="1"/>
          </p:cNvSpPr>
          <p:nvPr>
            <p:ph type="sldNum" sz="quarter" idx="10"/>
          </p:nvPr>
        </p:nvSpPr>
        <p:spPr/>
        <p:txBody>
          <a:bodyPr/>
          <a:lstStyle/>
          <a:p>
            <a:fld id="{57B06EEB-90F8-1847-9958-A6342455B95E}" type="slidenum">
              <a:rPr lang="en-US" smtClean="0"/>
              <a:t>16</a:t>
            </a:fld>
            <a:endParaRPr lang="en-US"/>
          </a:p>
        </p:txBody>
      </p:sp>
    </p:spTree>
    <p:extLst>
      <p:ext uri="{BB962C8B-B14F-4D97-AF65-F5344CB8AC3E}">
        <p14:creationId xmlns:p14="http://schemas.microsoft.com/office/powerpoint/2010/main" val="2465510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metallicty</a:t>
            </a:r>
            <a:r>
              <a:rPr lang="en-US" dirty="0" smtClean="0"/>
              <a:t> </a:t>
            </a:r>
            <a:r>
              <a:rPr lang="en-US" dirty="0" smtClean="0"/>
              <a:t>of </a:t>
            </a:r>
            <a:r>
              <a:rPr lang="en-US" dirty="0" smtClean="0"/>
              <a:t>0.1, Yong 0.16 both</a:t>
            </a:r>
            <a:r>
              <a:rPr lang="en-US" baseline="0" dirty="0" smtClean="0"/>
              <a:t> sides 2.5x10^7 and 1.9 </a:t>
            </a:r>
            <a:r>
              <a:rPr lang="en-US" baseline="0" dirty="0" err="1" smtClean="0"/>
              <a:t>Msun</a:t>
            </a:r>
            <a:r>
              <a:rPr lang="en-US" baseline="0" dirty="0" smtClean="0"/>
              <a:t>/</a:t>
            </a:r>
            <a:r>
              <a:rPr lang="en-US" baseline="0" dirty="0" err="1" smtClean="0"/>
              <a:t>yr</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Large quantities of baryons in galaxy </a:t>
            </a:r>
            <a:r>
              <a:rPr lang="en-US" dirty="0" smtClean="0"/>
              <a:t>halos, but level of heating preventing</a:t>
            </a:r>
            <a:r>
              <a:rPr lang="en-US" baseline="0" dirty="0" smtClean="0"/>
              <a:t> cooling/inflow uncertain</a:t>
            </a:r>
            <a:endParaRPr lang="en-US" dirty="0" smtClean="0"/>
          </a:p>
          <a:p>
            <a:endParaRPr lang="en-US" dirty="0"/>
          </a:p>
        </p:txBody>
      </p:sp>
      <p:sp>
        <p:nvSpPr>
          <p:cNvPr id="4" name="Slide Number Placeholder 3"/>
          <p:cNvSpPr>
            <a:spLocks noGrp="1"/>
          </p:cNvSpPr>
          <p:nvPr>
            <p:ph type="sldNum" sz="quarter" idx="10"/>
          </p:nvPr>
        </p:nvSpPr>
        <p:spPr/>
        <p:txBody>
          <a:bodyPr/>
          <a:lstStyle/>
          <a:p>
            <a:fld id="{E5ACDF3D-13C2-9045-A9B4-A7BCCF7F0E11}" type="slidenum">
              <a:rPr lang="en-US" smtClean="0"/>
              <a:t>17</a:t>
            </a:fld>
            <a:endParaRPr lang="en-US"/>
          </a:p>
        </p:txBody>
      </p:sp>
    </p:spTree>
    <p:extLst>
      <p:ext uri="{BB962C8B-B14F-4D97-AF65-F5344CB8AC3E}">
        <p14:creationId xmlns:p14="http://schemas.microsoft.com/office/powerpoint/2010/main" val="441844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Evidence for the opposite from the LMC which is </a:t>
            </a:r>
            <a:r>
              <a:rPr lang="en-US" sz="1200" b="0" i="0" u="none" strike="noStrike" kern="1200" baseline="0" dirty="0" err="1" smtClean="0">
                <a:solidFill>
                  <a:schemeClr val="tx1"/>
                </a:solidFill>
                <a:latin typeface="+mn-lt"/>
                <a:ea typeface="+mn-ea"/>
                <a:cs typeface="+mn-cs"/>
              </a:rPr>
              <a:t>currenlty</a:t>
            </a:r>
            <a:r>
              <a:rPr lang="en-US" sz="1200" b="0" i="0" u="none" strike="noStrike" kern="1200" baseline="0" dirty="0" smtClean="0">
                <a:solidFill>
                  <a:schemeClr val="tx1"/>
                </a:solidFill>
                <a:latin typeface="+mn-lt"/>
                <a:ea typeface="+mn-ea"/>
                <a:cs typeface="+mn-cs"/>
              </a:rPr>
              <a:t> being stripped and SFR ~0.2 Mo/</a:t>
            </a:r>
            <a:r>
              <a:rPr lang="en-US" sz="1200" b="0" i="0" u="none" strike="noStrike" kern="1200" baseline="0" dirty="0" err="1" smtClean="0">
                <a:solidFill>
                  <a:schemeClr val="tx1"/>
                </a:solidFill>
                <a:latin typeface="+mn-lt"/>
                <a:ea typeface="+mn-ea"/>
                <a:cs typeface="+mn-cs"/>
              </a:rPr>
              <a:t>yr</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find a previous close encounter (&lt;100 </a:t>
            </a:r>
            <a:r>
              <a:rPr lang="en-US" sz="1200" b="0" i="0" u="none" strike="noStrike" kern="1200" baseline="0" dirty="0" err="1" smtClean="0">
                <a:solidFill>
                  <a:schemeClr val="tx1"/>
                </a:solidFill>
                <a:latin typeface="+mn-lt"/>
                <a:ea typeface="+mn-ea"/>
                <a:cs typeface="+mn-cs"/>
              </a:rPr>
              <a:t>kpc</a:t>
            </a:r>
            <a:r>
              <a:rPr lang="en-US" sz="1200" b="0" i="0" u="none" strike="noStrike" kern="1200" baseline="0" dirty="0" smtClean="0">
                <a:solidFill>
                  <a:schemeClr val="tx1"/>
                </a:solidFill>
                <a:latin typeface="+mn-lt"/>
                <a:ea typeface="+mn-ea"/>
                <a:cs typeface="+mn-cs"/>
              </a:rPr>
              <a:t>) between the two galaxies is highly likely (&gt; 75% of the orbits for the most</a:t>
            </a:r>
          </a:p>
          <a:p>
            <a:r>
              <a:rPr lang="en-US" sz="1200" b="0" i="0" u="none" strike="noStrike" kern="1200" baseline="0" dirty="0" smtClean="0">
                <a:solidFill>
                  <a:schemeClr val="tx1"/>
                </a:solidFill>
                <a:latin typeface="+mn-lt"/>
                <a:ea typeface="+mn-ea"/>
                <a:cs typeface="+mn-cs"/>
              </a:rPr>
              <a:t>likely V(M31)tan &lt; 150 km s−1), resulting in a tidal radius for M33 of &lt; 15 </a:t>
            </a:r>
            <a:r>
              <a:rPr lang="en-US" sz="1200" b="0" i="0" u="none" strike="noStrike" kern="1200" baseline="0" dirty="0" err="1" smtClean="0">
                <a:solidFill>
                  <a:schemeClr val="tx1"/>
                </a:solidFill>
                <a:latin typeface="+mn-lt"/>
                <a:ea typeface="+mn-ea"/>
                <a:cs typeface="+mn-cs"/>
              </a:rPr>
              <a:t>kpc</a:t>
            </a:r>
            <a:r>
              <a:rPr lang="en-US" sz="1200" b="0" i="0" u="none" strike="noStrike" kern="1200" baseline="0" dirty="0" smtClean="0">
                <a:solidFill>
                  <a:schemeClr val="tx1"/>
                </a:solidFill>
                <a:latin typeface="+mn-lt"/>
                <a:ea typeface="+mn-ea"/>
                <a:cs typeface="+mn-cs"/>
              </a:rPr>
              <a:t>. This</a:t>
            </a:r>
          </a:p>
          <a:p>
            <a:r>
              <a:rPr lang="en-US" sz="1200" b="0" i="0" u="none" strike="noStrike" kern="1200" baseline="0" dirty="0" smtClean="0">
                <a:solidFill>
                  <a:schemeClr val="tx1"/>
                </a:solidFill>
                <a:latin typeface="+mn-lt"/>
                <a:ea typeface="+mn-ea"/>
                <a:cs typeface="+mn-cs"/>
              </a:rPr>
              <a:t>suggests a satellite of M33 would not remain bound to it and the gaseous features were</a:t>
            </a:r>
          </a:p>
          <a:p>
            <a:r>
              <a:rPr lang="en-US" sz="1200" b="0" i="0" u="none" strike="noStrike" kern="1200" baseline="0" dirty="0" smtClean="0">
                <a:solidFill>
                  <a:schemeClr val="tx1"/>
                </a:solidFill>
                <a:latin typeface="+mn-lt"/>
                <a:ea typeface="+mn-ea"/>
                <a:cs typeface="+mn-cs"/>
              </a:rPr>
              <a:t>most likely tidally pulled directly from M33 in the past 3 </a:t>
            </a:r>
            <a:r>
              <a:rPr lang="en-US" sz="1200" b="0" i="0" u="none" strike="noStrike" kern="1200" baseline="0" dirty="0" err="1" smtClean="0">
                <a:solidFill>
                  <a:schemeClr val="tx1"/>
                </a:solidFill>
                <a:latin typeface="+mn-lt"/>
                <a:ea typeface="+mn-ea"/>
                <a:cs typeface="+mn-cs"/>
              </a:rPr>
              <a:t>Gyr</a:t>
            </a:r>
            <a:r>
              <a:rPr lang="en-US" sz="1200" b="0" i="0" u="none" strike="noStrike"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34BD8B0B-851C-7A47-B9E5-375C773ACD1B}" type="slidenum">
              <a:rPr lang="en-US" smtClean="0"/>
              <a:t>18</a:t>
            </a:fld>
            <a:endParaRPr lang="en-US"/>
          </a:p>
        </p:txBody>
      </p:sp>
    </p:spTree>
    <p:extLst>
      <p:ext uri="{BB962C8B-B14F-4D97-AF65-F5344CB8AC3E}">
        <p14:creationId xmlns:p14="http://schemas.microsoft.com/office/powerpoint/2010/main" val="2119313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ACDF3D-13C2-9045-A9B4-A7BCCF7F0E11}" type="slidenum">
              <a:rPr lang="en-US" smtClean="0"/>
              <a:t>19</a:t>
            </a:fld>
            <a:endParaRPr lang="en-US"/>
          </a:p>
        </p:txBody>
      </p:sp>
    </p:spTree>
    <p:extLst>
      <p:ext uri="{BB962C8B-B14F-4D97-AF65-F5344CB8AC3E}">
        <p14:creationId xmlns:p14="http://schemas.microsoft.com/office/powerpoint/2010/main" val="441844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 clear</a:t>
            </a:r>
            <a:r>
              <a:rPr lang="en-US" baseline="0" dirty="0" smtClean="0"/>
              <a:t> meeting point (sand/water isn’t really either)</a:t>
            </a:r>
            <a:endParaRPr lang="en-US" dirty="0"/>
          </a:p>
        </p:txBody>
      </p:sp>
      <p:sp>
        <p:nvSpPr>
          <p:cNvPr id="4" name="Slide Number Placeholder 3"/>
          <p:cNvSpPr>
            <a:spLocks noGrp="1"/>
          </p:cNvSpPr>
          <p:nvPr>
            <p:ph type="sldNum" sz="quarter" idx="10"/>
          </p:nvPr>
        </p:nvSpPr>
        <p:spPr/>
        <p:txBody>
          <a:bodyPr/>
          <a:lstStyle/>
          <a:p>
            <a:fld id="{34BD8B0B-851C-7A47-B9E5-375C773ACD1B}" type="slidenum">
              <a:rPr lang="en-US" smtClean="0"/>
              <a:t>20</a:t>
            </a:fld>
            <a:endParaRPr lang="en-US"/>
          </a:p>
        </p:txBody>
      </p:sp>
    </p:spTree>
    <p:extLst>
      <p:ext uri="{BB962C8B-B14F-4D97-AF65-F5344CB8AC3E}">
        <p14:creationId xmlns:p14="http://schemas.microsoft.com/office/powerpoint/2010/main" val="2680743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Shade represents relative column</a:t>
            </a:r>
            <a:endParaRPr lang="en-US" dirty="0"/>
          </a:p>
        </p:txBody>
      </p:sp>
      <p:sp>
        <p:nvSpPr>
          <p:cNvPr id="4" name="Slide Number Placeholder 3"/>
          <p:cNvSpPr>
            <a:spLocks noGrp="1"/>
          </p:cNvSpPr>
          <p:nvPr>
            <p:ph type="sldNum" sz="quarter" idx="10"/>
          </p:nvPr>
        </p:nvSpPr>
        <p:spPr/>
        <p:txBody>
          <a:bodyPr/>
          <a:lstStyle/>
          <a:p>
            <a:fld id="{34BD8B0B-851C-7A47-B9E5-375C773ACD1B}" type="slidenum">
              <a:rPr lang="en-US" smtClean="0"/>
              <a:t>21</a:t>
            </a:fld>
            <a:endParaRPr lang="en-US"/>
          </a:p>
        </p:txBody>
      </p:sp>
    </p:spTree>
    <p:extLst>
      <p:ext uri="{BB962C8B-B14F-4D97-AF65-F5344CB8AC3E}">
        <p14:creationId xmlns:p14="http://schemas.microsoft.com/office/powerpoint/2010/main" val="1452479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M33 is quite a active star former given it is stellar mass, it is forming stars at a rate of 0.7 </a:t>
            </a:r>
            <a:r>
              <a:rPr lang="en-US" baseline="0" dirty="0" err="1" smtClean="0"/>
              <a:t>Msun</a:t>
            </a:r>
            <a:r>
              <a:rPr lang="en-US" baseline="0" dirty="0" smtClean="0"/>
              <a:t>/yr. It is only 840 </a:t>
            </a:r>
            <a:r>
              <a:rPr lang="en-US" baseline="0" dirty="0" err="1" smtClean="0"/>
              <a:t>kpc</a:t>
            </a:r>
            <a:r>
              <a:rPr lang="en-US" baseline="0" dirty="0" smtClean="0"/>
              <a:t> away from the MW, and move at 180 km/s towards the MW, so, it is blue-shifted. At such a close distance, we can use HST/COS to obtain high S/N UV spectra, and the systemic velocity ensures that the UV absorption from M33 will be free from the MW contamination. </a:t>
            </a:r>
          </a:p>
          <a:p>
            <a:endParaRPr lang="en-US" baseline="0" dirty="0" smtClean="0"/>
          </a:p>
        </p:txBody>
      </p:sp>
      <p:sp>
        <p:nvSpPr>
          <p:cNvPr id="4" name="Slide Number Placeholder 3"/>
          <p:cNvSpPr>
            <a:spLocks noGrp="1"/>
          </p:cNvSpPr>
          <p:nvPr>
            <p:ph type="sldNum" sz="quarter" idx="10"/>
          </p:nvPr>
        </p:nvSpPr>
        <p:spPr/>
        <p:txBody>
          <a:bodyPr/>
          <a:lstStyle/>
          <a:p>
            <a:fld id="{57B06EEB-90F8-1847-9958-A6342455B95E}" type="slidenum">
              <a:rPr lang="en-US" smtClean="0"/>
              <a:t>23</a:t>
            </a:fld>
            <a:endParaRPr lang="en-US"/>
          </a:p>
        </p:txBody>
      </p:sp>
    </p:spTree>
    <p:extLst>
      <p:ext uri="{BB962C8B-B14F-4D97-AF65-F5344CB8AC3E}">
        <p14:creationId xmlns:p14="http://schemas.microsoft.com/office/powerpoint/2010/main" val="3429998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Zoom in, gets messy, </a:t>
            </a:r>
            <a:r>
              <a:rPr lang="en-US" sz="1200" dirty="0" smtClean="0"/>
              <a:t>Temperature and rotation gradient as you approach the disk</a:t>
            </a:r>
          </a:p>
          <a:p>
            <a:r>
              <a:rPr lang="en-US" dirty="0" smtClean="0"/>
              <a:t>Some </a:t>
            </a:r>
            <a:r>
              <a:rPr lang="en-US" baseline="0" dirty="0" smtClean="0"/>
              <a:t>general characteristics as you approach the disk (sticking with gas now)</a:t>
            </a:r>
            <a:endParaRPr lang="en-US" dirty="0"/>
          </a:p>
        </p:txBody>
      </p:sp>
      <p:sp>
        <p:nvSpPr>
          <p:cNvPr id="4" name="Slide Number Placeholder 3"/>
          <p:cNvSpPr>
            <a:spLocks noGrp="1"/>
          </p:cNvSpPr>
          <p:nvPr>
            <p:ph type="sldNum" sz="quarter" idx="10"/>
          </p:nvPr>
        </p:nvSpPr>
        <p:spPr/>
        <p:txBody>
          <a:bodyPr/>
          <a:lstStyle/>
          <a:p>
            <a:fld id="{E5ACDF3D-13C2-9045-A9B4-A7BCCF7F0E11}" type="slidenum">
              <a:rPr lang="en-US" smtClean="0"/>
              <a:t>3</a:t>
            </a:fld>
            <a:endParaRPr lang="en-US"/>
          </a:p>
        </p:txBody>
      </p:sp>
    </p:spTree>
    <p:extLst>
      <p:ext uri="{BB962C8B-B14F-4D97-AF65-F5344CB8AC3E}">
        <p14:creationId xmlns:p14="http://schemas.microsoft.com/office/powerpoint/2010/main" val="23129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BD8B0B-851C-7A47-B9E5-375C773ACD1B}" type="slidenum">
              <a:rPr lang="en-US" smtClean="0"/>
              <a:t>5</a:t>
            </a:fld>
            <a:endParaRPr lang="en-US"/>
          </a:p>
        </p:txBody>
      </p:sp>
    </p:spTree>
    <p:extLst>
      <p:ext uri="{BB962C8B-B14F-4D97-AF65-F5344CB8AC3E}">
        <p14:creationId xmlns:p14="http://schemas.microsoft.com/office/powerpoint/2010/main" val="1111571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BD8B0B-851C-7A47-B9E5-375C773ACD1B}" type="slidenum">
              <a:rPr lang="en-US" smtClean="0"/>
              <a:t>6</a:t>
            </a:fld>
            <a:endParaRPr lang="en-US"/>
          </a:p>
        </p:txBody>
      </p:sp>
    </p:spTree>
    <p:extLst>
      <p:ext uri="{BB962C8B-B14F-4D97-AF65-F5344CB8AC3E}">
        <p14:creationId xmlns:p14="http://schemas.microsoft.com/office/powerpoint/2010/main" val="1111571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you detect low density,</a:t>
            </a:r>
            <a:r>
              <a:rPr lang="en-US" baseline="0" dirty="0" smtClean="0"/>
              <a:t> warm inflowing gas</a:t>
            </a:r>
            <a:endParaRPr lang="en-US" dirty="0"/>
          </a:p>
        </p:txBody>
      </p:sp>
      <p:sp>
        <p:nvSpPr>
          <p:cNvPr id="4" name="Slide Number Placeholder 3"/>
          <p:cNvSpPr>
            <a:spLocks noGrp="1"/>
          </p:cNvSpPr>
          <p:nvPr>
            <p:ph type="sldNum" sz="quarter" idx="10"/>
          </p:nvPr>
        </p:nvSpPr>
        <p:spPr/>
        <p:txBody>
          <a:bodyPr/>
          <a:lstStyle/>
          <a:p>
            <a:fld id="{34BD8B0B-851C-7A47-B9E5-375C773ACD1B}" type="slidenum">
              <a:rPr lang="en-US" smtClean="0"/>
              <a:t>8</a:t>
            </a:fld>
            <a:endParaRPr lang="en-US"/>
          </a:p>
        </p:txBody>
      </p:sp>
    </p:spTree>
    <p:extLst>
      <p:ext uri="{BB962C8B-B14F-4D97-AF65-F5344CB8AC3E}">
        <p14:creationId xmlns:p14="http://schemas.microsoft.com/office/powerpoint/2010/main" val="111157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absorption</a:t>
            </a:r>
            <a:r>
              <a:rPr lang="en-US" baseline="0" dirty="0" smtClean="0"/>
              <a:t> line experiments use a background QSO.</a:t>
            </a:r>
          </a:p>
          <a:p>
            <a:r>
              <a:rPr lang="en-US" dirty="0" smtClean="0"/>
              <a:t>Detect an absorption</a:t>
            </a:r>
            <a:r>
              <a:rPr lang="en-US" baseline="0" dirty="0" smtClean="0"/>
              <a:t> line </a:t>
            </a:r>
            <a:r>
              <a:rPr lang="en-US" baseline="0" dirty="0" err="1" smtClean="0"/>
              <a:t>redshifted</a:t>
            </a:r>
            <a:r>
              <a:rPr lang="en-US" baseline="0" dirty="0" smtClean="0"/>
              <a:t> compared to the galaxy velocity, could be gas flowing in on the near side or out on the far side</a:t>
            </a:r>
            <a:endParaRPr lang="en-US" dirty="0"/>
          </a:p>
        </p:txBody>
      </p:sp>
      <p:sp>
        <p:nvSpPr>
          <p:cNvPr id="4" name="Slide Number Placeholder 3"/>
          <p:cNvSpPr>
            <a:spLocks noGrp="1"/>
          </p:cNvSpPr>
          <p:nvPr>
            <p:ph type="sldNum" sz="quarter" idx="10"/>
          </p:nvPr>
        </p:nvSpPr>
        <p:spPr/>
        <p:txBody>
          <a:bodyPr/>
          <a:lstStyle/>
          <a:p>
            <a:fld id="{E5ACDF3D-13C2-9045-A9B4-A7BCCF7F0E11}" type="slidenum">
              <a:rPr lang="en-US" smtClean="0"/>
              <a:t>9</a:t>
            </a:fld>
            <a:endParaRPr lang="en-US"/>
          </a:p>
        </p:txBody>
      </p:sp>
    </p:spTree>
    <p:extLst>
      <p:ext uri="{BB962C8B-B14F-4D97-AF65-F5344CB8AC3E}">
        <p14:creationId xmlns:p14="http://schemas.microsoft.com/office/powerpoint/2010/main" val="920053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a:t>
            </a:r>
            <a:r>
              <a:rPr lang="en-US" baseline="0" dirty="0" smtClean="0"/>
              <a:t> in galaxy, only one choice, </a:t>
            </a:r>
            <a:r>
              <a:rPr lang="en-US" baseline="0" dirty="0" err="1" smtClean="0"/>
              <a:t>redshifted</a:t>
            </a:r>
            <a:r>
              <a:rPr lang="en-US" baseline="0" dirty="0" smtClean="0"/>
              <a:t> velocity compared to galaxy indicates inflow</a:t>
            </a:r>
            <a:endParaRPr lang="en-US" dirty="0"/>
          </a:p>
        </p:txBody>
      </p:sp>
      <p:sp>
        <p:nvSpPr>
          <p:cNvPr id="4" name="Slide Number Placeholder 3"/>
          <p:cNvSpPr>
            <a:spLocks noGrp="1"/>
          </p:cNvSpPr>
          <p:nvPr>
            <p:ph type="sldNum" sz="quarter" idx="10"/>
          </p:nvPr>
        </p:nvSpPr>
        <p:spPr/>
        <p:txBody>
          <a:bodyPr/>
          <a:lstStyle/>
          <a:p>
            <a:fld id="{E5ACDF3D-13C2-9045-A9B4-A7BCCF7F0E11}" type="slidenum">
              <a:rPr lang="en-US" smtClean="0"/>
              <a:t>10</a:t>
            </a:fld>
            <a:endParaRPr lang="en-US"/>
          </a:p>
        </p:txBody>
      </p:sp>
    </p:spTree>
    <p:extLst>
      <p:ext uri="{BB962C8B-B14F-4D97-AF65-F5344CB8AC3E}">
        <p14:creationId xmlns:p14="http://schemas.microsoft.com/office/powerpoint/2010/main" val="920053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rPr>
              <a:t>= red and dead in &lt; 2 </a:t>
            </a:r>
            <a:r>
              <a:rPr lang="en-US" sz="1200" dirty="0" err="1" smtClean="0">
                <a:solidFill>
                  <a:srgbClr val="FFFFFF"/>
                </a:solidFill>
              </a:rPr>
              <a:t>Gyr</a:t>
            </a:r>
            <a:r>
              <a:rPr lang="en-US" sz="1200" dirty="0" smtClean="0">
                <a:solidFill>
                  <a:srgbClr val="FFFFFF"/>
                </a:solidFill>
              </a:rPr>
              <a:t> without inflow</a:t>
            </a:r>
          </a:p>
          <a:p>
            <a:endParaRPr lang="en-US" dirty="0"/>
          </a:p>
        </p:txBody>
      </p:sp>
      <p:sp>
        <p:nvSpPr>
          <p:cNvPr id="4" name="Slide Number Placeholder 3"/>
          <p:cNvSpPr>
            <a:spLocks noGrp="1"/>
          </p:cNvSpPr>
          <p:nvPr>
            <p:ph type="sldNum" sz="quarter" idx="10"/>
          </p:nvPr>
        </p:nvSpPr>
        <p:spPr/>
        <p:txBody>
          <a:bodyPr/>
          <a:lstStyle/>
          <a:p>
            <a:fld id="{E5ACDF3D-13C2-9045-A9B4-A7BCCF7F0E11}" type="slidenum">
              <a:rPr lang="en-US" smtClean="0"/>
              <a:t>11</a:t>
            </a:fld>
            <a:endParaRPr lang="en-US"/>
          </a:p>
        </p:txBody>
      </p:sp>
    </p:spTree>
    <p:extLst>
      <p:ext uri="{BB962C8B-B14F-4D97-AF65-F5344CB8AC3E}">
        <p14:creationId xmlns:p14="http://schemas.microsoft.com/office/powerpoint/2010/main" val="920053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2.5” = 10 pc at M33, smaller than most OB </a:t>
            </a:r>
            <a:r>
              <a:rPr lang="en-US" baseline="0" dirty="0" err="1" smtClean="0"/>
              <a:t>assoc</a:t>
            </a:r>
            <a:r>
              <a:rPr lang="en-US" baseline="0" dirty="0" smtClean="0"/>
              <a:t>, but could be more than one star</a:t>
            </a:r>
          </a:p>
          <a:p>
            <a:endParaRPr lang="en-US" baseline="0" dirty="0" smtClean="0"/>
          </a:p>
          <a:p>
            <a:r>
              <a:rPr lang="en-US" baseline="0" dirty="0" smtClean="0"/>
              <a:t>So the red data points here show the location of our background stars, quite spread out in the disk from the center to the outskirt. We observed a number of ions, including weakly ionized PII, SII, </a:t>
            </a:r>
            <a:r>
              <a:rPr lang="en-US" baseline="0" dirty="0" err="1" smtClean="0"/>
              <a:t>FeII</a:t>
            </a:r>
            <a:r>
              <a:rPr lang="en-US" baseline="0" dirty="0" smtClean="0"/>
              <a:t>, while roughly trace cool gas at temperature of 1e4 K. Then we resolve intermediately ionized </a:t>
            </a:r>
            <a:r>
              <a:rPr lang="en-US" baseline="0" dirty="0" err="1" smtClean="0"/>
              <a:t>SiIV</a:t>
            </a:r>
            <a:r>
              <a:rPr lang="en-US" baseline="0" dirty="0" smtClean="0"/>
              <a:t> line, which loosely corresponds to gas with temperature of 1e5 K. These lines are all non-saturated; We have also two ions that are mostly saturated, including CII, and Si III, they are not in great use in this work. </a:t>
            </a:r>
          </a:p>
          <a:p>
            <a:endParaRPr lang="en-US" baseline="0" dirty="0" smtClean="0"/>
          </a:p>
          <a:p>
            <a:r>
              <a:rPr lang="en-US" baseline="0" dirty="0" smtClean="0"/>
              <a:t>On the other hand, we make use of two HI observation. VLA observation has angular resolution of 25 </a:t>
            </a:r>
            <a:r>
              <a:rPr lang="en-US" baseline="0" dirty="0" err="1" smtClean="0"/>
              <a:t>arcsec</a:t>
            </a:r>
            <a:r>
              <a:rPr lang="en-US" baseline="0" dirty="0" smtClean="0"/>
              <a:t>, which help to map the dense HII regions in the disk, we use this to derive the rotation velocity of the gas disk at the position of the stars. Then for GALFA-HI, the larger beam size enable us to capture the diffuse HI pervading the disk and above the disk, we use this data set to calculate the </a:t>
            </a:r>
            <a:r>
              <a:rPr lang="en-US" baseline="0" dirty="0" err="1" smtClean="0"/>
              <a:t>correponding</a:t>
            </a:r>
            <a:r>
              <a:rPr lang="en-US" baseline="0" dirty="0" smtClean="0"/>
              <a:t> HI column density related to the high velocity features we find from our ion absorption. I will get to this in a minute. </a:t>
            </a:r>
          </a:p>
          <a:p>
            <a:endParaRPr lang="en-US" baseline="0" dirty="0" smtClean="0"/>
          </a:p>
          <a:p>
            <a:r>
              <a:rPr lang="en-US" baseline="0" dirty="0" smtClean="0"/>
              <a:t>Most of our COS observation was done last year, and one of the target, S1 in this map was observed a couple of years ago by another group of author. </a:t>
            </a:r>
            <a:endParaRPr lang="en-US" dirty="0"/>
          </a:p>
        </p:txBody>
      </p:sp>
      <p:sp>
        <p:nvSpPr>
          <p:cNvPr id="4" name="Slide Number Placeholder 3"/>
          <p:cNvSpPr>
            <a:spLocks noGrp="1"/>
          </p:cNvSpPr>
          <p:nvPr>
            <p:ph type="sldNum" sz="quarter" idx="10"/>
          </p:nvPr>
        </p:nvSpPr>
        <p:spPr/>
        <p:txBody>
          <a:bodyPr/>
          <a:lstStyle/>
          <a:p>
            <a:fld id="{57B06EEB-90F8-1847-9958-A6342455B95E}" type="slidenum">
              <a:rPr lang="en-US" smtClean="0"/>
              <a:t>12</a:t>
            </a:fld>
            <a:endParaRPr lang="en-US"/>
          </a:p>
        </p:txBody>
      </p:sp>
    </p:spTree>
    <p:extLst>
      <p:ext uri="{BB962C8B-B14F-4D97-AF65-F5344CB8AC3E}">
        <p14:creationId xmlns:p14="http://schemas.microsoft.com/office/powerpoint/2010/main" val="357208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4B2F93-82C6-B64F-9177-52D4577314D2}"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7FFD0B-19A8-B64E-B757-7C90B1B6B521}" type="slidenum">
              <a:rPr lang="en-US" smtClean="0"/>
              <a:t>‹#›</a:t>
            </a:fld>
            <a:endParaRPr lang="en-US"/>
          </a:p>
        </p:txBody>
      </p:sp>
    </p:spTree>
    <p:extLst>
      <p:ext uri="{BB962C8B-B14F-4D97-AF65-F5344CB8AC3E}">
        <p14:creationId xmlns:p14="http://schemas.microsoft.com/office/powerpoint/2010/main" val="2297638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4B2F93-82C6-B64F-9177-52D4577314D2}"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7FFD0B-19A8-B64E-B757-7C90B1B6B521}" type="slidenum">
              <a:rPr lang="en-US" smtClean="0"/>
              <a:t>‹#›</a:t>
            </a:fld>
            <a:endParaRPr lang="en-US"/>
          </a:p>
        </p:txBody>
      </p:sp>
    </p:spTree>
    <p:extLst>
      <p:ext uri="{BB962C8B-B14F-4D97-AF65-F5344CB8AC3E}">
        <p14:creationId xmlns:p14="http://schemas.microsoft.com/office/powerpoint/2010/main" val="2437502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4B2F93-82C6-B64F-9177-52D4577314D2}"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7FFD0B-19A8-B64E-B757-7C90B1B6B521}" type="slidenum">
              <a:rPr lang="en-US" smtClean="0"/>
              <a:t>‹#›</a:t>
            </a:fld>
            <a:endParaRPr lang="en-US"/>
          </a:p>
        </p:txBody>
      </p:sp>
    </p:spTree>
    <p:extLst>
      <p:ext uri="{BB962C8B-B14F-4D97-AF65-F5344CB8AC3E}">
        <p14:creationId xmlns:p14="http://schemas.microsoft.com/office/powerpoint/2010/main" val="2627956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E5ADE1-F45C-1645-98CE-9200A8F63258}"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5A576-8C6D-6E47-9DD5-74F1D16D5E05}" type="slidenum">
              <a:rPr lang="en-US" smtClean="0"/>
              <a:t>‹#›</a:t>
            </a:fld>
            <a:endParaRPr lang="en-US"/>
          </a:p>
        </p:txBody>
      </p:sp>
    </p:spTree>
    <p:extLst>
      <p:ext uri="{BB962C8B-B14F-4D97-AF65-F5344CB8AC3E}">
        <p14:creationId xmlns:p14="http://schemas.microsoft.com/office/powerpoint/2010/main" val="771080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E5ADE1-F45C-1645-98CE-9200A8F63258}"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5A576-8C6D-6E47-9DD5-74F1D16D5E05}" type="slidenum">
              <a:rPr lang="en-US" smtClean="0"/>
              <a:t>‹#›</a:t>
            </a:fld>
            <a:endParaRPr lang="en-US"/>
          </a:p>
        </p:txBody>
      </p:sp>
    </p:spTree>
    <p:extLst>
      <p:ext uri="{BB962C8B-B14F-4D97-AF65-F5344CB8AC3E}">
        <p14:creationId xmlns:p14="http://schemas.microsoft.com/office/powerpoint/2010/main" val="556819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E5ADE1-F45C-1645-98CE-9200A8F63258}"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5A576-8C6D-6E47-9DD5-74F1D16D5E05}" type="slidenum">
              <a:rPr lang="en-US" smtClean="0"/>
              <a:t>‹#›</a:t>
            </a:fld>
            <a:endParaRPr lang="en-US"/>
          </a:p>
        </p:txBody>
      </p:sp>
    </p:spTree>
    <p:extLst>
      <p:ext uri="{BB962C8B-B14F-4D97-AF65-F5344CB8AC3E}">
        <p14:creationId xmlns:p14="http://schemas.microsoft.com/office/powerpoint/2010/main" val="2050494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E5ADE1-F45C-1645-98CE-9200A8F63258}" type="datetimeFigureOut">
              <a:rPr lang="en-US" smtClean="0"/>
              <a:t>4/12/16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A5A576-8C6D-6E47-9DD5-74F1D16D5E05}" type="slidenum">
              <a:rPr lang="en-US" smtClean="0"/>
              <a:t>‹#›</a:t>
            </a:fld>
            <a:endParaRPr lang="en-US"/>
          </a:p>
        </p:txBody>
      </p:sp>
    </p:spTree>
    <p:extLst>
      <p:ext uri="{BB962C8B-B14F-4D97-AF65-F5344CB8AC3E}">
        <p14:creationId xmlns:p14="http://schemas.microsoft.com/office/powerpoint/2010/main" val="3342828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E5ADE1-F45C-1645-98CE-9200A8F63258}" type="datetimeFigureOut">
              <a:rPr lang="en-US" smtClean="0"/>
              <a:t>4/12/16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A5A576-8C6D-6E47-9DD5-74F1D16D5E05}" type="slidenum">
              <a:rPr lang="en-US" smtClean="0"/>
              <a:t>‹#›</a:t>
            </a:fld>
            <a:endParaRPr lang="en-US"/>
          </a:p>
        </p:txBody>
      </p:sp>
    </p:spTree>
    <p:extLst>
      <p:ext uri="{BB962C8B-B14F-4D97-AF65-F5344CB8AC3E}">
        <p14:creationId xmlns:p14="http://schemas.microsoft.com/office/powerpoint/2010/main" val="287411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E5ADE1-F45C-1645-98CE-9200A8F63258}" type="datetimeFigureOut">
              <a:rPr lang="en-US" smtClean="0"/>
              <a:t>4/12/16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A5A576-8C6D-6E47-9DD5-74F1D16D5E05}" type="slidenum">
              <a:rPr lang="en-US" smtClean="0"/>
              <a:t>‹#›</a:t>
            </a:fld>
            <a:endParaRPr lang="en-US"/>
          </a:p>
        </p:txBody>
      </p:sp>
    </p:spTree>
    <p:extLst>
      <p:ext uri="{BB962C8B-B14F-4D97-AF65-F5344CB8AC3E}">
        <p14:creationId xmlns:p14="http://schemas.microsoft.com/office/powerpoint/2010/main" val="782049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E5ADE1-F45C-1645-98CE-9200A8F63258}" type="datetimeFigureOut">
              <a:rPr lang="en-US" smtClean="0"/>
              <a:t>4/12/16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A5A576-8C6D-6E47-9DD5-74F1D16D5E05}" type="slidenum">
              <a:rPr lang="en-US" smtClean="0"/>
              <a:t>‹#›</a:t>
            </a:fld>
            <a:endParaRPr lang="en-US"/>
          </a:p>
        </p:txBody>
      </p:sp>
    </p:spTree>
    <p:extLst>
      <p:ext uri="{BB962C8B-B14F-4D97-AF65-F5344CB8AC3E}">
        <p14:creationId xmlns:p14="http://schemas.microsoft.com/office/powerpoint/2010/main" val="3033419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E5ADE1-F45C-1645-98CE-9200A8F63258}" type="datetimeFigureOut">
              <a:rPr lang="en-US" smtClean="0"/>
              <a:t>4/12/16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A5A576-8C6D-6E47-9DD5-74F1D16D5E05}" type="slidenum">
              <a:rPr lang="en-US" smtClean="0"/>
              <a:t>‹#›</a:t>
            </a:fld>
            <a:endParaRPr lang="en-US"/>
          </a:p>
        </p:txBody>
      </p:sp>
    </p:spTree>
    <p:extLst>
      <p:ext uri="{BB962C8B-B14F-4D97-AF65-F5344CB8AC3E}">
        <p14:creationId xmlns:p14="http://schemas.microsoft.com/office/powerpoint/2010/main" val="3801305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4B2F93-82C6-B64F-9177-52D4577314D2}"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7FFD0B-19A8-B64E-B757-7C90B1B6B521}" type="slidenum">
              <a:rPr lang="en-US" smtClean="0"/>
              <a:t>‹#›</a:t>
            </a:fld>
            <a:endParaRPr lang="en-US"/>
          </a:p>
        </p:txBody>
      </p:sp>
    </p:spTree>
    <p:extLst>
      <p:ext uri="{BB962C8B-B14F-4D97-AF65-F5344CB8AC3E}">
        <p14:creationId xmlns:p14="http://schemas.microsoft.com/office/powerpoint/2010/main" val="1074499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E5ADE1-F45C-1645-98CE-9200A8F63258}" type="datetimeFigureOut">
              <a:rPr lang="en-US" smtClean="0"/>
              <a:t>4/12/16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A5A576-8C6D-6E47-9DD5-74F1D16D5E05}" type="slidenum">
              <a:rPr lang="en-US" smtClean="0"/>
              <a:t>‹#›</a:t>
            </a:fld>
            <a:endParaRPr lang="en-US"/>
          </a:p>
        </p:txBody>
      </p:sp>
    </p:spTree>
    <p:extLst>
      <p:ext uri="{BB962C8B-B14F-4D97-AF65-F5344CB8AC3E}">
        <p14:creationId xmlns:p14="http://schemas.microsoft.com/office/powerpoint/2010/main" val="1829613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E5ADE1-F45C-1645-98CE-9200A8F63258}"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5A576-8C6D-6E47-9DD5-74F1D16D5E05}" type="slidenum">
              <a:rPr lang="en-US" smtClean="0"/>
              <a:t>‹#›</a:t>
            </a:fld>
            <a:endParaRPr lang="en-US"/>
          </a:p>
        </p:txBody>
      </p:sp>
    </p:spTree>
    <p:extLst>
      <p:ext uri="{BB962C8B-B14F-4D97-AF65-F5344CB8AC3E}">
        <p14:creationId xmlns:p14="http://schemas.microsoft.com/office/powerpoint/2010/main" val="2468907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E5ADE1-F45C-1645-98CE-9200A8F63258}"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5A576-8C6D-6E47-9DD5-74F1D16D5E05}" type="slidenum">
              <a:rPr lang="en-US" smtClean="0"/>
              <a:t>‹#›</a:t>
            </a:fld>
            <a:endParaRPr lang="en-US"/>
          </a:p>
        </p:txBody>
      </p:sp>
    </p:spTree>
    <p:extLst>
      <p:ext uri="{BB962C8B-B14F-4D97-AF65-F5344CB8AC3E}">
        <p14:creationId xmlns:p14="http://schemas.microsoft.com/office/powerpoint/2010/main" val="1245303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E5ADE1-F45C-1645-98CE-9200A8F63258}" type="datetimeFigureOut">
              <a:rPr lang="en-US" smtClean="0"/>
              <a:t>4/12/16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A5A576-8C6D-6E47-9DD5-74F1D16D5E05}" type="slidenum">
              <a:rPr lang="en-US" smtClean="0"/>
              <a:t>‹#›</a:t>
            </a:fld>
            <a:endParaRPr lang="en-US"/>
          </a:p>
        </p:txBody>
      </p:sp>
    </p:spTree>
    <p:extLst>
      <p:ext uri="{BB962C8B-B14F-4D97-AF65-F5344CB8AC3E}">
        <p14:creationId xmlns:p14="http://schemas.microsoft.com/office/powerpoint/2010/main" val="3188034688"/>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754507-B243-D34D-9FCF-648847562EB3}"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ECCA3-6EF6-6A41-B3F3-8E966D19D8AA}" type="slidenum">
              <a:rPr lang="en-US" smtClean="0"/>
              <a:t>‹#›</a:t>
            </a:fld>
            <a:endParaRPr lang="en-US"/>
          </a:p>
        </p:txBody>
      </p:sp>
    </p:spTree>
    <p:extLst>
      <p:ext uri="{BB962C8B-B14F-4D97-AF65-F5344CB8AC3E}">
        <p14:creationId xmlns:p14="http://schemas.microsoft.com/office/powerpoint/2010/main" val="3257321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754507-B243-D34D-9FCF-648847562EB3}"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ECCA3-6EF6-6A41-B3F3-8E966D19D8AA}" type="slidenum">
              <a:rPr lang="en-US" smtClean="0"/>
              <a:t>‹#›</a:t>
            </a:fld>
            <a:endParaRPr lang="en-US"/>
          </a:p>
        </p:txBody>
      </p:sp>
    </p:spTree>
    <p:extLst>
      <p:ext uri="{BB962C8B-B14F-4D97-AF65-F5344CB8AC3E}">
        <p14:creationId xmlns:p14="http://schemas.microsoft.com/office/powerpoint/2010/main" val="3066746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754507-B243-D34D-9FCF-648847562EB3}"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ECCA3-6EF6-6A41-B3F3-8E966D19D8AA}" type="slidenum">
              <a:rPr lang="en-US" smtClean="0"/>
              <a:t>‹#›</a:t>
            </a:fld>
            <a:endParaRPr lang="en-US"/>
          </a:p>
        </p:txBody>
      </p:sp>
    </p:spTree>
    <p:extLst>
      <p:ext uri="{BB962C8B-B14F-4D97-AF65-F5344CB8AC3E}">
        <p14:creationId xmlns:p14="http://schemas.microsoft.com/office/powerpoint/2010/main" val="15765526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754507-B243-D34D-9FCF-648847562EB3}" type="datetimeFigureOut">
              <a:rPr lang="en-US" smtClean="0"/>
              <a:t>4/12/16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ECCA3-6EF6-6A41-B3F3-8E966D19D8AA}" type="slidenum">
              <a:rPr lang="en-US" smtClean="0"/>
              <a:t>‹#›</a:t>
            </a:fld>
            <a:endParaRPr lang="en-US"/>
          </a:p>
        </p:txBody>
      </p:sp>
    </p:spTree>
    <p:extLst>
      <p:ext uri="{BB962C8B-B14F-4D97-AF65-F5344CB8AC3E}">
        <p14:creationId xmlns:p14="http://schemas.microsoft.com/office/powerpoint/2010/main" val="41587626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754507-B243-D34D-9FCF-648847562EB3}" type="datetimeFigureOut">
              <a:rPr lang="en-US" smtClean="0"/>
              <a:t>4/12/16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2ECCA3-6EF6-6A41-B3F3-8E966D19D8AA}" type="slidenum">
              <a:rPr lang="en-US" smtClean="0"/>
              <a:t>‹#›</a:t>
            </a:fld>
            <a:endParaRPr lang="en-US"/>
          </a:p>
        </p:txBody>
      </p:sp>
    </p:spTree>
    <p:extLst>
      <p:ext uri="{BB962C8B-B14F-4D97-AF65-F5344CB8AC3E}">
        <p14:creationId xmlns:p14="http://schemas.microsoft.com/office/powerpoint/2010/main" val="1166604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754507-B243-D34D-9FCF-648847562EB3}" type="datetimeFigureOut">
              <a:rPr lang="en-US" smtClean="0"/>
              <a:t>4/12/16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2ECCA3-6EF6-6A41-B3F3-8E966D19D8AA}" type="slidenum">
              <a:rPr lang="en-US" smtClean="0"/>
              <a:t>‹#›</a:t>
            </a:fld>
            <a:endParaRPr lang="en-US"/>
          </a:p>
        </p:txBody>
      </p:sp>
    </p:spTree>
    <p:extLst>
      <p:ext uri="{BB962C8B-B14F-4D97-AF65-F5344CB8AC3E}">
        <p14:creationId xmlns:p14="http://schemas.microsoft.com/office/powerpoint/2010/main" val="3719789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4B2F93-82C6-B64F-9177-52D4577314D2}"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7FFD0B-19A8-B64E-B757-7C90B1B6B521}" type="slidenum">
              <a:rPr lang="en-US" smtClean="0"/>
              <a:t>‹#›</a:t>
            </a:fld>
            <a:endParaRPr lang="en-US"/>
          </a:p>
        </p:txBody>
      </p:sp>
    </p:spTree>
    <p:extLst>
      <p:ext uri="{BB962C8B-B14F-4D97-AF65-F5344CB8AC3E}">
        <p14:creationId xmlns:p14="http://schemas.microsoft.com/office/powerpoint/2010/main" val="9986632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754507-B243-D34D-9FCF-648847562EB3}" type="datetimeFigureOut">
              <a:rPr lang="en-US" smtClean="0"/>
              <a:t>4/12/16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2ECCA3-6EF6-6A41-B3F3-8E966D19D8AA}" type="slidenum">
              <a:rPr lang="en-US" smtClean="0"/>
              <a:t>‹#›</a:t>
            </a:fld>
            <a:endParaRPr lang="en-US"/>
          </a:p>
        </p:txBody>
      </p:sp>
    </p:spTree>
    <p:extLst>
      <p:ext uri="{BB962C8B-B14F-4D97-AF65-F5344CB8AC3E}">
        <p14:creationId xmlns:p14="http://schemas.microsoft.com/office/powerpoint/2010/main" val="656968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754507-B243-D34D-9FCF-648847562EB3}" type="datetimeFigureOut">
              <a:rPr lang="en-US" smtClean="0"/>
              <a:t>4/12/16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ECCA3-6EF6-6A41-B3F3-8E966D19D8AA}" type="slidenum">
              <a:rPr lang="en-US" smtClean="0"/>
              <a:t>‹#›</a:t>
            </a:fld>
            <a:endParaRPr lang="en-US"/>
          </a:p>
        </p:txBody>
      </p:sp>
    </p:spTree>
    <p:extLst>
      <p:ext uri="{BB962C8B-B14F-4D97-AF65-F5344CB8AC3E}">
        <p14:creationId xmlns:p14="http://schemas.microsoft.com/office/powerpoint/2010/main" val="12392686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754507-B243-D34D-9FCF-648847562EB3}" type="datetimeFigureOut">
              <a:rPr lang="en-US" smtClean="0"/>
              <a:t>4/12/16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ECCA3-6EF6-6A41-B3F3-8E966D19D8AA}" type="slidenum">
              <a:rPr lang="en-US" smtClean="0"/>
              <a:t>‹#›</a:t>
            </a:fld>
            <a:endParaRPr lang="en-US"/>
          </a:p>
        </p:txBody>
      </p:sp>
    </p:spTree>
    <p:extLst>
      <p:ext uri="{BB962C8B-B14F-4D97-AF65-F5344CB8AC3E}">
        <p14:creationId xmlns:p14="http://schemas.microsoft.com/office/powerpoint/2010/main" val="1475788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754507-B243-D34D-9FCF-648847562EB3}"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ECCA3-6EF6-6A41-B3F3-8E966D19D8AA}" type="slidenum">
              <a:rPr lang="en-US" smtClean="0"/>
              <a:t>‹#›</a:t>
            </a:fld>
            <a:endParaRPr lang="en-US"/>
          </a:p>
        </p:txBody>
      </p:sp>
    </p:spTree>
    <p:extLst>
      <p:ext uri="{BB962C8B-B14F-4D97-AF65-F5344CB8AC3E}">
        <p14:creationId xmlns:p14="http://schemas.microsoft.com/office/powerpoint/2010/main" val="411303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754507-B243-D34D-9FCF-648847562EB3}"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ECCA3-6EF6-6A41-B3F3-8E966D19D8AA}" type="slidenum">
              <a:rPr lang="en-US" smtClean="0"/>
              <a:t>‹#›</a:t>
            </a:fld>
            <a:endParaRPr lang="en-US"/>
          </a:p>
        </p:txBody>
      </p:sp>
    </p:spTree>
    <p:extLst>
      <p:ext uri="{BB962C8B-B14F-4D97-AF65-F5344CB8AC3E}">
        <p14:creationId xmlns:p14="http://schemas.microsoft.com/office/powerpoint/2010/main" val="1158079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D10A6E-CF95-8A49-9DE8-F994CB18BA8A}"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1D4AB4-7E39-C443-A0C7-6F80F7C44CCD}" type="slidenum">
              <a:rPr lang="en-US" smtClean="0"/>
              <a:t>‹#›</a:t>
            </a:fld>
            <a:endParaRPr lang="en-US"/>
          </a:p>
        </p:txBody>
      </p:sp>
    </p:spTree>
    <p:extLst>
      <p:ext uri="{BB962C8B-B14F-4D97-AF65-F5344CB8AC3E}">
        <p14:creationId xmlns:p14="http://schemas.microsoft.com/office/powerpoint/2010/main" val="3075512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D10A6E-CF95-8A49-9DE8-F994CB18BA8A}"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1D4AB4-7E39-C443-A0C7-6F80F7C44CCD}" type="slidenum">
              <a:rPr lang="en-US" smtClean="0"/>
              <a:t>‹#›</a:t>
            </a:fld>
            <a:endParaRPr lang="en-US"/>
          </a:p>
        </p:txBody>
      </p:sp>
    </p:spTree>
    <p:extLst>
      <p:ext uri="{BB962C8B-B14F-4D97-AF65-F5344CB8AC3E}">
        <p14:creationId xmlns:p14="http://schemas.microsoft.com/office/powerpoint/2010/main" val="4662692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D10A6E-CF95-8A49-9DE8-F994CB18BA8A}"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1D4AB4-7E39-C443-A0C7-6F80F7C44CCD}" type="slidenum">
              <a:rPr lang="en-US" smtClean="0"/>
              <a:t>‹#›</a:t>
            </a:fld>
            <a:endParaRPr lang="en-US"/>
          </a:p>
        </p:txBody>
      </p:sp>
    </p:spTree>
    <p:extLst>
      <p:ext uri="{BB962C8B-B14F-4D97-AF65-F5344CB8AC3E}">
        <p14:creationId xmlns:p14="http://schemas.microsoft.com/office/powerpoint/2010/main" val="29301797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D10A6E-CF95-8A49-9DE8-F994CB18BA8A}" type="datetimeFigureOut">
              <a:rPr lang="en-US" smtClean="0"/>
              <a:t>4/12/16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1D4AB4-7E39-C443-A0C7-6F80F7C44CCD}" type="slidenum">
              <a:rPr lang="en-US" smtClean="0"/>
              <a:t>‹#›</a:t>
            </a:fld>
            <a:endParaRPr lang="en-US"/>
          </a:p>
        </p:txBody>
      </p:sp>
    </p:spTree>
    <p:extLst>
      <p:ext uri="{BB962C8B-B14F-4D97-AF65-F5344CB8AC3E}">
        <p14:creationId xmlns:p14="http://schemas.microsoft.com/office/powerpoint/2010/main" val="17008428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D10A6E-CF95-8A49-9DE8-F994CB18BA8A}" type="datetimeFigureOut">
              <a:rPr lang="en-US" smtClean="0"/>
              <a:t>4/12/16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1D4AB4-7E39-C443-A0C7-6F80F7C44CCD}" type="slidenum">
              <a:rPr lang="en-US" smtClean="0"/>
              <a:t>‹#›</a:t>
            </a:fld>
            <a:endParaRPr lang="en-US"/>
          </a:p>
        </p:txBody>
      </p:sp>
    </p:spTree>
    <p:extLst>
      <p:ext uri="{BB962C8B-B14F-4D97-AF65-F5344CB8AC3E}">
        <p14:creationId xmlns:p14="http://schemas.microsoft.com/office/powerpoint/2010/main" val="2191127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4B2F93-82C6-B64F-9177-52D4577314D2}" type="datetimeFigureOut">
              <a:rPr lang="en-US" smtClean="0"/>
              <a:t>4/12/16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7FFD0B-19A8-B64E-B757-7C90B1B6B521}" type="slidenum">
              <a:rPr lang="en-US" smtClean="0"/>
              <a:t>‹#›</a:t>
            </a:fld>
            <a:endParaRPr lang="en-US"/>
          </a:p>
        </p:txBody>
      </p:sp>
    </p:spTree>
    <p:extLst>
      <p:ext uri="{BB962C8B-B14F-4D97-AF65-F5344CB8AC3E}">
        <p14:creationId xmlns:p14="http://schemas.microsoft.com/office/powerpoint/2010/main" val="29318887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D10A6E-CF95-8A49-9DE8-F994CB18BA8A}" type="datetimeFigureOut">
              <a:rPr lang="en-US" smtClean="0"/>
              <a:t>4/12/16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1D4AB4-7E39-C443-A0C7-6F80F7C44CCD}" type="slidenum">
              <a:rPr lang="en-US" smtClean="0"/>
              <a:t>‹#›</a:t>
            </a:fld>
            <a:endParaRPr lang="en-US"/>
          </a:p>
        </p:txBody>
      </p:sp>
    </p:spTree>
    <p:extLst>
      <p:ext uri="{BB962C8B-B14F-4D97-AF65-F5344CB8AC3E}">
        <p14:creationId xmlns:p14="http://schemas.microsoft.com/office/powerpoint/2010/main" val="1752479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D10A6E-CF95-8A49-9DE8-F994CB18BA8A}" type="datetimeFigureOut">
              <a:rPr lang="en-US" smtClean="0"/>
              <a:t>4/12/16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1D4AB4-7E39-C443-A0C7-6F80F7C44CCD}" type="slidenum">
              <a:rPr lang="en-US" smtClean="0"/>
              <a:t>‹#›</a:t>
            </a:fld>
            <a:endParaRPr lang="en-US"/>
          </a:p>
        </p:txBody>
      </p:sp>
    </p:spTree>
    <p:extLst>
      <p:ext uri="{BB962C8B-B14F-4D97-AF65-F5344CB8AC3E}">
        <p14:creationId xmlns:p14="http://schemas.microsoft.com/office/powerpoint/2010/main" val="4176817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D10A6E-CF95-8A49-9DE8-F994CB18BA8A}" type="datetimeFigureOut">
              <a:rPr lang="en-US" smtClean="0"/>
              <a:t>4/12/16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1D4AB4-7E39-C443-A0C7-6F80F7C44CCD}" type="slidenum">
              <a:rPr lang="en-US" smtClean="0"/>
              <a:t>‹#›</a:t>
            </a:fld>
            <a:endParaRPr lang="en-US"/>
          </a:p>
        </p:txBody>
      </p:sp>
    </p:spTree>
    <p:extLst>
      <p:ext uri="{BB962C8B-B14F-4D97-AF65-F5344CB8AC3E}">
        <p14:creationId xmlns:p14="http://schemas.microsoft.com/office/powerpoint/2010/main" val="38332191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D10A6E-CF95-8A49-9DE8-F994CB18BA8A}" type="datetimeFigureOut">
              <a:rPr lang="en-US" smtClean="0"/>
              <a:t>4/12/16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1D4AB4-7E39-C443-A0C7-6F80F7C44CCD}" type="slidenum">
              <a:rPr lang="en-US" smtClean="0"/>
              <a:t>‹#›</a:t>
            </a:fld>
            <a:endParaRPr lang="en-US"/>
          </a:p>
        </p:txBody>
      </p:sp>
    </p:spTree>
    <p:extLst>
      <p:ext uri="{BB962C8B-B14F-4D97-AF65-F5344CB8AC3E}">
        <p14:creationId xmlns:p14="http://schemas.microsoft.com/office/powerpoint/2010/main" val="13473565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D10A6E-CF95-8A49-9DE8-F994CB18BA8A}"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1D4AB4-7E39-C443-A0C7-6F80F7C44CCD}" type="slidenum">
              <a:rPr lang="en-US" smtClean="0"/>
              <a:t>‹#›</a:t>
            </a:fld>
            <a:endParaRPr lang="en-US"/>
          </a:p>
        </p:txBody>
      </p:sp>
    </p:spTree>
    <p:extLst>
      <p:ext uri="{BB962C8B-B14F-4D97-AF65-F5344CB8AC3E}">
        <p14:creationId xmlns:p14="http://schemas.microsoft.com/office/powerpoint/2010/main" val="7508310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D10A6E-CF95-8A49-9DE8-F994CB18BA8A}"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1D4AB4-7E39-C443-A0C7-6F80F7C44CCD}" type="slidenum">
              <a:rPr lang="en-US" smtClean="0"/>
              <a:t>‹#›</a:t>
            </a:fld>
            <a:endParaRPr lang="en-US"/>
          </a:p>
        </p:txBody>
      </p:sp>
    </p:spTree>
    <p:extLst>
      <p:ext uri="{BB962C8B-B14F-4D97-AF65-F5344CB8AC3E}">
        <p14:creationId xmlns:p14="http://schemas.microsoft.com/office/powerpoint/2010/main" val="3815652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4B2F93-82C6-B64F-9177-52D4577314D2}" type="datetimeFigureOut">
              <a:rPr lang="en-US" smtClean="0"/>
              <a:t>4/12/16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7FFD0B-19A8-B64E-B757-7C90B1B6B521}" type="slidenum">
              <a:rPr lang="en-US" smtClean="0"/>
              <a:t>‹#›</a:t>
            </a:fld>
            <a:endParaRPr lang="en-US"/>
          </a:p>
        </p:txBody>
      </p:sp>
    </p:spTree>
    <p:extLst>
      <p:ext uri="{BB962C8B-B14F-4D97-AF65-F5344CB8AC3E}">
        <p14:creationId xmlns:p14="http://schemas.microsoft.com/office/powerpoint/2010/main" val="3529547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4B2F93-82C6-B64F-9177-52D4577314D2}" type="datetimeFigureOut">
              <a:rPr lang="en-US" smtClean="0"/>
              <a:t>4/12/16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7FFD0B-19A8-B64E-B757-7C90B1B6B521}" type="slidenum">
              <a:rPr lang="en-US" smtClean="0"/>
              <a:t>‹#›</a:t>
            </a:fld>
            <a:endParaRPr lang="en-US"/>
          </a:p>
        </p:txBody>
      </p:sp>
    </p:spTree>
    <p:extLst>
      <p:ext uri="{BB962C8B-B14F-4D97-AF65-F5344CB8AC3E}">
        <p14:creationId xmlns:p14="http://schemas.microsoft.com/office/powerpoint/2010/main" val="532809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4B2F93-82C6-B64F-9177-52D4577314D2}" type="datetimeFigureOut">
              <a:rPr lang="en-US" smtClean="0"/>
              <a:t>4/12/16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7FFD0B-19A8-B64E-B757-7C90B1B6B521}" type="slidenum">
              <a:rPr lang="en-US" smtClean="0"/>
              <a:t>‹#›</a:t>
            </a:fld>
            <a:endParaRPr lang="en-US"/>
          </a:p>
        </p:txBody>
      </p:sp>
    </p:spTree>
    <p:extLst>
      <p:ext uri="{BB962C8B-B14F-4D97-AF65-F5344CB8AC3E}">
        <p14:creationId xmlns:p14="http://schemas.microsoft.com/office/powerpoint/2010/main" val="1281858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4B2F93-82C6-B64F-9177-52D4577314D2}" type="datetimeFigureOut">
              <a:rPr lang="en-US" smtClean="0"/>
              <a:t>4/12/16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7FFD0B-19A8-B64E-B757-7C90B1B6B521}" type="slidenum">
              <a:rPr lang="en-US" smtClean="0"/>
              <a:t>‹#›</a:t>
            </a:fld>
            <a:endParaRPr lang="en-US"/>
          </a:p>
        </p:txBody>
      </p:sp>
    </p:spTree>
    <p:extLst>
      <p:ext uri="{BB962C8B-B14F-4D97-AF65-F5344CB8AC3E}">
        <p14:creationId xmlns:p14="http://schemas.microsoft.com/office/powerpoint/2010/main" val="2594161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4B2F93-82C6-B64F-9177-52D4577314D2}" type="datetimeFigureOut">
              <a:rPr lang="en-US" smtClean="0"/>
              <a:t>4/12/16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7FFD0B-19A8-B64E-B757-7C90B1B6B521}" type="slidenum">
              <a:rPr lang="en-US" smtClean="0"/>
              <a:t>‹#›</a:t>
            </a:fld>
            <a:endParaRPr lang="en-US"/>
          </a:p>
        </p:txBody>
      </p:sp>
    </p:spTree>
    <p:extLst>
      <p:ext uri="{BB962C8B-B14F-4D97-AF65-F5344CB8AC3E}">
        <p14:creationId xmlns:p14="http://schemas.microsoft.com/office/powerpoint/2010/main" val="5726285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B2F93-82C6-B64F-9177-52D4577314D2}" type="datetimeFigureOut">
              <a:rPr lang="en-US" smtClean="0"/>
              <a:t>4/12/16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7FFD0B-19A8-B64E-B757-7C90B1B6B521}" type="slidenum">
              <a:rPr lang="en-US" smtClean="0"/>
              <a:t>‹#›</a:t>
            </a:fld>
            <a:endParaRPr lang="en-US"/>
          </a:p>
        </p:txBody>
      </p:sp>
    </p:spTree>
    <p:extLst>
      <p:ext uri="{BB962C8B-B14F-4D97-AF65-F5344CB8AC3E}">
        <p14:creationId xmlns:p14="http://schemas.microsoft.com/office/powerpoint/2010/main" val="3457141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Arial Rounded MT Bold"/>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E5ADE1-F45C-1645-98CE-9200A8F63258}" type="datetimeFigureOut">
              <a:rPr lang="en-US" smtClean="0"/>
              <a:t>4/12/16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5A576-8C6D-6E47-9DD5-74F1D16D5E05}" type="slidenum">
              <a:rPr lang="en-US" smtClean="0"/>
              <a:t>‹#›</a:t>
            </a:fld>
            <a:endParaRPr lang="en-US"/>
          </a:p>
        </p:txBody>
      </p:sp>
    </p:spTree>
    <p:extLst>
      <p:ext uri="{BB962C8B-B14F-4D97-AF65-F5344CB8AC3E}">
        <p14:creationId xmlns:p14="http://schemas.microsoft.com/office/powerpoint/2010/main" val="38686368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754507-B243-D34D-9FCF-648847562EB3}" type="datetimeFigureOut">
              <a:rPr lang="en-US" smtClean="0"/>
              <a:t>4/12/16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ECCA3-6EF6-6A41-B3F3-8E966D19D8AA}" type="slidenum">
              <a:rPr lang="en-US" smtClean="0"/>
              <a:t>‹#›</a:t>
            </a:fld>
            <a:endParaRPr lang="en-US"/>
          </a:p>
        </p:txBody>
      </p:sp>
    </p:spTree>
    <p:extLst>
      <p:ext uri="{BB962C8B-B14F-4D97-AF65-F5344CB8AC3E}">
        <p14:creationId xmlns:p14="http://schemas.microsoft.com/office/powerpoint/2010/main" val="284602003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D10A6E-CF95-8A49-9DE8-F994CB18BA8A}" type="datetimeFigureOut">
              <a:rPr lang="en-US" smtClean="0"/>
              <a:t>4/12/16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1D4AB4-7E39-C443-A0C7-6F80F7C44CCD}" type="slidenum">
              <a:rPr lang="en-US" smtClean="0"/>
              <a:t>‹#›</a:t>
            </a:fld>
            <a:endParaRPr lang="en-US"/>
          </a:p>
        </p:txBody>
      </p:sp>
    </p:spTree>
    <p:extLst>
      <p:ext uri="{BB962C8B-B14F-4D97-AF65-F5344CB8AC3E}">
        <p14:creationId xmlns:p14="http://schemas.microsoft.com/office/powerpoint/2010/main" val="259066798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emf"/></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jpg"/><Relationship Id="rId5"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jpg"/><Relationship Id="rId5"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gi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8.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tiff"/><Relationship Id="rId3" Type="http://schemas.openxmlformats.org/officeDocument/2006/relationships/image" Target="../media/image20.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35225"/>
          <a:stretch/>
        </p:blipFill>
        <p:spPr>
          <a:xfrm>
            <a:off x="-1423054" y="1"/>
            <a:ext cx="11609726" cy="6858000"/>
          </a:xfrm>
          <a:prstGeom prst="rect">
            <a:avLst/>
          </a:prstGeom>
        </p:spPr>
      </p:pic>
      <p:sp>
        <p:nvSpPr>
          <p:cNvPr id="2" name="Title 1"/>
          <p:cNvSpPr>
            <a:spLocks noGrp="1"/>
          </p:cNvSpPr>
          <p:nvPr>
            <p:ph type="ctrTitle"/>
          </p:nvPr>
        </p:nvSpPr>
        <p:spPr/>
        <p:txBody>
          <a:bodyPr>
            <a:normAutofit/>
          </a:bodyPr>
          <a:lstStyle/>
          <a:p>
            <a:r>
              <a:rPr lang="en-US" sz="4800" b="1" dirty="0" smtClean="0"/>
              <a:t>Galaxy meets Halo</a:t>
            </a:r>
            <a:endParaRPr lang="en-US" sz="4800" b="1" dirty="0"/>
          </a:p>
        </p:txBody>
      </p:sp>
      <p:sp>
        <p:nvSpPr>
          <p:cNvPr id="3" name="Subtitle 2"/>
          <p:cNvSpPr>
            <a:spLocks noGrp="1"/>
          </p:cNvSpPr>
          <p:nvPr>
            <p:ph type="subTitle" idx="1"/>
          </p:nvPr>
        </p:nvSpPr>
        <p:spPr/>
        <p:txBody>
          <a:bodyPr/>
          <a:lstStyle/>
          <a:p>
            <a:r>
              <a:rPr lang="en-US" dirty="0" smtClean="0">
                <a:solidFill>
                  <a:schemeClr val="tx1"/>
                </a:solidFill>
              </a:rPr>
              <a:t>Mary Putman</a:t>
            </a:r>
          </a:p>
          <a:p>
            <a:r>
              <a:rPr lang="en-US" dirty="0" smtClean="0">
                <a:solidFill>
                  <a:schemeClr val="tx1"/>
                </a:solidFill>
              </a:rPr>
              <a:t>(Columbia University)</a:t>
            </a:r>
            <a:endParaRPr lang="en-US" dirty="0">
              <a:solidFill>
                <a:schemeClr val="tx1"/>
              </a:solidFill>
            </a:endParaRPr>
          </a:p>
        </p:txBody>
      </p:sp>
    </p:spTree>
    <p:extLst>
      <p:ext uri="{BB962C8B-B14F-4D97-AF65-F5344CB8AC3E}">
        <p14:creationId xmlns:p14="http://schemas.microsoft.com/office/powerpoint/2010/main" val="379299576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67562" y="1041063"/>
            <a:ext cx="6559742" cy="4939486"/>
          </a:xfrm>
          <a:prstGeom prst="rect">
            <a:avLst/>
          </a:prstGeom>
        </p:spPr>
      </p:pic>
      <p:cxnSp>
        <p:nvCxnSpPr>
          <p:cNvPr id="9" name="Straight Arrow Connector 8"/>
          <p:cNvCxnSpPr/>
          <p:nvPr/>
        </p:nvCxnSpPr>
        <p:spPr>
          <a:xfrm flipV="1">
            <a:off x="5537401" y="2082125"/>
            <a:ext cx="1069848" cy="71200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2851970" y="3831110"/>
            <a:ext cx="1373942" cy="791208"/>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4"/>
          <a:stretch>
            <a:fillRect/>
          </a:stretch>
        </p:blipFill>
        <p:spPr>
          <a:xfrm flipH="1">
            <a:off x="-208173" y="5310055"/>
            <a:ext cx="1790288" cy="1340988"/>
          </a:xfrm>
          <a:prstGeom prst="rect">
            <a:avLst/>
          </a:prstGeom>
        </p:spPr>
      </p:pic>
      <p:sp>
        <p:nvSpPr>
          <p:cNvPr id="2" name="5-Point Star 1"/>
          <p:cNvSpPr/>
          <p:nvPr/>
        </p:nvSpPr>
        <p:spPr>
          <a:xfrm>
            <a:off x="4225912" y="3456327"/>
            <a:ext cx="435602" cy="374783"/>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3" name="Multiply 2"/>
          <p:cNvSpPr/>
          <p:nvPr/>
        </p:nvSpPr>
        <p:spPr>
          <a:xfrm>
            <a:off x="5703941" y="2227875"/>
            <a:ext cx="645336" cy="482966"/>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09858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55453" y="2071523"/>
            <a:ext cx="5100237" cy="3840479"/>
          </a:xfrm>
          <a:prstGeom prst="rect">
            <a:avLst/>
          </a:prstGeom>
        </p:spPr>
      </p:pic>
      <p:sp>
        <p:nvSpPr>
          <p:cNvPr id="8" name="Title 1"/>
          <p:cNvSpPr>
            <a:spLocks noGrp="1"/>
          </p:cNvSpPr>
          <p:nvPr>
            <p:ph type="title"/>
          </p:nvPr>
        </p:nvSpPr>
        <p:spPr>
          <a:xfrm>
            <a:off x="457200" y="274638"/>
            <a:ext cx="8229600" cy="1143000"/>
          </a:xfrm>
        </p:spPr>
        <p:txBody>
          <a:bodyPr>
            <a:normAutofit fontScale="90000"/>
          </a:bodyPr>
          <a:lstStyle/>
          <a:p>
            <a:r>
              <a:rPr lang="en-US" dirty="0" smtClean="0">
                <a:solidFill>
                  <a:schemeClr val="bg1"/>
                </a:solidFill>
              </a:rPr>
              <a:t>Flows at the Disk-halo Interface</a:t>
            </a:r>
            <a:endParaRPr lang="en-US" dirty="0">
              <a:solidFill>
                <a:schemeClr val="bg1"/>
              </a:solidFill>
            </a:endParaRPr>
          </a:p>
        </p:txBody>
      </p:sp>
      <p:sp>
        <p:nvSpPr>
          <p:cNvPr id="4" name="Rectangle 3"/>
          <p:cNvSpPr/>
          <p:nvPr/>
        </p:nvSpPr>
        <p:spPr>
          <a:xfrm>
            <a:off x="183453" y="1693647"/>
            <a:ext cx="4572000" cy="3539431"/>
          </a:xfrm>
          <a:prstGeom prst="rect">
            <a:avLst/>
          </a:prstGeom>
        </p:spPr>
        <p:txBody>
          <a:bodyPr>
            <a:spAutoFit/>
          </a:bodyPr>
          <a:lstStyle/>
          <a:p>
            <a:r>
              <a:rPr lang="en-US" sz="3600" b="1" dirty="0" smtClean="0">
                <a:solidFill>
                  <a:srgbClr val="FFFFFF"/>
                </a:solidFill>
              </a:rPr>
              <a:t>M33</a:t>
            </a:r>
            <a:endParaRPr lang="en-US" sz="3600" b="1" dirty="0">
              <a:solidFill>
                <a:srgbClr val="FFFFFF"/>
              </a:solidFill>
            </a:endParaRPr>
          </a:p>
          <a:p>
            <a:pPr marL="457200" indent="-457200">
              <a:buFont typeface="Arial"/>
              <a:buChar char="•"/>
            </a:pPr>
            <a:r>
              <a:rPr lang="en-US" sz="2800" dirty="0">
                <a:solidFill>
                  <a:srgbClr val="FFFFFF"/>
                </a:solidFill>
              </a:rPr>
              <a:t>Small spiral galaxy </a:t>
            </a:r>
            <a:r>
              <a:rPr lang="en-US" sz="2000" dirty="0" smtClean="0">
                <a:solidFill>
                  <a:srgbClr val="FFFFFF"/>
                </a:solidFill>
              </a:rPr>
              <a:t>(</a:t>
            </a:r>
            <a:r>
              <a:rPr lang="en-US" sz="2000" dirty="0" err="1">
                <a:solidFill>
                  <a:srgbClr val="FFFFFF"/>
                </a:solidFill>
              </a:rPr>
              <a:t>M</a:t>
            </a:r>
            <a:r>
              <a:rPr lang="en-US" sz="2000" baseline="-25000" dirty="0" err="1">
                <a:solidFill>
                  <a:srgbClr val="FFFFFF"/>
                </a:solidFill>
              </a:rPr>
              <a:t>tot</a:t>
            </a:r>
            <a:r>
              <a:rPr lang="en-US" sz="2000" dirty="0">
                <a:solidFill>
                  <a:srgbClr val="FFFFFF"/>
                </a:solidFill>
              </a:rPr>
              <a:t> ~ 5 x 10</a:t>
            </a:r>
            <a:r>
              <a:rPr lang="en-US" sz="2000" baseline="30000" dirty="0">
                <a:solidFill>
                  <a:srgbClr val="FFFFFF"/>
                </a:solidFill>
              </a:rPr>
              <a:t>10</a:t>
            </a:r>
            <a:r>
              <a:rPr lang="en-US" sz="2000" dirty="0">
                <a:solidFill>
                  <a:srgbClr val="FFFFFF"/>
                </a:solidFill>
              </a:rPr>
              <a:t> </a:t>
            </a:r>
            <a:r>
              <a:rPr lang="en-US" sz="2000" dirty="0" err="1">
                <a:solidFill>
                  <a:srgbClr val="FFFFFF"/>
                </a:solidFill>
              </a:rPr>
              <a:t>M</a:t>
            </a:r>
            <a:r>
              <a:rPr lang="en-US" sz="2000" baseline="-25000" dirty="0" err="1">
                <a:solidFill>
                  <a:srgbClr val="FFFFFF"/>
                </a:solidFill>
              </a:rPr>
              <a:t>sun</a:t>
            </a:r>
            <a:r>
              <a:rPr lang="en-US" sz="2000" dirty="0">
                <a:solidFill>
                  <a:srgbClr val="FFFFFF"/>
                </a:solidFill>
              </a:rPr>
              <a:t>)</a:t>
            </a:r>
          </a:p>
          <a:p>
            <a:pPr marL="457200" indent="-457200">
              <a:buFont typeface="Arial"/>
              <a:buChar char="•"/>
            </a:pPr>
            <a:r>
              <a:rPr lang="en-US" sz="2800" dirty="0" smtClean="0">
                <a:solidFill>
                  <a:srgbClr val="FFFFFF"/>
                </a:solidFill>
              </a:rPr>
              <a:t>Close enough for UV </a:t>
            </a:r>
            <a:r>
              <a:rPr lang="en-US" sz="2800" dirty="0">
                <a:solidFill>
                  <a:srgbClr val="FFFFFF"/>
                </a:solidFill>
              </a:rPr>
              <a:t>bright stars </a:t>
            </a:r>
            <a:r>
              <a:rPr lang="en-US" sz="2000" dirty="0" smtClean="0">
                <a:solidFill>
                  <a:srgbClr val="FFFFFF"/>
                </a:solidFill>
              </a:rPr>
              <a:t>(</a:t>
            </a:r>
            <a:r>
              <a:rPr lang="en-US" sz="2000" dirty="0">
                <a:solidFill>
                  <a:srgbClr val="FFFFFF"/>
                </a:solidFill>
              </a:rPr>
              <a:t>~840 </a:t>
            </a:r>
            <a:r>
              <a:rPr lang="en-US" sz="2000" dirty="0" err="1">
                <a:solidFill>
                  <a:srgbClr val="FFFFFF"/>
                </a:solidFill>
              </a:rPr>
              <a:t>kpc</a:t>
            </a:r>
            <a:r>
              <a:rPr lang="en-US" sz="2000" dirty="0">
                <a:solidFill>
                  <a:srgbClr val="FFFFFF"/>
                </a:solidFill>
              </a:rPr>
              <a:t>)</a:t>
            </a:r>
          </a:p>
          <a:p>
            <a:pPr marL="457200" indent="-457200">
              <a:buFont typeface="Arial"/>
              <a:buChar char="•"/>
            </a:pPr>
            <a:r>
              <a:rPr lang="en-US" sz="2800" dirty="0">
                <a:solidFill>
                  <a:srgbClr val="FFFFFF"/>
                </a:solidFill>
              </a:rPr>
              <a:t>Face-on enough to make flows understandable </a:t>
            </a:r>
            <a:r>
              <a:rPr lang="en-US" sz="2000" dirty="0">
                <a:solidFill>
                  <a:srgbClr val="FFFFFF"/>
                </a:solidFill>
              </a:rPr>
              <a:t>(~55</a:t>
            </a:r>
            <a:r>
              <a:rPr lang="en-US" sz="2000" baseline="30000" dirty="0">
                <a:solidFill>
                  <a:srgbClr val="FFFFFF"/>
                </a:solidFill>
              </a:rPr>
              <a:t>o</a:t>
            </a:r>
            <a:r>
              <a:rPr lang="en-US" sz="2000" dirty="0" smtClean="0">
                <a:solidFill>
                  <a:srgbClr val="FFFFFF"/>
                </a:solidFill>
              </a:rPr>
              <a:t>)</a:t>
            </a:r>
          </a:p>
          <a:p>
            <a:pPr marL="457200" indent="-457200">
              <a:buFont typeface="Arial"/>
              <a:buChar char="•"/>
            </a:pPr>
            <a:r>
              <a:rPr lang="en-US" sz="2800" dirty="0">
                <a:solidFill>
                  <a:srgbClr val="FFFFFF"/>
                </a:solidFill>
              </a:rPr>
              <a:t>Forming stars at 0.7 M</a:t>
            </a:r>
            <a:r>
              <a:rPr lang="en-US" sz="2800" baseline="-25000" dirty="0">
                <a:solidFill>
                  <a:srgbClr val="FFFFFF"/>
                </a:solidFill>
              </a:rPr>
              <a:t>o</a:t>
            </a:r>
            <a:r>
              <a:rPr lang="en-US" sz="2800" dirty="0">
                <a:solidFill>
                  <a:srgbClr val="FFFFFF"/>
                </a:solidFill>
              </a:rPr>
              <a:t>/</a:t>
            </a:r>
            <a:r>
              <a:rPr lang="en-US" sz="2800" dirty="0" err="1" smtClean="0">
                <a:solidFill>
                  <a:srgbClr val="FFFFFF"/>
                </a:solidFill>
              </a:rPr>
              <a:t>yr</a:t>
            </a:r>
            <a:endParaRPr lang="en-US" sz="2800" dirty="0">
              <a:solidFill>
                <a:srgbClr val="FFFFFF"/>
              </a:solidFill>
            </a:endParaRPr>
          </a:p>
        </p:txBody>
      </p:sp>
    </p:spTree>
    <p:extLst>
      <p:ext uri="{BB962C8B-B14F-4D97-AF65-F5344CB8AC3E}">
        <p14:creationId xmlns:p14="http://schemas.microsoft.com/office/powerpoint/2010/main" val="250587670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18"/>
            <a:ext cx="8432028" cy="1143000"/>
          </a:xfrm>
        </p:spPr>
        <p:txBody>
          <a:bodyPr>
            <a:normAutofit/>
          </a:bodyPr>
          <a:lstStyle/>
          <a:p>
            <a:r>
              <a:rPr lang="en-US" sz="3600" u="sng" dirty="0" smtClean="0">
                <a:cs typeface="Arial Rounded MT Bold"/>
              </a:rPr>
              <a:t>HST/COS </a:t>
            </a:r>
            <a:r>
              <a:rPr lang="en-US" sz="3600" u="sng" dirty="0">
                <a:cs typeface="Arial Rounded MT Bold"/>
              </a:rPr>
              <a:t>o</a:t>
            </a:r>
            <a:r>
              <a:rPr lang="en-US" sz="3600" u="sng" dirty="0" smtClean="0">
                <a:cs typeface="Arial Rounded MT Bold"/>
              </a:rPr>
              <a:t>bservations of M33 stars</a:t>
            </a:r>
            <a:endParaRPr lang="en-US" sz="3600" u="sng" dirty="0">
              <a:cs typeface="Arial Rounded MT Bold"/>
            </a:endParaRPr>
          </a:p>
        </p:txBody>
      </p:sp>
      <p:sp>
        <p:nvSpPr>
          <p:cNvPr id="3" name="Content Placeholder 2"/>
          <p:cNvSpPr>
            <a:spLocks noGrp="1"/>
          </p:cNvSpPr>
          <p:nvPr>
            <p:ph idx="1"/>
          </p:nvPr>
        </p:nvSpPr>
        <p:spPr>
          <a:xfrm>
            <a:off x="5316594" y="1108819"/>
            <a:ext cx="3572634" cy="4525963"/>
          </a:xfrm>
        </p:spPr>
        <p:txBody>
          <a:bodyPr>
            <a:noAutofit/>
          </a:bodyPr>
          <a:lstStyle/>
          <a:p>
            <a:pPr marL="457200" lvl="1" indent="0">
              <a:buNone/>
            </a:pPr>
            <a:endParaRPr lang="en-US" sz="2000" dirty="0" smtClean="0">
              <a:latin typeface="Garamond"/>
              <a:cs typeface="Garamond"/>
            </a:endParaRPr>
          </a:p>
          <a:p>
            <a:r>
              <a:rPr lang="en-US" sz="2000" dirty="0" smtClean="0">
                <a:cs typeface="Arial Unicode MS"/>
              </a:rPr>
              <a:t>8 O/WR type stars</a:t>
            </a:r>
          </a:p>
          <a:p>
            <a:pPr lvl="1"/>
            <a:r>
              <a:rPr lang="en-US" sz="2000" dirty="0" smtClean="0">
                <a:cs typeface="Arial Unicode MS"/>
              </a:rPr>
              <a:t>Resolution: 10-15 km/s</a:t>
            </a:r>
          </a:p>
          <a:p>
            <a:pPr lvl="1"/>
            <a:r>
              <a:rPr lang="en-US" sz="2000" dirty="0" smtClean="0">
                <a:cs typeface="Arial Unicode MS"/>
              </a:rPr>
              <a:t>Detect gas at ~10</a:t>
            </a:r>
            <a:r>
              <a:rPr lang="en-US" sz="2000" baseline="30000" dirty="0" smtClean="0">
                <a:cs typeface="Arial Unicode MS"/>
              </a:rPr>
              <a:t>4-5.5 </a:t>
            </a:r>
            <a:r>
              <a:rPr lang="en-US" sz="2000" dirty="0" smtClean="0">
                <a:cs typeface="Arial Unicode MS"/>
              </a:rPr>
              <a:t>K in absorption (P II, S II, Fe II, Si IV CII, Si II, Si III)</a:t>
            </a:r>
            <a:endParaRPr lang="en-US" sz="2000" dirty="0">
              <a:cs typeface="Arial Unicode MS"/>
            </a:endParaRPr>
          </a:p>
          <a:p>
            <a:r>
              <a:rPr lang="en-US" sz="2000" dirty="0" smtClean="0">
                <a:cs typeface="Arial Unicode MS"/>
              </a:rPr>
              <a:t>Neutral Hydrogen data sets the central velocity</a:t>
            </a:r>
          </a:p>
          <a:p>
            <a:pPr marL="914400" lvl="2" indent="0">
              <a:buNone/>
            </a:pPr>
            <a:endParaRPr lang="en-US" sz="1600" dirty="0" smtClean="0">
              <a:latin typeface="Garamond"/>
              <a:cs typeface="Garamond"/>
            </a:endParaRPr>
          </a:p>
          <a:p>
            <a:pPr lvl="2"/>
            <a:endParaRPr lang="en-US" sz="1600" dirty="0" smtClean="0">
              <a:latin typeface="Garamond"/>
              <a:cs typeface="Garamond"/>
            </a:endParaRPr>
          </a:p>
        </p:txBody>
      </p:sp>
      <p:pic>
        <p:nvPicPr>
          <p:cNvPr id="5" name="Picture 4" descr="m33star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86" y="1500962"/>
            <a:ext cx="5510020" cy="4851061"/>
          </a:xfrm>
          <a:prstGeom prst="rect">
            <a:avLst/>
          </a:prstGeom>
        </p:spPr>
      </p:pic>
      <p:sp>
        <p:nvSpPr>
          <p:cNvPr id="4" name="TextBox 3"/>
          <p:cNvSpPr txBox="1"/>
          <p:nvPr/>
        </p:nvSpPr>
        <p:spPr>
          <a:xfrm>
            <a:off x="121886" y="6488668"/>
            <a:ext cx="4069114" cy="369332"/>
          </a:xfrm>
          <a:prstGeom prst="rect">
            <a:avLst/>
          </a:prstGeom>
          <a:noFill/>
        </p:spPr>
        <p:txBody>
          <a:bodyPr wrap="square" rtlCol="0">
            <a:spAutoFit/>
          </a:bodyPr>
          <a:lstStyle/>
          <a:p>
            <a:r>
              <a:rPr lang="en-US" dirty="0" err="1" smtClean="0"/>
              <a:t>Zheng</a:t>
            </a:r>
            <a:r>
              <a:rPr lang="en-US" dirty="0" smtClean="0"/>
              <a:t>, Peek, </a:t>
            </a:r>
            <a:r>
              <a:rPr lang="en-US" dirty="0" err="1" smtClean="0"/>
              <a:t>Werk</a:t>
            </a:r>
            <a:r>
              <a:rPr lang="en-US" dirty="0" smtClean="0"/>
              <a:t>, Putman (in prep.)</a:t>
            </a:r>
            <a:endParaRPr lang="en-US" dirty="0"/>
          </a:p>
        </p:txBody>
      </p:sp>
      <p:pic>
        <p:nvPicPr>
          <p:cNvPr id="6" name="Content Placeholder 3" descr="IMG_1235.JPG"/>
          <p:cNvPicPr>
            <a:picLocks noChangeAspect="1"/>
          </p:cNvPicPr>
          <p:nvPr/>
        </p:nvPicPr>
        <p:blipFill rotWithShape="1">
          <a:blip r:embed="rId4"/>
          <a:srcRect l="13944" t="13546" r="48634" b="4157"/>
          <a:stretch/>
        </p:blipFill>
        <p:spPr>
          <a:xfrm>
            <a:off x="3893179" y="3989735"/>
            <a:ext cx="1738727" cy="2868265"/>
          </a:xfrm>
          <a:prstGeom prst="rect">
            <a:avLst/>
          </a:prstGeom>
        </p:spPr>
      </p:pic>
    </p:spTree>
    <p:extLst>
      <p:ext uri="{BB962C8B-B14F-4D97-AF65-F5344CB8AC3E}">
        <p14:creationId xmlns:p14="http://schemas.microsoft.com/office/powerpoint/2010/main" val="8657062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m33accretion_V160408.pdf"/>
          <p:cNvPicPr>
            <a:picLocks noChangeAspect="1"/>
          </p:cNvPicPr>
          <p:nvPr/>
        </p:nvPicPr>
        <p:blipFill rotWithShape="1">
          <a:blip r:embed="rId2">
            <a:extLst>
              <a:ext uri="{28A0092B-C50C-407E-A947-70E740481C1C}">
                <a14:useLocalDpi xmlns:a14="http://schemas.microsoft.com/office/drawing/2010/main" val="0"/>
              </a:ext>
            </a:extLst>
          </a:blip>
          <a:srcRect l="7581" t="6592" r="8304" b="56482"/>
          <a:stretch/>
        </p:blipFill>
        <p:spPr>
          <a:xfrm>
            <a:off x="-395862" y="907251"/>
            <a:ext cx="9539862" cy="5419879"/>
          </a:xfrm>
          <a:prstGeom prst="rect">
            <a:avLst/>
          </a:prstGeom>
        </p:spPr>
      </p:pic>
    </p:spTree>
    <p:extLst>
      <p:ext uri="{BB962C8B-B14F-4D97-AF65-F5344CB8AC3E}">
        <p14:creationId xmlns:p14="http://schemas.microsoft.com/office/powerpoint/2010/main" val="21435145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86654" y="20568"/>
            <a:ext cx="6147136" cy="1323439"/>
          </a:xfrm>
          <a:prstGeom prst="rect">
            <a:avLst/>
          </a:prstGeom>
          <a:noFill/>
        </p:spPr>
        <p:txBody>
          <a:bodyPr wrap="none" rtlCol="0">
            <a:spAutoFit/>
          </a:bodyPr>
          <a:lstStyle/>
          <a:p>
            <a:pPr algn="ctr"/>
            <a:r>
              <a:rPr lang="en-US" sz="2400" dirty="0" smtClean="0">
                <a:latin typeface="Arial Rounded MT Bold"/>
                <a:cs typeface="Arial Rounded MT Bold"/>
              </a:rPr>
              <a:t> </a:t>
            </a:r>
            <a:r>
              <a:rPr lang="en-US" sz="4000" u="sng" dirty="0">
                <a:latin typeface="+mj-lt"/>
                <a:cs typeface="Arial Rounded MT Bold"/>
              </a:rPr>
              <a:t>D</a:t>
            </a:r>
            <a:r>
              <a:rPr lang="en-US" sz="4000" u="sng" dirty="0" smtClean="0">
                <a:latin typeface="+mj-lt"/>
                <a:cs typeface="Arial Rounded MT Bold"/>
              </a:rPr>
              <a:t>irect Observation of Inflow </a:t>
            </a:r>
          </a:p>
          <a:p>
            <a:pPr algn="ctr"/>
            <a:r>
              <a:rPr lang="en-US" sz="4000" u="sng" dirty="0" smtClean="0">
                <a:latin typeface="+mj-lt"/>
                <a:cs typeface="Arial Rounded MT Bold"/>
              </a:rPr>
              <a:t>across the Disk</a:t>
            </a:r>
            <a:endParaRPr lang="en-US" sz="4000" u="sng" dirty="0">
              <a:latin typeface="+mj-lt"/>
              <a:cs typeface="Arial Rounded MT Bold"/>
            </a:endParaRPr>
          </a:p>
        </p:txBody>
      </p:sp>
      <p:pic>
        <p:nvPicPr>
          <p:cNvPr id="2" name="Picture 1" descr="Voigt_SIISiIV_Veloci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17" y="1308771"/>
            <a:ext cx="8083424" cy="5256434"/>
          </a:xfrm>
          <a:prstGeom prst="rect">
            <a:avLst/>
          </a:prstGeom>
        </p:spPr>
      </p:pic>
      <p:sp>
        <p:nvSpPr>
          <p:cNvPr id="3" name="Frame 2"/>
          <p:cNvSpPr>
            <a:spLocks noChangeAspect="1"/>
          </p:cNvSpPr>
          <p:nvPr/>
        </p:nvSpPr>
        <p:spPr>
          <a:xfrm>
            <a:off x="1484484" y="1682536"/>
            <a:ext cx="6267814" cy="1536908"/>
          </a:xfrm>
          <a:prstGeom prst="frame">
            <a:avLst>
              <a:gd name="adj1" fmla="val 2213"/>
            </a:avLst>
          </a:prstGeom>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03076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4159420" y="1623798"/>
            <a:ext cx="4810992" cy="2747786"/>
            <a:chOff x="368820" y="1972637"/>
            <a:chExt cx="7742741" cy="3997601"/>
          </a:xfrm>
        </p:grpSpPr>
        <p:pic>
          <p:nvPicPr>
            <p:cNvPr id="14" name="Picture 13" descr="warm_hot_galex.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820" y="1972637"/>
              <a:ext cx="4007825" cy="3997601"/>
            </a:xfrm>
            <a:prstGeom prst="rect">
              <a:avLst/>
            </a:prstGeom>
          </p:spPr>
        </p:pic>
        <p:grpSp>
          <p:nvGrpSpPr>
            <p:cNvPr id="18" name="Group 17"/>
            <p:cNvGrpSpPr/>
            <p:nvPr/>
          </p:nvGrpSpPr>
          <p:grpSpPr>
            <a:xfrm>
              <a:off x="2415009" y="2562063"/>
              <a:ext cx="5696552" cy="2169848"/>
              <a:chOff x="2415009" y="2562063"/>
              <a:chExt cx="5696552" cy="2169848"/>
            </a:xfrm>
          </p:grpSpPr>
          <p:pic>
            <p:nvPicPr>
              <p:cNvPr id="4" name="Picture 3" descr="h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1262" y="3163733"/>
                <a:ext cx="1730299" cy="1568178"/>
              </a:xfrm>
              <a:prstGeom prst="rect">
                <a:avLst/>
              </a:prstGeom>
            </p:spPr>
          </p:pic>
          <p:grpSp>
            <p:nvGrpSpPr>
              <p:cNvPr id="7" name="Group 6"/>
              <p:cNvGrpSpPr/>
              <p:nvPr/>
            </p:nvGrpSpPr>
            <p:grpSpPr>
              <a:xfrm>
                <a:off x="2937786" y="2562063"/>
                <a:ext cx="1348928" cy="1796276"/>
                <a:chOff x="3128388" y="1462594"/>
                <a:chExt cx="1972246" cy="2069357"/>
              </a:xfrm>
            </p:grpSpPr>
            <p:cxnSp>
              <p:nvCxnSpPr>
                <p:cNvPr id="9" name="Straight Arrow Connector 8"/>
                <p:cNvCxnSpPr/>
                <p:nvPr/>
              </p:nvCxnSpPr>
              <p:spPr>
                <a:xfrm flipH="1">
                  <a:off x="3128388" y="1462594"/>
                  <a:ext cx="1243942" cy="541694"/>
                </a:xfrm>
                <a:prstGeom prst="straightConnector1">
                  <a:avLst/>
                </a:prstGeom>
                <a:ln w="190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4065379" y="3050047"/>
                  <a:ext cx="1035255" cy="481904"/>
                </a:xfrm>
                <a:prstGeom prst="straightConnector1">
                  <a:avLst/>
                </a:prstGeom>
                <a:ln w="190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cxnSp>
            <p:nvCxnSpPr>
              <p:cNvPr id="6" name="Straight Arrow Connector 5"/>
              <p:cNvCxnSpPr/>
              <p:nvPr/>
            </p:nvCxnSpPr>
            <p:spPr>
              <a:xfrm>
                <a:off x="2415009" y="3948545"/>
                <a:ext cx="381953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sp>
        <p:nvSpPr>
          <p:cNvPr id="2" name="Oval 1"/>
          <p:cNvSpPr/>
          <p:nvPr/>
        </p:nvSpPr>
        <p:spPr>
          <a:xfrm rot="19823091">
            <a:off x="5147849" y="1869353"/>
            <a:ext cx="1284610" cy="1865161"/>
          </a:xfrm>
          <a:prstGeom prst="ellipse">
            <a:avLst/>
          </a:prstGeom>
          <a:solidFill>
            <a:schemeClr val="accent6">
              <a:lumMod val="60000"/>
              <a:lumOff val="40000"/>
              <a:alpha val="37000"/>
            </a:schemeClr>
          </a:solidFill>
          <a:ln>
            <a:solidFill>
              <a:schemeClr val="accent6"/>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vischart_AccLayer.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13" y="4341091"/>
            <a:ext cx="9113446" cy="2332181"/>
          </a:xfrm>
          <a:prstGeom prst="rect">
            <a:avLst/>
          </a:prstGeom>
        </p:spPr>
      </p:pic>
      <p:sp>
        <p:nvSpPr>
          <p:cNvPr id="21" name="TextBox 20"/>
          <p:cNvSpPr txBox="1"/>
          <p:nvPr/>
        </p:nvSpPr>
        <p:spPr>
          <a:xfrm>
            <a:off x="209702" y="246580"/>
            <a:ext cx="8455961" cy="1323439"/>
          </a:xfrm>
          <a:prstGeom prst="rect">
            <a:avLst/>
          </a:prstGeom>
          <a:noFill/>
        </p:spPr>
        <p:txBody>
          <a:bodyPr wrap="none" rtlCol="0">
            <a:spAutoFit/>
          </a:bodyPr>
          <a:lstStyle/>
          <a:p>
            <a:pPr algn="ctr"/>
            <a:r>
              <a:rPr lang="en-US" sz="3200" u="sng" dirty="0" smtClean="0">
                <a:latin typeface="Arial Rounded MT Bold"/>
                <a:cs typeface="Arial Rounded MT Bold"/>
              </a:rPr>
              <a:t>Nature of the Inflow – Kinematic Modeling</a:t>
            </a:r>
          </a:p>
          <a:p>
            <a:r>
              <a:rPr lang="en-US" sz="2800" b="1" dirty="0" smtClean="0">
                <a:latin typeface="Arial Unicode MS"/>
                <a:cs typeface="Arial Unicode MS"/>
              </a:rPr>
              <a:t>Accreting Layer at the </a:t>
            </a:r>
            <a:r>
              <a:rPr lang="en-US" sz="2800" b="1" dirty="0">
                <a:latin typeface="Arial Unicode MS"/>
                <a:cs typeface="Arial Unicode MS"/>
              </a:rPr>
              <a:t>D</a:t>
            </a:r>
            <a:r>
              <a:rPr lang="en-US" sz="2800" b="1" dirty="0" smtClean="0">
                <a:latin typeface="Arial Unicode MS"/>
                <a:cs typeface="Arial Unicode MS"/>
              </a:rPr>
              <a:t>isk-Halo </a:t>
            </a:r>
            <a:r>
              <a:rPr lang="en-US" sz="2800" b="1" dirty="0">
                <a:latin typeface="Arial Unicode MS"/>
                <a:cs typeface="Arial Unicode MS"/>
              </a:rPr>
              <a:t>I</a:t>
            </a:r>
            <a:r>
              <a:rPr lang="en-US" sz="2800" b="1" dirty="0" smtClean="0">
                <a:latin typeface="Arial Unicode MS"/>
                <a:cs typeface="Arial Unicode MS"/>
              </a:rPr>
              <a:t>nterface</a:t>
            </a:r>
            <a:endParaRPr lang="en-US" sz="2800" b="1" dirty="0">
              <a:latin typeface="Arial Unicode MS"/>
              <a:cs typeface="Arial Unicode MS"/>
            </a:endParaRPr>
          </a:p>
          <a:p>
            <a:endParaRPr lang="en-US" sz="2000" u="sng" dirty="0" smtClean="0">
              <a:latin typeface="Garamond"/>
              <a:cs typeface="Garamond"/>
            </a:endParaRPr>
          </a:p>
        </p:txBody>
      </p:sp>
      <p:sp>
        <p:nvSpPr>
          <p:cNvPr id="17" name="TextBox 16"/>
          <p:cNvSpPr txBox="1"/>
          <p:nvPr/>
        </p:nvSpPr>
        <p:spPr>
          <a:xfrm>
            <a:off x="28813" y="1567318"/>
            <a:ext cx="4243745" cy="1569660"/>
          </a:xfrm>
          <a:prstGeom prst="rect">
            <a:avLst/>
          </a:prstGeom>
          <a:noFill/>
        </p:spPr>
        <p:txBody>
          <a:bodyPr wrap="square" rtlCol="0">
            <a:spAutoFit/>
          </a:bodyPr>
          <a:lstStyle/>
          <a:p>
            <a:pPr marL="342900" indent="-342900">
              <a:buFont typeface="Arial"/>
              <a:buChar char="•"/>
            </a:pPr>
            <a:r>
              <a:rPr lang="en-US" sz="2400" dirty="0" smtClean="0"/>
              <a:t>Start with M33 tilted ring model </a:t>
            </a:r>
            <a:r>
              <a:rPr lang="en-US" sz="1600" dirty="0" smtClean="0"/>
              <a:t>(</a:t>
            </a:r>
            <a:r>
              <a:rPr lang="en-US" sz="1600" dirty="0" err="1" smtClean="0"/>
              <a:t>Corbelli</a:t>
            </a:r>
            <a:r>
              <a:rPr lang="en-US" sz="1600" dirty="0" smtClean="0"/>
              <a:t> &amp; Schneider 1997)</a:t>
            </a:r>
          </a:p>
          <a:p>
            <a:pPr marL="342900" indent="-342900">
              <a:buFont typeface="Arial"/>
              <a:buChar char="•"/>
            </a:pPr>
            <a:r>
              <a:rPr lang="en-US" sz="2400" dirty="0" smtClean="0"/>
              <a:t>Add a layer with a given z-height and accretion velocity</a:t>
            </a:r>
          </a:p>
        </p:txBody>
      </p:sp>
      <p:sp>
        <p:nvSpPr>
          <p:cNvPr id="20" name="Rectangle 19"/>
          <p:cNvSpPr/>
          <p:nvPr/>
        </p:nvSpPr>
        <p:spPr>
          <a:xfrm>
            <a:off x="28813" y="3930094"/>
            <a:ext cx="4404471" cy="430887"/>
          </a:xfrm>
          <a:prstGeom prst="rect">
            <a:avLst/>
          </a:prstGeom>
        </p:spPr>
        <p:txBody>
          <a:bodyPr wrap="none">
            <a:spAutoFit/>
          </a:bodyPr>
          <a:lstStyle/>
          <a:p>
            <a:r>
              <a:rPr lang="en-US" sz="2200" dirty="0"/>
              <a:t>Best Fit:  z = 1.5 </a:t>
            </a:r>
            <a:r>
              <a:rPr lang="en-US" sz="2200" dirty="0" err="1"/>
              <a:t>kpc</a:t>
            </a:r>
            <a:r>
              <a:rPr lang="en-US" sz="2200" dirty="0"/>
              <a:t>, </a:t>
            </a:r>
            <a:r>
              <a:rPr lang="en-US" sz="2200" dirty="0" err="1" smtClean="0"/>
              <a:t>v</a:t>
            </a:r>
            <a:r>
              <a:rPr lang="en-US" sz="2200" baseline="-25000" dirty="0" err="1" smtClean="0"/>
              <a:t>acc</a:t>
            </a:r>
            <a:r>
              <a:rPr lang="en-US" sz="2200" dirty="0" smtClean="0"/>
              <a:t> </a:t>
            </a:r>
            <a:r>
              <a:rPr lang="en-US" sz="2200" dirty="0"/>
              <a:t>= 110 km/s</a:t>
            </a:r>
          </a:p>
        </p:txBody>
      </p:sp>
    </p:spTree>
    <p:extLst>
      <p:ext uri="{BB962C8B-B14F-4D97-AF65-F5344CB8AC3E}">
        <p14:creationId xmlns:p14="http://schemas.microsoft.com/office/powerpoint/2010/main" val="1129595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209601" y="246580"/>
            <a:ext cx="4107815" cy="1200329"/>
          </a:xfrm>
          <a:prstGeom prst="rect">
            <a:avLst/>
          </a:prstGeom>
          <a:noFill/>
        </p:spPr>
        <p:txBody>
          <a:bodyPr wrap="none" rtlCol="0">
            <a:spAutoFit/>
          </a:bodyPr>
          <a:lstStyle/>
          <a:p>
            <a:r>
              <a:rPr lang="en-US" sz="3200" u="sng" dirty="0" smtClean="0">
                <a:latin typeface="Arial Rounded MT Bold"/>
                <a:cs typeface="Arial Rounded MT Bold"/>
              </a:rPr>
              <a:t>Kinematic Modeling</a:t>
            </a:r>
          </a:p>
          <a:p>
            <a:r>
              <a:rPr lang="en-US" sz="2000" b="1" dirty="0">
                <a:latin typeface="Arial Unicode MS"/>
                <a:cs typeface="Arial Unicode MS"/>
              </a:rPr>
              <a:t>CASE 2</a:t>
            </a:r>
            <a:r>
              <a:rPr lang="en-US" sz="2000" b="1" dirty="0" smtClean="0">
                <a:latin typeface="Arial Unicode MS"/>
                <a:cs typeface="Arial Unicode MS"/>
              </a:rPr>
              <a:t> - </a:t>
            </a:r>
            <a:r>
              <a:rPr lang="en-US" sz="2000" b="1" dirty="0">
                <a:solidFill>
                  <a:schemeClr val="accent2"/>
                </a:solidFill>
                <a:latin typeface="Arial Unicode MS"/>
                <a:cs typeface="Arial Unicode MS"/>
              </a:rPr>
              <a:t>M33 Halo </a:t>
            </a:r>
            <a:r>
              <a:rPr lang="en-US" sz="2000" b="1" dirty="0" smtClean="0">
                <a:solidFill>
                  <a:schemeClr val="accent2"/>
                </a:solidFill>
                <a:latin typeface="Arial Unicode MS"/>
                <a:cs typeface="Arial Unicode MS"/>
              </a:rPr>
              <a:t>Cloud</a:t>
            </a:r>
            <a:endParaRPr lang="en-US" sz="2000" b="1" dirty="0">
              <a:solidFill>
                <a:schemeClr val="accent2"/>
              </a:solidFill>
              <a:latin typeface="Arial Unicode MS"/>
              <a:cs typeface="Arial Unicode MS"/>
            </a:endParaRPr>
          </a:p>
          <a:p>
            <a:endParaRPr lang="en-US" sz="2000" u="sng" dirty="0" smtClean="0">
              <a:latin typeface="Garamond"/>
              <a:cs typeface="Garamond"/>
            </a:endParaRPr>
          </a:p>
        </p:txBody>
      </p:sp>
      <p:grpSp>
        <p:nvGrpSpPr>
          <p:cNvPr id="3" name="Group 2"/>
          <p:cNvGrpSpPr/>
          <p:nvPr/>
        </p:nvGrpSpPr>
        <p:grpSpPr>
          <a:xfrm>
            <a:off x="3325090" y="1244069"/>
            <a:ext cx="5296038" cy="2486345"/>
            <a:chOff x="368818" y="1972638"/>
            <a:chExt cx="7972770" cy="3997600"/>
          </a:xfrm>
        </p:grpSpPr>
        <p:pic>
          <p:nvPicPr>
            <p:cNvPr id="14" name="Picture 13" descr="warm_hot_galex.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818" y="1972638"/>
              <a:ext cx="3858532" cy="3997600"/>
            </a:xfrm>
            <a:prstGeom prst="rect">
              <a:avLst/>
            </a:prstGeom>
          </p:spPr>
        </p:pic>
        <p:pic>
          <p:nvPicPr>
            <p:cNvPr id="4" name="Picture 3" descr="h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1289" y="3163733"/>
              <a:ext cx="1730299" cy="1568177"/>
            </a:xfrm>
            <a:prstGeom prst="rect">
              <a:avLst/>
            </a:prstGeom>
          </p:spPr>
        </p:pic>
        <p:sp>
          <p:nvSpPr>
            <p:cNvPr id="2" name="Cloud 1"/>
            <p:cNvSpPr/>
            <p:nvPr/>
          </p:nvSpPr>
          <p:spPr>
            <a:xfrm>
              <a:off x="4931883" y="3049988"/>
              <a:ext cx="641144" cy="1774735"/>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aramond"/>
                <a:cs typeface="Garamond"/>
              </a:endParaRPr>
            </a:p>
          </p:txBody>
        </p:sp>
        <p:cxnSp>
          <p:nvCxnSpPr>
            <p:cNvPr id="6" name="Straight Arrow Connector 5"/>
            <p:cNvCxnSpPr/>
            <p:nvPr/>
          </p:nvCxnSpPr>
          <p:spPr>
            <a:xfrm>
              <a:off x="2415009" y="3948546"/>
              <a:ext cx="3971387"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pic>
        <p:nvPicPr>
          <p:cNvPr id="7" name="Picture 6" descr="vischart_Haloclou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54" y="4169811"/>
            <a:ext cx="9085655" cy="2307184"/>
          </a:xfrm>
          <a:prstGeom prst="rect">
            <a:avLst/>
          </a:prstGeom>
        </p:spPr>
      </p:pic>
      <p:sp>
        <p:nvSpPr>
          <p:cNvPr id="10" name="TextBox 9"/>
          <p:cNvSpPr txBox="1"/>
          <p:nvPr/>
        </p:nvSpPr>
        <p:spPr>
          <a:xfrm>
            <a:off x="374814" y="1455145"/>
            <a:ext cx="2811731" cy="1692771"/>
          </a:xfrm>
          <a:prstGeom prst="rect">
            <a:avLst/>
          </a:prstGeom>
          <a:noFill/>
        </p:spPr>
        <p:txBody>
          <a:bodyPr wrap="square" rtlCol="0">
            <a:spAutoFit/>
          </a:bodyPr>
          <a:lstStyle/>
          <a:p>
            <a:pPr marL="285750" indent="-285750">
              <a:buFont typeface="Wingdings" charset="0"/>
              <a:buChar char="à"/>
            </a:pPr>
            <a:r>
              <a:rPr lang="en-US" dirty="0" err="1" smtClean="0">
                <a:latin typeface="Arial Unicode MS"/>
                <a:cs typeface="Arial Unicode MS"/>
              </a:rPr>
              <a:t>V</a:t>
            </a:r>
            <a:r>
              <a:rPr lang="en-US" baseline="-25000" dirty="0" err="1" smtClean="0">
                <a:latin typeface="Arial Unicode MS"/>
                <a:cs typeface="Arial Unicode MS"/>
              </a:rPr>
              <a:t>hc</a:t>
            </a:r>
            <a:r>
              <a:rPr lang="en-US" dirty="0" smtClean="0">
                <a:latin typeface="Arial Unicode MS"/>
                <a:cs typeface="Arial Unicode MS"/>
              </a:rPr>
              <a:t> ~ -110 km/s, 35 km/s to M33</a:t>
            </a:r>
            <a:endParaRPr lang="en-US" dirty="0">
              <a:latin typeface="Arial Unicode MS"/>
              <a:cs typeface="Arial Unicode MS"/>
            </a:endParaRPr>
          </a:p>
          <a:p>
            <a:pPr marL="285750" indent="-285750">
              <a:buFont typeface="Wingdings" charset="0"/>
              <a:buChar char="à"/>
            </a:pPr>
            <a:r>
              <a:rPr lang="en-US" dirty="0" err="1" smtClean="0">
                <a:latin typeface="Arial Unicode MS"/>
                <a:cs typeface="Arial Unicode MS"/>
              </a:rPr>
              <a:t>D</a:t>
            </a:r>
            <a:r>
              <a:rPr lang="en-US" baseline="-25000" dirty="0" err="1" smtClean="0">
                <a:latin typeface="Arial Unicode MS"/>
                <a:cs typeface="Arial Unicode MS"/>
              </a:rPr>
              <a:t>hc</a:t>
            </a:r>
            <a:r>
              <a:rPr lang="en-US" dirty="0" smtClean="0">
                <a:latin typeface="Arial Unicode MS"/>
                <a:cs typeface="Arial Unicode MS"/>
              </a:rPr>
              <a:t> ~ 130 </a:t>
            </a:r>
            <a:r>
              <a:rPr lang="en-US" dirty="0" err="1" smtClean="0">
                <a:latin typeface="Arial Unicode MS"/>
                <a:cs typeface="Arial Unicode MS"/>
              </a:rPr>
              <a:t>kpc</a:t>
            </a:r>
            <a:endParaRPr lang="en-US" dirty="0">
              <a:latin typeface="Arial Unicode MS"/>
              <a:cs typeface="Arial Unicode MS"/>
            </a:endParaRPr>
          </a:p>
          <a:p>
            <a:pPr marL="285750" indent="-285750">
              <a:buFont typeface="Wingdings" charset="0"/>
              <a:buChar char="à"/>
            </a:pPr>
            <a:r>
              <a:rPr lang="en-US" dirty="0" err="1">
                <a:latin typeface="Arial Unicode MS"/>
                <a:cs typeface="Arial Unicode MS"/>
              </a:rPr>
              <a:t>R</a:t>
            </a:r>
            <a:r>
              <a:rPr lang="en-US" baseline="-25000" dirty="0" err="1" smtClean="0">
                <a:latin typeface="Arial Unicode MS"/>
                <a:cs typeface="Arial Unicode MS"/>
              </a:rPr>
              <a:t>hc</a:t>
            </a:r>
            <a:r>
              <a:rPr lang="en-US" dirty="0" smtClean="0">
                <a:latin typeface="Arial Unicode MS"/>
                <a:cs typeface="Arial Unicode MS"/>
              </a:rPr>
              <a:t> ~ 4 </a:t>
            </a:r>
            <a:r>
              <a:rPr lang="en-US" dirty="0" err="1" smtClean="0">
                <a:latin typeface="Arial Unicode MS"/>
                <a:cs typeface="Arial Unicode MS"/>
              </a:rPr>
              <a:t>kpc</a:t>
            </a:r>
            <a:endParaRPr lang="en-US" dirty="0">
              <a:latin typeface="Arial Unicode MS"/>
              <a:cs typeface="Arial Unicode MS"/>
            </a:endParaRPr>
          </a:p>
          <a:p>
            <a:pPr marL="285750" indent="-285750">
              <a:buFont typeface="Wingdings" charset="0"/>
              <a:buChar char="à"/>
            </a:pPr>
            <a:r>
              <a:rPr lang="en-US" dirty="0" smtClean="0">
                <a:latin typeface="Arial Unicode MS"/>
                <a:cs typeface="Arial Unicode MS"/>
              </a:rPr>
              <a:t>M</a:t>
            </a:r>
            <a:r>
              <a:rPr lang="en-US" baseline="-25000" dirty="0" smtClean="0">
                <a:latin typeface="Arial Unicode MS"/>
                <a:cs typeface="Arial Unicode MS"/>
              </a:rPr>
              <a:t>hc</a:t>
            </a:r>
            <a:r>
              <a:rPr lang="en-US" dirty="0" smtClean="0">
                <a:latin typeface="Arial Unicode MS"/>
                <a:cs typeface="Arial Unicode MS"/>
              </a:rPr>
              <a:t>~10</a:t>
            </a:r>
            <a:r>
              <a:rPr lang="en-US" baseline="30000" dirty="0">
                <a:latin typeface="Arial Unicode MS"/>
                <a:cs typeface="Arial Unicode MS"/>
              </a:rPr>
              <a:t>6</a:t>
            </a:r>
            <a:r>
              <a:rPr lang="en-US" dirty="0" smtClean="0">
                <a:latin typeface="Arial Unicode MS"/>
                <a:cs typeface="Arial Unicode MS"/>
              </a:rPr>
              <a:t> </a:t>
            </a:r>
            <a:r>
              <a:rPr lang="en-US" dirty="0" err="1" smtClean="0">
                <a:latin typeface="Arial Unicode MS"/>
                <a:cs typeface="Arial Unicode MS"/>
              </a:rPr>
              <a:t>M</a:t>
            </a:r>
            <a:r>
              <a:rPr lang="en-US" baseline="-25000" dirty="0" err="1" smtClean="0">
                <a:latin typeface="Arial Unicode MS"/>
                <a:cs typeface="Arial Unicode MS"/>
              </a:rPr>
              <a:t>sun</a:t>
            </a:r>
            <a:r>
              <a:rPr lang="en-US" baseline="-25000" dirty="0" smtClean="0">
                <a:latin typeface="Arial Unicode MS"/>
                <a:cs typeface="Arial Unicode MS"/>
              </a:rPr>
              <a:t>  </a:t>
            </a:r>
          </a:p>
          <a:p>
            <a:r>
              <a:rPr lang="en-US" sz="1400" baseline="-25000" dirty="0">
                <a:latin typeface="Arial Unicode MS"/>
                <a:cs typeface="Arial Unicode MS"/>
              </a:rPr>
              <a:t> </a:t>
            </a:r>
            <a:r>
              <a:rPr lang="en-US" sz="1400" dirty="0" smtClean="0">
                <a:latin typeface="Arial Unicode MS"/>
                <a:cs typeface="Arial Unicode MS"/>
              </a:rPr>
              <a:t>      (Stocke+13; Werk+14)</a:t>
            </a:r>
          </a:p>
        </p:txBody>
      </p:sp>
    </p:spTree>
    <p:extLst>
      <p:ext uri="{BB962C8B-B14F-4D97-AF65-F5344CB8AC3E}">
        <p14:creationId xmlns:p14="http://schemas.microsoft.com/office/powerpoint/2010/main" val="25923294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M33’s accreting layer</a:t>
            </a:r>
            <a:endParaRPr lang="en-US" dirty="0"/>
          </a:p>
        </p:txBody>
      </p:sp>
      <p:sp>
        <p:nvSpPr>
          <p:cNvPr id="3" name="Content Placeholder 2"/>
          <p:cNvSpPr>
            <a:spLocks noGrp="1"/>
          </p:cNvSpPr>
          <p:nvPr>
            <p:ph idx="1"/>
          </p:nvPr>
        </p:nvSpPr>
        <p:spPr>
          <a:xfrm>
            <a:off x="301625" y="1417638"/>
            <a:ext cx="8572499" cy="5265737"/>
          </a:xfrm>
        </p:spPr>
        <p:txBody>
          <a:bodyPr>
            <a:normAutofit fontScale="92500" lnSpcReduction="10000"/>
          </a:bodyPr>
          <a:lstStyle/>
          <a:p>
            <a:r>
              <a:rPr lang="en-US" dirty="0" smtClean="0"/>
              <a:t>Mass across disk </a:t>
            </a:r>
            <a:r>
              <a:rPr lang="en-US" dirty="0"/>
              <a:t>~</a:t>
            </a:r>
            <a:r>
              <a:rPr lang="en-US" dirty="0" smtClean="0"/>
              <a:t> 2 x 10</a:t>
            </a:r>
            <a:r>
              <a:rPr lang="en-US" baseline="30000" dirty="0" smtClean="0"/>
              <a:t>7</a:t>
            </a:r>
            <a:r>
              <a:rPr lang="en-US" dirty="0" smtClean="0"/>
              <a:t> M</a:t>
            </a:r>
            <a:r>
              <a:rPr lang="en-US" baseline="-25000" dirty="0" smtClean="0"/>
              <a:t>o</a:t>
            </a:r>
            <a:endParaRPr lang="en-US" dirty="0" smtClean="0"/>
          </a:p>
          <a:p>
            <a:r>
              <a:rPr lang="en-US" dirty="0" smtClean="0"/>
              <a:t>Accretion of ~1.5 M</a:t>
            </a:r>
            <a:r>
              <a:rPr lang="en-US" baseline="-25000" dirty="0" smtClean="0"/>
              <a:t>o</a:t>
            </a:r>
            <a:r>
              <a:rPr lang="en-US" dirty="0" smtClean="0"/>
              <a:t>/</a:t>
            </a:r>
            <a:r>
              <a:rPr lang="en-US" dirty="0" err="1" smtClean="0"/>
              <a:t>yr</a:t>
            </a:r>
            <a:endParaRPr lang="en-US" dirty="0" smtClean="0"/>
          </a:p>
          <a:p>
            <a:r>
              <a:rPr lang="en-US" dirty="0" smtClean="0"/>
              <a:t>Explains M33’s current and past star formation </a:t>
            </a:r>
            <a:r>
              <a:rPr lang="en-US" sz="2400" dirty="0" smtClean="0"/>
              <a:t>(e.g. </a:t>
            </a:r>
            <a:r>
              <a:rPr lang="en-US" sz="2400" dirty="0" err="1" smtClean="0"/>
              <a:t>Magrini</a:t>
            </a:r>
            <a:r>
              <a:rPr lang="en-US" sz="2400" dirty="0" smtClean="0"/>
              <a:t> et al. 2007)</a:t>
            </a:r>
          </a:p>
          <a:p>
            <a:endParaRPr lang="en-US" dirty="0" smtClean="0"/>
          </a:p>
          <a:p>
            <a:pPr marL="0" indent="0">
              <a:buNone/>
            </a:pPr>
            <a:r>
              <a:rPr lang="en-US" dirty="0"/>
              <a:t>C</a:t>
            </a:r>
            <a:r>
              <a:rPr lang="en-US" dirty="0" smtClean="0"/>
              <a:t>lear kinematic signature of inflow across a star forming disk</a:t>
            </a:r>
            <a:endParaRPr lang="en-US" sz="1800" dirty="0" smtClean="0"/>
          </a:p>
          <a:p>
            <a:pPr marL="0" indent="0">
              <a:buNone/>
            </a:pPr>
            <a:r>
              <a:rPr lang="en-US" b="1" dirty="0" smtClean="0"/>
              <a:t>Can we see this for other galaxies?</a:t>
            </a:r>
          </a:p>
          <a:p>
            <a:r>
              <a:rPr lang="en-US" dirty="0" smtClean="0"/>
              <a:t>Potential in deep Hα observations</a:t>
            </a:r>
          </a:p>
          <a:p>
            <a:r>
              <a:rPr lang="en-US" dirty="0" smtClean="0"/>
              <a:t>Similar UV observations show only outflow for the LMC </a:t>
            </a:r>
            <a:r>
              <a:rPr lang="en-US" sz="2600" dirty="0" smtClean="0"/>
              <a:t>(</a:t>
            </a:r>
            <a:r>
              <a:rPr lang="en-US" sz="2600" dirty="0" err="1" smtClean="0"/>
              <a:t>Lehner</a:t>
            </a:r>
            <a:r>
              <a:rPr lang="en-US" sz="2600" dirty="0" smtClean="0"/>
              <a:t>, </a:t>
            </a:r>
            <a:r>
              <a:rPr lang="en-US" sz="2600" dirty="0" err="1" smtClean="0"/>
              <a:t>Staveley</a:t>
            </a:r>
            <a:r>
              <a:rPr lang="en-US" sz="2600" dirty="0" smtClean="0"/>
              <a:t>-Smith, </a:t>
            </a:r>
            <a:r>
              <a:rPr lang="en-US" sz="2600" dirty="0" err="1" smtClean="0"/>
              <a:t>Howk</a:t>
            </a:r>
            <a:r>
              <a:rPr lang="en-US" sz="2600" dirty="0" smtClean="0"/>
              <a:t> 2009)</a:t>
            </a:r>
          </a:p>
        </p:txBody>
      </p:sp>
    </p:spTree>
    <p:extLst>
      <p:ext uri="{BB962C8B-B14F-4D97-AF65-F5344CB8AC3E}">
        <p14:creationId xmlns:p14="http://schemas.microsoft.com/office/powerpoint/2010/main" val="18813243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Reason we see it for M33?  Fall back of fuel after interaction with M31</a:t>
            </a:r>
            <a:endParaRPr lang="en-US" sz="3600" dirty="0"/>
          </a:p>
        </p:txBody>
      </p:sp>
      <p:grpSp>
        <p:nvGrpSpPr>
          <p:cNvPr id="4" name="Group 3"/>
          <p:cNvGrpSpPr/>
          <p:nvPr/>
        </p:nvGrpSpPr>
        <p:grpSpPr>
          <a:xfrm>
            <a:off x="-469900" y="2670033"/>
            <a:ext cx="9622227" cy="4093515"/>
            <a:chOff x="66846" y="1344386"/>
            <a:chExt cx="12010987" cy="5370154"/>
          </a:xfrm>
        </p:grpSpPr>
        <p:pic>
          <p:nvPicPr>
            <p:cNvPr id="5" name="Picture 4" descr="M33_galex_HI.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46" y="1344386"/>
              <a:ext cx="5294844" cy="5168274"/>
            </a:xfrm>
            <a:prstGeom prst="rect">
              <a:avLst/>
            </a:prstGeom>
          </p:spPr>
        </p:pic>
        <p:sp>
          <p:nvSpPr>
            <p:cNvPr id="6" name="TextBox 5"/>
            <p:cNvSpPr txBox="1"/>
            <p:nvPr/>
          </p:nvSpPr>
          <p:spPr>
            <a:xfrm>
              <a:off x="6263251" y="6310777"/>
              <a:ext cx="5814582" cy="403763"/>
            </a:xfrm>
            <a:prstGeom prst="rect">
              <a:avLst/>
            </a:prstGeom>
            <a:noFill/>
          </p:spPr>
          <p:txBody>
            <a:bodyPr wrap="none" rtlCol="0">
              <a:spAutoFit/>
            </a:bodyPr>
            <a:lstStyle/>
            <a:p>
              <a:r>
                <a:rPr lang="en-US" sz="1400" dirty="0" smtClean="0">
                  <a:latin typeface="Garamond"/>
                  <a:cs typeface="Garamond"/>
                </a:rPr>
                <a:t>(</a:t>
              </a:r>
              <a:r>
                <a:rPr lang="en-US" sz="1400" dirty="0" smtClean="0">
                  <a:latin typeface="Arial Unicode MS"/>
                  <a:cs typeface="Arial Unicode MS"/>
                </a:rPr>
                <a:t>Putman et al. 2009; see also van der </a:t>
              </a:r>
              <a:r>
                <a:rPr lang="en-US" sz="1400" dirty="0" err="1" smtClean="0">
                  <a:latin typeface="Arial Unicode MS"/>
                  <a:cs typeface="Arial Unicode MS"/>
                </a:rPr>
                <a:t>Marel</a:t>
              </a:r>
              <a:r>
                <a:rPr lang="en-US" sz="1400" dirty="0" smtClean="0">
                  <a:latin typeface="Arial Unicode MS"/>
                  <a:cs typeface="Arial Unicode MS"/>
                </a:rPr>
                <a:t> et al. 2012)</a:t>
              </a:r>
              <a:endParaRPr lang="en-US" sz="1400" dirty="0">
                <a:latin typeface="Arial Unicode MS"/>
                <a:cs typeface="Arial Unicode MS"/>
              </a:endParaRPr>
            </a:p>
          </p:txBody>
        </p:sp>
      </p:grpSp>
      <p:pic>
        <p:nvPicPr>
          <p:cNvPr id="10" name="Picture 9" descr="80808orbit.gif"/>
          <p:cNvPicPr>
            <a:picLocks noChangeAspect="1"/>
          </p:cNvPicPr>
          <p:nvPr/>
        </p:nvPicPr>
        <p:blipFill rotWithShape="1">
          <a:blip r:embed="rId4">
            <a:extLst>
              <a:ext uri="{28A0092B-C50C-407E-A947-70E740481C1C}">
                <a14:useLocalDpi xmlns:a14="http://schemas.microsoft.com/office/drawing/2010/main" val="0"/>
              </a:ext>
            </a:extLst>
          </a:blip>
          <a:srcRect l="5221" t="19444" r="13272" b="5044"/>
          <a:stretch/>
        </p:blipFill>
        <p:spPr>
          <a:xfrm>
            <a:off x="3560264" y="1612900"/>
            <a:ext cx="5583735" cy="4051300"/>
          </a:xfrm>
          <a:prstGeom prst="rect">
            <a:avLst/>
          </a:prstGeom>
        </p:spPr>
      </p:pic>
    </p:spTree>
    <p:extLst>
      <p:ext uri="{BB962C8B-B14F-4D97-AF65-F5344CB8AC3E}">
        <p14:creationId xmlns:p14="http://schemas.microsoft.com/office/powerpoint/2010/main" val="3212027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M33’s accreting layer</a:t>
            </a:r>
            <a:endParaRPr lang="en-US" dirty="0"/>
          </a:p>
        </p:txBody>
      </p:sp>
      <p:sp>
        <p:nvSpPr>
          <p:cNvPr id="3" name="Content Placeholder 2"/>
          <p:cNvSpPr>
            <a:spLocks noGrp="1"/>
          </p:cNvSpPr>
          <p:nvPr>
            <p:ph idx="1"/>
          </p:nvPr>
        </p:nvSpPr>
        <p:spPr>
          <a:xfrm>
            <a:off x="301625" y="1274763"/>
            <a:ext cx="8572499" cy="5265737"/>
          </a:xfrm>
        </p:spPr>
        <p:txBody>
          <a:bodyPr>
            <a:normAutofit fontScale="92500" lnSpcReduction="20000"/>
          </a:bodyPr>
          <a:lstStyle/>
          <a:p>
            <a:r>
              <a:rPr lang="en-US" dirty="0" smtClean="0"/>
              <a:t>Mass across disk </a:t>
            </a:r>
            <a:r>
              <a:rPr lang="en-US" dirty="0"/>
              <a:t>~</a:t>
            </a:r>
            <a:r>
              <a:rPr lang="en-US" dirty="0" smtClean="0"/>
              <a:t> 2 x 10</a:t>
            </a:r>
            <a:r>
              <a:rPr lang="en-US" baseline="30000" dirty="0" smtClean="0"/>
              <a:t>7</a:t>
            </a:r>
            <a:r>
              <a:rPr lang="en-US" dirty="0" smtClean="0"/>
              <a:t> M</a:t>
            </a:r>
            <a:r>
              <a:rPr lang="en-US" baseline="-25000" dirty="0" smtClean="0"/>
              <a:t>o</a:t>
            </a:r>
            <a:endParaRPr lang="en-US" dirty="0" smtClean="0"/>
          </a:p>
          <a:p>
            <a:r>
              <a:rPr lang="en-US" dirty="0" smtClean="0"/>
              <a:t>Accretion of ~1.5 M</a:t>
            </a:r>
            <a:r>
              <a:rPr lang="en-US" baseline="-25000" dirty="0" smtClean="0"/>
              <a:t>o</a:t>
            </a:r>
            <a:r>
              <a:rPr lang="en-US" dirty="0" smtClean="0"/>
              <a:t>/</a:t>
            </a:r>
            <a:r>
              <a:rPr lang="en-US" dirty="0" err="1" smtClean="0"/>
              <a:t>yr</a:t>
            </a:r>
            <a:endParaRPr lang="en-US" dirty="0" smtClean="0"/>
          </a:p>
          <a:p>
            <a:r>
              <a:rPr lang="en-US" dirty="0" smtClean="0"/>
              <a:t>Explains M33’s current and past star formation </a:t>
            </a:r>
            <a:r>
              <a:rPr lang="en-US" sz="2400" dirty="0" smtClean="0"/>
              <a:t>(e.g. </a:t>
            </a:r>
            <a:r>
              <a:rPr lang="en-US" sz="2400" dirty="0" err="1" smtClean="0"/>
              <a:t>Magrini</a:t>
            </a:r>
            <a:r>
              <a:rPr lang="en-US" sz="2400" dirty="0" smtClean="0"/>
              <a:t> et al. 2007)</a:t>
            </a:r>
          </a:p>
          <a:p>
            <a:pPr marL="0" indent="0">
              <a:buNone/>
            </a:pPr>
            <a:r>
              <a:rPr lang="en-US" dirty="0" smtClean="0"/>
              <a:t>Clear kinematic signature of inflow across a star forming disk</a:t>
            </a:r>
            <a:endParaRPr lang="en-US" sz="1800" dirty="0" smtClean="0"/>
          </a:p>
          <a:p>
            <a:pPr marL="0" indent="0">
              <a:buNone/>
            </a:pPr>
            <a:r>
              <a:rPr lang="en-US" b="1" dirty="0" smtClean="0"/>
              <a:t>Can we see this for other galaxies?</a:t>
            </a:r>
          </a:p>
          <a:p>
            <a:r>
              <a:rPr lang="en-US" dirty="0" smtClean="0"/>
              <a:t>Potential in deep Hα observations</a:t>
            </a:r>
          </a:p>
          <a:p>
            <a:r>
              <a:rPr lang="en-US" dirty="0" smtClean="0"/>
              <a:t>Similar UV observations show only outflow for the LMC </a:t>
            </a:r>
            <a:r>
              <a:rPr lang="en-US" sz="2600" dirty="0" smtClean="0"/>
              <a:t>(</a:t>
            </a:r>
            <a:r>
              <a:rPr lang="en-US" sz="2600" dirty="0" err="1" smtClean="0"/>
              <a:t>Lehner</a:t>
            </a:r>
            <a:r>
              <a:rPr lang="en-US" sz="2600" dirty="0" smtClean="0"/>
              <a:t>, </a:t>
            </a:r>
            <a:r>
              <a:rPr lang="en-US" sz="2600" dirty="0" err="1" smtClean="0"/>
              <a:t>Staveley</a:t>
            </a:r>
            <a:r>
              <a:rPr lang="en-US" sz="2600" dirty="0" smtClean="0"/>
              <a:t>-Smith, </a:t>
            </a:r>
            <a:r>
              <a:rPr lang="en-US" sz="2600" dirty="0" err="1" smtClean="0"/>
              <a:t>Howk</a:t>
            </a:r>
            <a:r>
              <a:rPr lang="en-US" sz="2600" dirty="0" smtClean="0"/>
              <a:t> 2009)</a:t>
            </a:r>
          </a:p>
          <a:p>
            <a:pPr marL="0" indent="0">
              <a:buNone/>
            </a:pPr>
            <a:r>
              <a:rPr lang="en-US" sz="3900" b="1" dirty="0" smtClean="0"/>
              <a:t>Halo gas </a:t>
            </a:r>
            <a:r>
              <a:rPr lang="en-US" sz="3900" b="1" dirty="0" smtClean="0"/>
              <a:t>initial </a:t>
            </a:r>
            <a:r>
              <a:rPr lang="en-US" sz="3900" b="1" dirty="0" smtClean="0"/>
              <a:t>sign of </a:t>
            </a:r>
            <a:r>
              <a:rPr lang="en-US" sz="3900" b="1" dirty="0" smtClean="0"/>
              <a:t>quenching     </a:t>
            </a:r>
            <a:r>
              <a:rPr lang="en-US" sz="2200" dirty="0" smtClean="0"/>
              <a:t>(e.g. Yoon &amp; Putman 2013)</a:t>
            </a:r>
            <a:endParaRPr lang="en-US" sz="2200" b="1" dirty="0" smtClean="0"/>
          </a:p>
        </p:txBody>
      </p:sp>
    </p:spTree>
    <p:extLst>
      <p:ext uri="{BB962C8B-B14F-4D97-AF65-F5344CB8AC3E}">
        <p14:creationId xmlns:p14="http://schemas.microsoft.com/office/powerpoint/2010/main" val="9892431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lo_cartoon.png"/>
          <p:cNvPicPr>
            <a:picLocks noChangeAspect="1"/>
          </p:cNvPicPr>
          <p:nvPr/>
        </p:nvPicPr>
        <p:blipFill rotWithShape="1">
          <a:blip r:embed="rId2">
            <a:extLst>
              <a:ext uri="{28A0092B-C50C-407E-A947-70E740481C1C}">
                <a14:useLocalDpi xmlns:a14="http://schemas.microsoft.com/office/drawing/2010/main" val="0"/>
              </a:ext>
            </a:extLst>
          </a:blip>
          <a:srcRect l="8567" t="1" b="50518"/>
          <a:stretch/>
        </p:blipFill>
        <p:spPr>
          <a:xfrm>
            <a:off x="1204237" y="197037"/>
            <a:ext cx="7291116" cy="6427392"/>
          </a:xfrm>
          <a:prstGeom prst="rect">
            <a:avLst/>
          </a:prstGeom>
        </p:spPr>
      </p:pic>
      <p:sp>
        <p:nvSpPr>
          <p:cNvPr id="6" name="TextBox 5"/>
          <p:cNvSpPr txBox="1"/>
          <p:nvPr/>
        </p:nvSpPr>
        <p:spPr>
          <a:xfrm>
            <a:off x="7334906" y="6207732"/>
            <a:ext cx="1809094" cy="646331"/>
          </a:xfrm>
          <a:prstGeom prst="rect">
            <a:avLst/>
          </a:prstGeom>
          <a:noFill/>
        </p:spPr>
        <p:txBody>
          <a:bodyPr wrap="square" rtlCol="0">
            <a:spAutoFit/>
          </a:bodyPr>
          <a:lstStyle/>
          <a:p>
            <a:r>
              <a:rPr lang="en-US" dirty="0" smtClean="0"/>
              <a:t>Putman, Peek, </a:t>
            </a:r>
            <a:r>
              <a:rPr lang="en-US" dirty="0" err="1" smtClean="0"/>
              <a:t>Joung</a:t>
            </a:r>
            <a:r>
              <a:rPr lang="en-US" dirty="0" smtClean="0"/>
              <a:t> (2012)</a:t>
            </a:r>
            <a:endParaRPr lang="en-US" dirty="0"/>
          </a:p>
        </p:txBody>
      </p:sp>
    </p:spTree>
    <p:extLst>
      <p:ext uri="{BB962C8B-B14F-4D97-AF65-F5344CB8AC3E}">
        <p14:creationId xmlns:p14="http://schemas.microsoft.com/office/powerpoint/2010/main" val="2428027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t="1115" b="1115"/>
          <a:stretch>
            <a:fillRect/>
          </a:stretch>
        </p:blipFill>
        <p:spPr>
          <a:xfrm>
            <a:off x="-1551796" y="109785"/>
            <a:ext cx="8229600" cy="4525963"/>
          </a:xfrm>
        </p:spPr>
      </p:pic>
      <p:sp>
        <p:nvSpPr>
          <p:cNvPr id="5" name="TextBox 4"/>
          <p:cNvSpPr txBox="1"/>
          <p:nvPr/>
        </p:nvSpPr>
        <p:spPr>
          <a:xfrm>
            <a:off x="101600" y="5697538"/>
            <a:ext cx="1689100" cy="923330"/>
          </a:xfrm>
          <a:prstGeom prst="rect">
            <a:avLst/>
          </a:prstGeom>
          <a:noFill/>
        </p:spPr>
        <p:txBody>
          <a:bodyPr wrap="square" rtlCol="0">
            <a:spAutoFit/>
          </a:bodyPr>
          <a:lstStyle/>
          <a:p>
            <a:r>
              <a:rPr lang="en-US" dirty="0" smtClean="0">
                <a:solidFill>
                  <a:srgbClr val="FF0000"/>
                </a:solidFill>
              </a:rPr>
              <a:t>Wolfe et al.2013, </a:t>
            </a:r>
            <a:r>
              <a:rPr lang="en-US" dirty="0" err="1" smtClean="0">
                <a:solidFill>
                  <a:srgbClr val="FF0000"/>
                </a:solidFill>
              </a:rPr>
              <a:t>Ibata</a:t>
            </a:r>
            <a:r>
              <a:rPr lang="en-US" dirty="0" smtClean="0">
                <a:solidFill>
                  <a:srgbClr val="FF0000"/>
                </a:solidFill>
              </a:rPr>
              <a:t> et al. 2014</a:t>
            </a:r>
            <a:endParaRPr lang="en-US" dirty="0">
              <a:solidFill>
                <a:srgbClr val="FF0000"/>
              </a:solidFill>
            </a:endParaRPr>
          </a:p>
        </p:txBody>
      </p:sp>
      <p:pic>
        <p:nvPicPr>
          <p:cNvPr id="6" name="Picture 5"/>
          <p:cNvPicPr>
            <a:picLocks noChangeAspect="1"/>
          </p:cNvPicPr>
          <p:nvPr/>
        </p:nvPicPr>
        <p:blipFill rotWithShape="1">
          <a:blip r:embed="rId4"/>
          <a:srcRect l="8435" t="6857"/>
          <a:stretch/>
        </p:blipFill>
        <p:spPr>
          <a:xfrm>
            <a:off x="3513275" y="2771241"/>
            <a:ext cx="5930696" cy="4530573"/>
          </a:xfrm>
          <a:prstGeom prst="rect">
            <a:avLst/>
          </a:prstGeom>
        </p:spPr>
      </p:pic>
      <p:sp>
        <p:nvSpPr>
          <p:cNvPr id="2" name="Title 1"/>
          <p:cNvSpPr>
            <a:spLocks noGrp="1"/>
          </p:cNvSpPr>
          <p:nvPr>
            <p:ph type="title"/>
          </p:nvPr>
        </p:nvSpPr>
        <p:spPr>
          <a:xfrm>
            <a:off x="5688820" y="291133"/>
            <a:ext cx="3146425" cy="1503362"/>
          </a:xfrm>
        </p:spPr>
        <p:txBody>
          <a:bodyPr>
            <a:normAutofit/>
          </a:bodyPr>
          <a:lstStyle/>
          <a:p>
            <a:r>
              <a:rPr lang="en-US" dirty="0" smtClean="0">
                <a:solidFill>
                  <a:schemeClr val="bg1"/>
                </a:solidFill>
              </a:rPr>
              <a:t>Disk Meets Halo</a:t>
            </a:r>
            <a:endParaRPr lang="en-US" dirty="0">
              <a:solidFill>
                <a:schemeClr val="bg1"/>
              </a:solidFill>
            </a:endParaRPr>
          </a:p>
        </p:txBody>
      </p:sp>
    </p:spTree>
    <p:extLst>
      <p:ext uri="{BB962C8B-B14F-4D97-AF65-F5344CB8AC3E}">
        <p14:creationId xmlns:p14="http://schemas.microsoft.com/office/powerpoint/2010/main" val="871897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m33accretion1.pdf"/>
          <p:cNvPicPr>
            <a:picLocks noChangeAspect="1"/>
          </p:cNvPicPr>
          <p:nvPr/>
        </p:nvPicPr>
        <p:blipFill rotWithShape="1">
          <a:blip r:embed="rId3">
            <a:extLst>
              <a:ext uri="{28A0092B-C50C-407E-A947-70E740481C1C}">
                <a14:useLocalDpi xmlns:a14="http://schemas.microsoft.com/office/drawing/2010/main" val="0"/>
              </a:ext>
            </a:extLst>
          </a:blip>
          <a:srcRect l="8148" t="7222" r="8933" b="54815"/>
          <a:stretch/>
        </p:blipFill>
        <p:spPr>
          <a:xfrm>
            <a:off x="114300" y="381000"/>
            <a:ext cx="9079137" cy="5379258"/>
          </a:xfrm>
          <a:prstGeom prst="rect">
            <a:avLst/>
          </a:prstGeom>
        </p:spPr>
      </p:pic>
    </p:spTree>
    <p:extLst>
      <p:ext uri="{BB962C8B-B14F-4D97-AF65-F5344CB8AC3E}">
        <p14:creationId xmlns:p14="http://schemas.microsoft.com/office/powerpoint/2010/main" val="11207976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tiff"/>
          <p:cNvPicPr>
            <a:picLocks noChangeAspect="1"/>
          </p:cNvPicPr>
          <p:nvPr/>
        </p:nvPicPr>
        <p:blipFill rotWithShape="1">
          <a:blip r:embed="rId2">
            <a:extLst>
              <a:ext uri="{28A0092B-C50C-407E-A947-70E740481C1C}">
                <a14:useLocalDpi xmlns:a14="http://schemas.microsoft.com/office/drawing/2010/main" val="0"/>
              </a:ext>
            </a:extLst>
          </a:blip>
          <a:srcRect r="7676" b="32222"/>
          <a:stretch/>
        </p:blipFill>
        <p:spPr>
          <a:xfrm>
            <a:off x="-279400" y="0"/>
            <a:ext cx="5346700" cy="3873500"/>
          </a:xfrm>
          <a:prstGeom prst="rect">
            <a:avLst/>
          </a:prstGeom>
        </p:spPr>
      </p:pic>
      <p:pic>
        <p:nvPicPr>
          <p:cNvPr id="3" name="Picture 2" descr="STARS.tiff"/>
          <p:cNvPicPr>
            <a:picLocks noChangeAspect="1"/>
          </p:cNvPicPr>
          <p:nvPr/>
        </p:nvPicPr>
        <p:blipFill rotWithShape="1">
          <a:blip r:embed="rId3">
            <a:extLst>
              <a:ext uri="{28A0092B-C50C-407E-A947-70E740481C1C}">
                <a14:useLocalDpi xmlns:a14="http://schemas.microsoft.com/office/drawing/2010/main" val="0"/>
              </a:ext>
            </a:extLst>
          </a:blip>
          <a:srcRect l="7775" t="4143" r="50773" b="28634"/>
          <a:stretch/>
        </p:blipFill>
        <p:spPr>
          <a:xfrm>
            <a:off x="4686300" y="1993900"/>
            <a:ext cx="4457700" cy="4740185"/>
          </a:xfrm>
          <a:prstGeom prst="rect">
            <a:avLst/>
          </a:prstGeom>
        </p:spPr>
      </p:pic>
      <p:sp>
        <p:nvSpPr>
          <p:cNvPr id="4" name="TextBox 3"/>
          <p:cNvSpPr txBox="1"/>
          <p:nvPr/>
        </p:nvSpPr>
        <p:spPr>
          <a:xfrm>
            <a:off x="6934200" y="1587500"/>
            <a:ext cx="1905000" cy="369332"/>
          </a:xfrm>
          <a:prstGeom prst="rect">
            <a:avLst/>
          </a:prstGeom>
          <a:noFill/>
        </p:spPr>
        <p:txBody>
          <a:bodyPr wrap="square" rtlCol="0">
            <a:spAutoFit/>
          </a:bodyPr>
          <a:lstStyle/>
          <a:p>
            <a:r>
              <a:rPr lang="en-US" dirty="0" err="1" smtClean="0"/>
              <a:t>Muzzin</a:t>
            </a:r>
            <a:r>
              <a:rPr lang="en-US" dirty="0" smtClean="0"/>
              <a:t> et al. 2013</a:t>
            </a:r>
            <a:endParaRPr lang="en-US" dirty="0"/>
          </a:p>
        </p:txBody>
      </p:sp>
      <p:sp>
        <p:nvSpPr>
          <p:cNvPr id="5" name="TextBox 4"/>
          <p:cNvSpPr txBox="1"/>
          <p:nvPr/>
        </p:nvSpPr>
        <p:spPr>
          <a:xfrm>
            <a:off x="215900" y="4038600"/>
            <a:ext cx="1397000" cy="646331"/>
          </a:xfrm>
          <a:prstGeom prst="rect">
            <a:avLst/>
          </a:prstGeom>
          <a:noFill/>
        </p:spPr>
        <p:txBody>
          <a:bodyPr wrap="square" rtlCol="0">
            <a:spAutoFit/>
          </a:bodyPr>
          <a:lstStyle/>
          <a:p>
            <a:r>
              <a:rPr lang="en-US" dirty="0" err="1" smtClean="0"/>
              <a:t>Neelemann</a:t>
            </a:r>
            <a:r>
              <a:rPr lang="en-US" dirty="0" smtClean="0"/>
              <a:t> et al. 2016</a:t>
            </a:r>
            <a:endParaRPr lang="en-US" dirty="0"/>
          </a:p>
        </p:txBody>
      </p:sp>
    </p:spTree>
    <p:extLst>
      <p:ext uri="{BB962C8B-B14F-4D97-AF65-F5344CB8AC3E}">
        <p14:creationId xmlns:p14="http://schemas.microsoft.com/office/powerpoint/2010/main" val="365202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78"/>
            <a:ext cx="8229600" cy="1143000"/>
          </a:xfrm>
        </p:spPr>
        <p:txBody>
          <a:bodyPr>
            <a:normAutofit/>
          </a:bodyPr>
          <a:lstStyle/>
          <a:p>
            <a:pPr algn="l"/>
            <a:r>
              <a:rPr lang="en-US" sz="3200" u="sng" dirty="0" smtClean="0">
                <a:latin typeface="Garamond"/>
                <a:cs typeface="Garamond"/>
              </a:rPr>
              <a:t>A Close Look at M33</a:t>
            </a:r>
            <a:endParaRPr lang="en-US" sz="3200" u="sng" dirty="0">
              <a:latin typeface="Garamond"/>
              <a:cs typeface="Garamond"/>
            </a:endParaRPr>
          </a:p>
        </p:txBody>
      </p:sp>
      <p:sp>
        <p:nvSpPr>
          <p:cNvPr id="7" name="Content Placeholder 2"/>
          <p:cNvSpPr>
            <a:spLocks noGrp="1"/>
          </p:cNvSpPr>
          <p:nvPr>
            <p:ph idx="1"/>
          </p:nvPr>
        </p:nvSpPr>
        <p:spPr>
          <a:xfrm>
            <a:off x="5425910" y="1191710"/>
            <a:ext cx="3591035" cy="5167153"/>
          </a:xfrm>
        </p:spPr>
        <p:txBody>
          <a:bodyPr>
            <a:noAutofit/>
          </a:bodyPr>
          <a:lstStyle/>
          <a:p>
            <a:r>
              <a:rPr lang="en-US" sz="2000" dirty="0" smtClean="0">
                <a:latin typeface="Garamond"/>
                <a:cs typeface="Garamond"/>
              </a:rPr>
              <a:t>Why not MW? </a:t>
            </a:r>
          </a:p>
          <a:p>
            <a:pPr lvl="1"/>
            <a:r>
              <a:rPr lang="en-US" sz="1600" dirty="0" smtClean="0">
                <a:latin typeface="Garamond"/>
                <a:cs typeface="Garamond"/>
              </a:rPr>
              <a:t>Galactic absorption/emission blocks the view</a:t>
            </a:r>
          </a:p>
          <a:p>
            <a:pPr lvl="1"/>
            <a:r>
              <a:rPr lang="en-US" sz="1600" dirty="0" smtClean="0">
                <a:latin typeface="Garamond"/>
                <a:cs typeface="Garamond"/>
              </a:rPr>
              <a:t>Galactic rotation complicates       the kinematics </a:t>
            </a:r>
            <a:r>
              <a:rPr lang="en-US" sz="1400" dirty="0" smtClean="0">
                <a:latin typeface="Garamond"/>
                <a:cs typeface="Garamond"/>
              </a:rPr>
              <a:t>(</a:t>
            </a:r>
            <a:r>
              <a:rPr lang="en-US" sz="1400" dirty="0" err="1" smtClean="0">
                <a:latin typeface="Garamond"/>
                <a:cs typeface="Garamond"/>
              </a:rPr>
              <a:t>Zheng</a:t>
            </a:r>
            <a:r>
              <a:rPr lang="en-US" sz="1400" dirty="0" smtClean="0">
                <a:latin typeface="Garamond"/>
                <a:cs typeface="Garamond"/>
              </a:rPr>
              <a:t> et al. 2015)</a:t>
            </a:r>
            <a:endParaRPr lang="en-US" sz="1600" dirty="0" smtClean="0">
              <a:latin typeface="Garamond"/>
              <a:cs typeface="Garamond"/>
            </a:endParaRPr>
          </a:p>
          <a:p>
            <a:pPr lvl="1"/>
            <a:endParaRPr lang="en-US" sz="2000" dirty="0" smtClean="0">
              <a:latin typeface="Garamond"/>
              <a:cs typeface="Garamond"/>
            </a:endParaRPr>
          </a:p>
          <a:p>
            <a:r>
              <a:rPr lang="en-US" sz="2000" dirty="0" smtClean="0">
                <a:latin typeface="Garamond"/>
                <a:cs typeface="Garamond"/>
              </a:rPr>
              <a:t>Why M33?</a:t>
            </a:r>
          </a:p>
          <a:p>
            <a:pPr lvl="1"/>
            <a:r>
              <a:rPr lang="en-US" sz="1600" dirty="0" smtClean="0">
                <a:latin typeface="Garamond"/>
                <a:cs typeface="Garamond"/>
              </a:rPr>
              <a:t>Small galaxy, </a:t>
            </a:r>
            <a:r>
              <a:rPr lang="en-US" sz="1600" dirty="0" err="1" smtClean="0">
                <a:latin typeface="Garamond"/>
                <a:cs typeface="Garamond"/>
              </a:rPr>
              <a:t>Mtot</a:t>
            </a:r>
            <a:r>
              <a:rPr lang="en-US" sz="1600" dirty="0" smtClean="0">
                <a:latin typeface="Garamond"/>
                <a:cs typeface="Garamond"/>
              </a:rPr>
              <a:t> ~ 5x10</a:t>
            </a:r>
            <a:r>
              <a:rPr lang="en-US" sz="1600" baseline="30000" dirty="0" smtClean="0">
                <a:latin typeface="Garamond"/>
                <a:cs typeface="Garamond"/>
              </a:rPr>
              <a:t>10</a:t>
            </a:r>
            <a:r>
              <a:rPr lang="en-US" sz="1600" dirty="0" smtClean="0">
                <a:latin typeface="Garamond"/>
                <a:cs typeface="Garamond"/>
              </a:rPr>
              <a:t> </a:t>
            </a:r>
            <a:r>
              <a:rPr lang="en-US" sz="1600" dirty="0" err="1" smtClean="0">
                <a:latin typeface="Garamond"/>
                <a:cs typeface="Garamond"/>
              </a:rPr>
              <a:t>M</a:t>
            </a:r>
            <a:r>
              <a:rPr lang="en-US" sz="1600" baseline="-25000" dirty="0" err="1" smtClean="0">
                <a:latin typeface="Garamond"/>
                <a:cs typeface="Garamond"/>
              </a:rPr>
              <a:t>sun</a:t>
            </a:r>
            <a:endParaRPr lang="en-US" sz="1600" baseline="-25000" dirty="0" smtClean="0">
              <a:latin typeface="Garamond"/>
              <a:cs typeface="Garamond"/>
            </a:endParaRPr>
          </a:p>
          <a:p>
            <a:pPr lvl="1"/>
            <a:r>
              <a:rPr lang="en-US" sz="1600" dirty="0" smtClean="0">
                <a:latin typeface="Garamond"/>
                <a:cs typeface="Garamond"/>
              </a:rPr>
              <a:t>Active star forming: </a:t>
            </a:r>
            <a:r>
              <a:rPr lang="en-US" sz="1600" dirty="0">
                <a:latin typeface="Garamond"/>
                <a:cs typeface="Garamond"/>
              </a:rPr>
              <a:t> </a:t>
            </a:r>
            <a:r>
              <a:rPr lang="en-US" sz="1600" dirty="0" smtClean="0">
                <a:latin typeface="Garamond"/>
                <a:cs typeface="Garamond"/>
              </a:rPr>
              <a:t>                  SFR ~ 0.7 M</a:t>
            </a:r>
            <a:r>
              <a:rPr lang="en-US" sz="1600" baseline="-25000" dirty="0" smtClean="0">
                <a:latin typeface="Garamond"/>
                <a:cs typeface="Garamond"/>
              </a:rPr>
              <a:t>sun</a:t>
            </a:r>
            <a:r>
              <a:rPr lang="en-US" sz="1600" dirty="0" smtClean="0">
                <a:latin typeface="Garamond"/>
                <a:cs typeface="Garamond"/>
              </a:rPr>
              <a:t>/</a:t>
            </a:r>
            <a:r>
              <a:rPr lang="en-US" sz="1600" dirty="0" err="1" smtClean="0">
                <a:latin typeface="Garamond"/>
                <a:cs typeface="Garamond"/>
              </a:rPr>
              <a:t>yr</a:t>
            </a:r>
            <a:r>
              <a:rPr lang="zh-CN" altLang="en-US" sz="1600" dirty="0" smtClean="0">
                <a:latin typeface="Garamond"/>
                <a:cs typeface="Garamond"/>
              </a:rPr>
              <a:t>                    </a:t>
            </a:r>
            <a:r>
              <a:rPr lang="en-US" altLang="zh-CN" sz="1200" dirty="0" smtClean="0">
                <a:latin typeface="Garamond"/>
                <a:cs typeface="Garamond"/>
              </a:rPr>
              <a:t>(</a:t>
            </a:r>
            <a:r>
              <a:rPr lang="en-US" altLang="zh-CN" sz="1200" dirty="0" err="1" smtClean="0">
                <a:latin typeface="Garamond"/>
                <a:cs typeface="Garamond"/>
              </a:rPr>
              <a:t>Biltz</a:t>
            </a:r>
            <a:r>
              <a:rPr lang="zh-CN" altLang="en-US" sz="1200" dirty="0" smtClean="0">
                <a:latin typeface="Garamond"/>
                <a:cs typeface="Garamond"/>
              </a:rPr>
              <a:t> </a:t>
            </a:r>
            <a:r>
              <a:rPr lang="en-US" altLang="zh-CN" sz="1200" dirty="0" smtClean="0">
                <a:latin typeface="Garamond"/>
                <a:cs typeface="Garamond"/>
              </a:rPr>
              <a:t>&amp;</a:t>
            </a:r>
            <a:r>
              <a:rPr lang="zh-CN" altLang="en-US" sz="1200" dirty="0" smtClean="0">
                <a:latin typeface="Garamond"/>
                <a:cs typeface="Garamond"/>
              </a:rPr>
              <a:t> </a:t>
            </a:r>
            <a:r>
              <a:rPr lang="en-US" altLang="zh-CN" sz="1200" dirty="0" err="1" smtClean="0">
                <a:latin typeface="Garamond"/>
                <a:cs typeface="Garamond"/>
              </a:rPr>
              <a:t>Rosolowsky</a:t>
            </a:r>
            <a:r>
              <a:rPr lang="zh-CN" altLang="en-US" sz="1200" dirty="0" smtClean="0">
                <a:latin typeface="Garamond"/>
                <a:cs typeface="Garamond"/>
              </a:rPr>
              <a:t> </a:t>
            </a:r>
            <a:r>
              <a:rPr lang="en-US" altLang="zh-CN" sz="1200" dirty="0" smtClean="0">
                <a:latin typeface="Garamond"/>
                <a:cs typeface="Garamond"/>
              </a:rPr>
              <a:t>2006)</a:t>
            </a:r>
            <a:endParaRPr lang="en-US" sz="1200" dirty="0" smtClean="0">
              <a:latin typeface="Garamond"/>
              <a:cs typeface="Garamond"/>
            </a:endParaRPr>
          </a:p>
          <a:p>
            <a:pPr lvl="1"/>
            <a:r>
              <a:rPr lang="en-US" sz="1600" dirty="0" smtClean="0">
                <a:latin typeface="Garamond"/>
                <a:cs typeface="Garamond"/>
              </a:rPr>
              <a:t>Nearby: D ~ 840 </a:t>
            </a:r>
            <a:r>
              <a:rPr lang="en-US" sz="1600" dirty="0" err="1" smtClean="0">
                <a:latin typeface="Garamond"/>
                <a:cs typeface="Garamond"/>
              </a:rPr>
              <a:t>kpc</a:t>
            </a:r>
            <a:r>
              <a:rPr lang="zh-CN" altLang="en-US" sz="1600" dirty="0">
                <a:latin typeface="Garamond"/>
                <a:cs typeface="Garamond"/>
              </a:rPr>
              <a:t> </a:t>
            </a:r>
            <a:r>
              <a:rPr lang="zh-CN" altLang="en-US" sz="1600" dirty="0" smtClean="0">
                <a:latin typeface="Garamond"/>
                <a:cs typeface="Garamond"/>
              </a:rPr>
              <a:t>  </a:t>
            </a:r>
            <a:r>
              <a:rPr lang="en-US" altLang="zh-CN" sz="1600" dirty="0" smtClean="0">
                <a:latin typeface="Garamond"/>
                <a:cs typeface="Garamond"/>
              </a:rPr>
              <a:t>      </a:t>
            </a:r>
            <a:r>
              <a:rPr lang="en-US" altLang="zh-CN" sz="1200" dirty="0" smtClean="0">
                <a:latin typeface="Garamond"/>
                <a:cs typeface="Garamond"/>
              </a:rPr>
              <a:t>(Freeman</a:t>
            </a:r>
            <a:r>
              <a:rPr lang="zh-CN" altLang="en-US" sz="1200" dirty="0" smtClean="0">
                <a:latin typeface="Garamond"/>
                <a:cs typeface="Garamond"/>
              </a:rPr>
              <a:t> </a:t>
            </a:r>
            <a:r>
              <a:rPr lang="en-US" altLang="zh-CN" sz="1200" dirty="0" smtClean="0">
                <a:latin typeface="Garamond"/>
                <a:cs typeface="Garamond"/>
              </a:rPr>
              <a:t>et</a:t>
            </a:r>
            <a:r>
              <a:rPr lang="zh-CN" altLang="en-US" sz="1200" dirty="0" smtClean="0">
                <a:latin typeface="Garamond"/>
                <a:cs typeface="Garamond"/>
              </a:rPr>
              <a:t> </a:t>
            </a:r>
            <a:r>
              <a:rPr lang="en-US" altLang="zh-CN" sz="1200" dirty="0" smtClean="0">
                <a:latin typeface="Garamond"/>
                <a:cs typeface="Garamond"/>
              </a:rPr>
              <a:t>al.</a:t>
            </a:r>
            <a:r>
              <a:rPr lang="zh-CN" altLang="en-US" sz="1200" dirty="0" smtClean="0">
                <a:latin typeface="Garamond"/>
                <a:cs typeface="Garamond"/>
              </a:rPr>
              <a:t> </a:t>
            </a:r>
            <a:r>
              <a:rPr lang="en-US" altLang="zh-CN" sz="1200" dirty="0" smtClean="0">
                <a:latin typeface="Garamond"/>
                <a:cs typeface="Garamond"/>
              </a:rPr>
              <a:t>1991)</a:t>
            </a:r>
            <a:endParaRPr lang="en-US" sz="1200" dirty="0" smtClean="0">
              <a:latin typeface="Garamond"/>
              <a:cs typeface="Garamond"/>
            </a:endParaRPr>
          </a:p>
          <a:p>
            <a:pPr lvl="1"/>
            <a:r>
              <a:rPr lang="en-US" sz="1600" dirty="0" smtClean="0">
                <a:latin typeface="Garamond"/>
                <a:cs typeface="Garamond"/>
              </a:rPr>
              <a:t>Free from MW contamination:                V</a:t>
            </a:r>
            <a:r>
              <a:rPr lang="en-US" sz="1600" baseline="-25000" dirty="0" smtClean="0">
                <a:latin typeface="Garamond"/>
                <a:cs typeface="Garamond"/>
              </a:rPr>
              <a:t>LSR</a:t>
            </a:r>
            <a:r>
              <a:rPr lang="en-US" sz="1600" dirty="0" smtClean="0">
                <a:latin typeface="Garamond"/>
                <a:cs typeface="Garamond"/>
              </a:rPr>
              <a:t> (M33) ~ -179 km/s</a:t>
            </a:r>
            <a:r>
              <a:rPr lang="zh-CN" altLang="en-US" sz="1600" dirty="0" smtClean="0">
                <a:latin typeface="Garamond"/>
                <a:cs typeface="Garamond"/>
              </a:rPr>
              <a:t> </a:t>
            </a:r>
            <a:r>
              <a:rPr lang="en-US" altLang="zh-CN" sz="1600" dirty="0" smtClean="0">
                <a:latin typeface="Garamond"/>
                <a:cs typeface="Garamond"/>
              </a:rPr>
              <a:t> </a:t>
            </a:r>
            <a:r>
              <a:rPr lang="en-US" altLang="zh-CN" sz="1200" dirty="0" smtClean="0">
                <a:latin typeface="Garamond"/>
                <a:cs typeface="Garamond"/>
              </a:rPr>
              <a:t>(Corbelli</a:t>
            </a:r>
            <a:r>
              <a:rPr lang="zh-CN" altLang="en-US" sz="1200" dirty="0">
                <a:latin typeface="Garamond"/>
                <a:cs typeface="Garamond"/>
              </a:rPr>
              <a:t> </a:t>
            </a:r>
            <a:r>
              <a:rPr lang="en-US" altLang="zh-CN" sz="1200" dirty="0" smtClean="0">
                <a:latin typeface="Garamond"/>
                <a:cs typeface="Garamond"/>
              </a:rPr>
              <a:t>&amp;</a:t>
            </a:r>
            <a:r>
              <a:rPr lang="zh-CN" altLang="en-US" sz="1200" dirty="0" smtClean="0">
                <a:latin typeface="Garamond"/>
                <a:cs typeface="Garamond"/>
              </a:rPr>
              <a:t> </a:t>
            </a:r>
            <a:r>
              <a:rPr lang="en-US" altLang="zh-CN" sz="1200" dirty="0" smtClean="0">
                <a:latin typeface="Garamond"/>
                <a:cs typeface="Garamond"/>
              </a:rPr>
              <a:t>Schneider</a:t>
            </a:r>
            <a:r>
              <a:rPr lang="zh-CN" altLang="en-US" sz="1200" dirty="0" smtClean="0">
                <a:latin typeface="Garamond"/>
                <a:cs typeface="Garamond"/>
              </a:rPr>
              <a:t> </a:t>
            </a:r>
            <a:r>
              <a:rPr lang="en-US" altLang="zh-CN" sz="1200" dirty="0" smtClean="0">
                <a:latin typeface="Garamond"/>
                <a:cs typeface="Garamond"/>
              </a:rPr>
              <a:t>1997)</a:t>
            </a:r>
            <a:r>
              <a:rPr lang="zh-CN" altLang="en-US" sz="1200" dirty="0" smtClean="0">
                <a:latin typeface="Garamond"/>
                <a:cs typeface="Garamond"/>
              </a:rPr>
              <a:t> </a:t>
            </a:r>
            <a:endParaRPr lang="en-US" sz="1200" dirty="0" smtClean="0">
              <a:latin typeface="Garamond"/>
              <a:cs typeface="Garamond"/>
            </a:endParaRPr>
          </a:p>
          <a:p>
            <a:pPr lvl="1"/>
            <a:r>
              <a:rPr lang="en-US" sz="1600" dirty="0">
                <a:latin typeface="Garamond"/>
                <a:cs typeface="Garamond"/>
              </a:rPr>
              <a:t>I</a:t>
            </a:r>
            <a:r>
              <a:rPr lang="en-US" sz="1600" dirty="0" smtClean="0">
                <a:latin typeface="Garamond"/>
                <a:cs typeface="Garamond"/>
              </a:rPr>
              <a:t>nclination (49): study of both gas accretion and halo lagging </a:t>
            </a:r>
          </a:p>
        </p:txBody>
      </p:sp>
      <p:grpSp>
        <p:nvGrpSpPr>
          <p:cNvPr id="5" name="Group 4"/>
          <p:cNvGrpSpPr/>
          <p:nvPr/>
        </p:nvGrpSpPr>
        <p:grpSpPr>
          <a:xfrm>
            <a:off x="150191" y="1354020"/>
            <a:ext cx="5077634" cy="5176633"/>
            <a:chOff x="66846" y="1344386"/>
            <a:chExt cx="5294844" cy="5398078"/>
          </a:xfrm>
        </p:grpSpPr>
        <p:pic>
          <p:nvPicPr>
            <p:cNvPr id="4" name="Picture 3" descr="M33_galex_HI.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46" y="1344386"/>
              <a:ext cx="5294844" cy="5168274"/>
            </a:xfrm>
            <a:prstGeom prst="rect">
              <a:avLst/>
            </a:prstGeom>
          </p:spPr>
        </p:pic>
        <p:sp>
          <p:nvSpPr>
            <p:cNvPr id="8" name="TextBox 7"/>
            <p:cNvSpPr txBox="1"/>
            <p:nvPr/>
          </p:nvSpPr>
          <p:spPr>
            <a:xfrm>
              <a:off x="698904" y="6434687"/>
              <a:ext cx="1334733" cy="307777"/>
            </a:xfrm>
            <a:prstGeom prst="rect">
              <a:avLst/>
            </a:prstGeom>
            <a:noFill/>
          </p:spPr>
          <p:txBody>
            <a:bodyPr wrap="none" rtlCol="0">
              <a:spAutoFit/>
            </a:bodyPr>
            <a:lstStyle/>
            <a:p>
              <a:r>
                <a:rPr lang="en-US" sz="1400" dirty="0" smtClean="0">
                  <a:latin typeface="Garamond"/>
                  <a:cs typeface="Garamond"/>
                </a:rPr>
                <a:t>(Putman+ 2012)</a:t>
              </a:r>
              <a:endParaRPr lang="en-US" sz="1400" dirty="0">
                <a:latin typeface="Garamond"/>
                <a:cs typeface="Garamond"/>
              </a:endParaRPr>
            </a:p>
          </p:txBody>
        </p:sp>
      </p:grpSp>
    </p:spTree>
    <p:extLst>
      <p:ext uri="{BB962C8B-B14F-4D97-AF65-F5344CB8AC3E}">
        <p14:creationId xmlns:p14="http://schemas.microsoft.com/office/powerpoint/2010/main" val="2767575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87525" y="1481085"/>
            <a:ext cx="2235403" cy="1143000"/>
          </a:xfrm>
        </p:spPr>
        <p:txBody>
          <a:bodyPr>
            <a:normAutofit/>
          </a:bodyPr>
          <a:lstStyle/>
          <a:p>
            <a:endParaRPr lang="en-US" sz="3200" dirty="0"/>
          </a:p>
        </p:txBody>
      </p:sp>
      <p:pic>
        <p:nvPicPr>
          <p:cNvPr id="5" name="Picture 4" descr="carto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693" y="0"/>
            <a:ext cx="4975167" cy="6858000"/>
          </a:xfrm>
          <a:prstGeom prst="rect">
            <a:avLst/>
          </a:prstGeom>
        </p:spPr>
      </p:pic>
      <p:sp>
        <p:nvSpPr>
          <p:cNvPr id="6" name="TextBox 5"/>
          <p:cNvSpPr txBox="1"/>
          <p:nvPr/>
        </p:nvSpPr>
        <p:spPr>
          <a:xfrm>
            <a:off x="1311941" y="1481085"/>
            <a:ext cx="852141" cy="4154984"/>
          </a:xfrm>
          <a:prstGeom prst="rect">
            <a:avLst/>
          </a:prstGeom>
          <a:noFill/>
        </p:spPr>
        <p:txBody>
          <a:bodyPr wrap="none" rtlCol="0">
            <a:spAutoFit/>
          </a:bodyPr>
          <a:lstStyle/>
          <a:p>
            <a:r>
              <a:rPr lang="en-US" sz="2800" dirty="0" smtClean="0"/>
              <a:t>Halo</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sz="2800" dirty="0" smtClean="0"/>
          </a:p>
          <a:p>
            <a:r>
              <a:rPr lang="en-US" sz="2800" dirty="0" smtClean="0"/>
              <a:t>Disk</a:t>
            </a:r>
            <a:endParaRPr lang="en-US" sz="2800" dirty="0"/>
          </a:p>
        </p:txBody>
      </p:sp>
      <p:cxnSp>
        <p:nvCxnSpPr>
          <p:cNvPr id="8" name="Straight Arrow Connector 7"/>
          <p:cNvCxnSpPr/>
          <p:nvPr/>
        </p:nvCxnSpPr>
        <p:spPr>
          <a:xfrm flipH="1" flipV="1">
            <a:off x="1738012" y="700578"/>
            <a:ext cx="10062" cy="7805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6" idx="2"/>
          </p:cNvCxnSpPr>
          <p:nvPr/>
        </p:nvCxnSpPr>
        <p:spPr>
          <a:xfrm>
            <a:off x="1738012" y="5636069"/>
            <a:ext cx="0" cy="4221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96781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Digging out the signatures of outflow</a:t>
            </a:r>
            <a:r>
              <a:rPr lang="en-US" dirty="0"/>
              <a:t> </a:t>
            </a:r>
            <a:r>
              <a:rPr lang="en-US" dirty="0" smtClean="0"/>
              <a:t>and inflow</a:t>
            </a:r>
            <a:endParaRPr lang="en-US" dirty="0"/>
          </a:p>
        </p:txBody>
      </p:sp>
      <p:sp>
        <p:nvSpPr>
          <p:cNvPr id="4" name="Content Placeholder 3"/>
          <p:cNvSpPr>
            <a:spLocks noGrp="1"/>
          </p:cNvSpPr>
          <p:nvPr>
            <p:ph idx="1"/>
          </p:nvPr>
        </p:nvSpPr>
        <p:spPr/>
        <p:txBody>
          <a:bodyPr/>
          <a:lstStyle/>
          <a:p>
            <a:r>
              <a:rPr lang="en-US" dirty="0" smtClean="0"/>
              <a:t>Outflows – see talks today</a:t>
            </a:r>
          </a:p>
          <a:p>
            <a:r>
              <a:rPr lang="en-US" dirty="0" smtClean="0"/>
              <a:t>Inflows………..</a:t>
            </a:r>
          </a:p>
          <a:p>
            <a:pPr lvl="1"/>
            <a:r>
              <a:rPr lang="en-US" dirty="0" smtClean="0"/>
              <a:t>Mostly indirect evidence</a:t>
            </a:r>
            <a:endParaRPr lang="en-US" dirty="0"/>
          </a:p>
        </p:txBody>
      </p:sp>
    </p:spTree>
    <p:extLst>
      <p:ext uri="{BB962C8B-B14F-4D97-AF65-F5344CB8AC3E}">
        <p14:creationId xmlns:p14="http://schemas.microsoft.com/office/powerpoint/2010/main" val="14721907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u="sng" dirty="0" smtClean="0"/>
              <a:t>Feeding Galaxies Star Formation Fuel: The Inflow Problem</a:t>
            </a:r>
            <a:endParaRPr lang="en-US" sz="3600" u="sng" dirty="0"/>
          </a:p>
        </p:txBody>
      </p:sp>
      <p:sp>
        <p:nvSpPr>
          <p:cNvPr id="3" name="Content Placeholder 2"/>
          <p:cNvSpPr>
            <a:spLocks noGrp="1"/>
          </p:cNvSpPr>
          <p:nvPr>
            <p:ph idx="1"/>
          </p:nvPr>
        </p:nvSpPr>
        <p:spPr>
          <a:xfrm>
            <a:off x="457200" y="1600200"/>
            <a:ext cx="8420100" cy="4525963"/>
          </a:xfrm>
        </p:spPr>
        <p:txBody>
          <a:bodyPr/>
          <a:lstStyle/>
          <a:p>
            <a:r>
              <a:rPr lang="en-US" dirty="0"/>
              <a:t>L</a:t>
            </a:r>
            <a:r>
              <a:rPr lang="en-US" dirty="0" smtClean="0"/>
              <a:t>arge SFR’s throughout the universe without the kinematic signatures of inflow </a:t>
            </a:r>
            <a:r>
              <a:rPr lang="en-US" sz="2200" dirty="0" smtClean="0"/>
              <a:t>(e.g., </a:t>
            </a:r>
            <a:r>
              <a:rPr lang="en-US" sz="2200" dirty="0" err="1" smtClean="0"/>
              <a:t>Amorin</a:t>
            </a:r>
            <a:r>
              <a:rPr lang="en-US" sz="2200" dirty="0" smtClean="0"/>
              <a:t> et al. 2012, Hopkins et al. 2008, Frye et al. 2002)</a:t>
            </a:r>
          </a:p>
        </p:txBody>
      </p:sp>
    </p:spTree>
    <p:extLst>
      <p:ext uri="{BB962C8B-B14F-4D97-AF65-F5344CB8AC3E}">
        <p14:creationId xmlns:p14="http://schemas.microsoft.com/office/powerpoint/2010/main" val="258489522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u="sng" dirty="0" smtClean="0"/>
              <a:t>Feeding Galaxies Star Formation Fuel: The Inflow Problem</a:t>
            </a:r>
            <a:endParaRPr lang="en-US" sz="3600" u="sng" dirty="0"/>
          </a:p>
        </p:txBody>
      </p:sp>
      <p:sp>
        <p:nvSpPr>
          <p:cNvPr id="3" name="Content Placeholder 2"/>
          <p:cNvSpPr>
            <a:spLocks noGrp="1"/>
          </p:cNvSpPr>
          <p:nvPr>
            <p:ph idx="1"/>
          </p:nvPr>
        </p:nvSpPr>
        <p:spPr>
          <a:xfrm>
            <a:off x="330200" y="1600200"/>
            <a:ext cx="8547100" cy="4525963"/>
          </a:xfrm>
        </p:spPr>
        <p:txBody>
          <a:bodyPr/>
          <a:lstStyle/>
          <a:p>
            <a:r>
              <a:rPr lang="en-US" dirty="0"/>
              <a:t>L</a:t>
            </a:r>
            <a:r>
              <a:rPr lang="en-US" dirty="0" smtClean="0"/>
              <a:t>arge SFR’s throughout the universe without the kinematic signatures of inflow </a:t>
            </a:r>
            <a:r>
              <a:rPr lang="en-US" sz="2200" dirty="0" smtClean="0"/>
              <a:t>(e.g., </a:t>
            </a:r>
            <a:r>
              <a:rPr lang="en-US" sz="2200" dirty="0" err="1" smtClean="0"/>
              <a:t>Amorin</a:t>
            </a:r>
            <a:r>
              <a:rPr lang="en-US" sz="2200" dirty="0" smtClean="0"/>
              <a:t> et al. 2012, Hopkins et al. 2008, Frye et al. 2002)</a:t>
            </a:r>
          </a:p>
          <a:p>
            <a:r>
              <a:rPr lang="en-US" dirty="0" smtClean="0"/>
              <a:t>Cold atomic gas not significantly decreasing with time </a:t>
            </a:r>
          </a:p>
        </p:txBody>
      </p:sp>
    </p:spTree>
    <p:extLst>
      <p:ext uri="{BB962C8B-B14F-4D97-AF65-F5344CB8AC3E}">
        <p14:creationId xmlns:p14="http://schemas.microsoft.com/office/powerpoint/2010/main" val="316350134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257300" y="1727200"/>
            <a:ext cx="12700" cy="4165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H="1">
            <a:off x="1270000" y="5892800"/>
            <a:ext cx="546100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641349" y="6082268"/>
            <a:ext cx="740151" cy="523220"/>
          </a:xfrm>
          <a:prstGeom prst="rect">
            <a:avLst/>
          </a:prstGeom>
          <a:noFill/>
        </p:spPr>
        <p:txBody>
          <a:bodyPr wrap="square" rtlCol="0">
            <a:spAutoFit/>
          </a:bodyPr>
          <a:lstStyle/>
          <a:p>
            <a:r>
              <a:rPr lang="en-US" sz="2800" dirty="0" smtClean="0"/>
              <a:t>z</a:t>
            </a:r>
            <a:endParaRPr lang="en-US" sz="2800" dirty="0"/>
          </a:p>
        </p:txBody>
      </p:sp>
      <p:cxnSp>
        <p:nvCxnSpPr>
          <p:cNvPr id="10" name="Straight Arrow Connector 9"/>
          <p:cNvCxnSpPr/>
          <p:nvPr/>
        </p:nvCxnSpPr>
        <p:spPr>
          <a:xfrm flipH="1" flipV="1">
            <a:off x="939800" y="2882900"/>
            <a:ext cx="12700" cy="1104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82600" y="3771900"/>
            <a:ext cx="774700" cy="1077218"/>
          </a:xfrm>
          <a:prstGeom prst="rect">
            <a:avLst/>
          </a:prstGeom>
          <a:noFill/>
        </p:spPr>
        <p:txBody>
          <a:bodyPr wrap="square" rtlCol="0">
            <a:spAutoFit/>
          </a:bodyPr>
          <a:lstStyle/>
          <a:p>
            <a:r>
              <a:rPr lang="en-US" sz="2800" dirty="0" smtClean="0">
                <a:latin typeface="Symbol"/>
              </a:rPr>
              <a:t>r</a:t>
            </a:r>
          </a:p>
          <a:p>
            <a:r>
              <a:rPr lang="en-US" dirty="0" smtClean="0"/>
              <a:t>(M</a:t>
            </a:r>
            <a:r>
              <a:rPr lang="en-US" baseline="-25000" dirty="0" smtClean="0"/>
              <a:t>o</a:t>
            </a:r>
            <a:r>
              <a:rPr lang="en-US" dirty="0" smtClean="0"/>
              <a:t>/Mpc</a:t>
            </a:r>
            <a:r>
              <a:rPr lang="en-US" baseline="30000" dirty="0" smtClean="0"/>
              <a:t>3</a:t>
            </a:r>
            <a:r>
              <a:rPr lang="en-US" dirty="0" smtClean="0"/>
              <a:t>)</a:t>
            </a:r>
            <a:endParaRPr lang="en-US" baseline="30000" dirty="0"/>
          </a:p>
        </p:txBody>
      </p:sp>
      <p:sp>
        <p:nvSpPr>
          <p:cNvPr id="12" name="TextBox 11"/>
          <p:cNvSpPr txBox="1"/>
          <p:nvPr/>
        </p:nvSpPr>
        <p:spPr>
          <a:xfrm>
            <a:off x="1219200" y="5917168"/>
            <a:ext cx="5892800" cy="369332"/>
          </a:xfrm>
          <a:prstGeom prst="rect">
            <a:avLst/>
          </a:prstGeom>
          <a:noFill/>
        </p:spPr>
        <p:txBody>
          <a:bodyPr wrap="square" rtlCol="0">
            <a:spAutoFit/>
          </a:bodyPr>
          <a:lstStyle/>
          <a:p>
            <a:r>
              <a:rPr lang="en-US" dirty="0" smtClean="0"/>
              <a:t>		1			2			3			4</a:t>
            </a:r>
            <a:endParaRPr lang="en-US" dirty="0"/>
          </a:p>
        </p:txBody>
      </p:sp>
      <p:cxnSp>
        <p:nvCxnSpPr>
          <p:cNvPr id="14" name="Straight Connector 13"/>
          <p:cNvCxnSpPr/>
          <p:nvPr/>
        </p:nvCxnSpPr>
        <p:spPr>
          <a:xfrm>
            <a:off x="1270003" y="1981200"/>
            <a:ext cx="5470138" cy="354330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6565900" y="5016500"/>
            <a:ext cx="1346200" cy="523220"/>
          </a:xfrm>
          <a:prstGeom prst="rect">
            <a:avLst/>
          </a:prstGeom>
          <a:noFill/>
        </p:spPr>
        <p:txBody>
          <a:bodyPr wrap="square" rtlCol="0">
            <a:spAutoFit/>
          </a:bodyPr>
          <a:lstStyle/>
          <a:p>
            <a:r>
              <a:rPr lang="en-US" sz="2800" dirty="0" smtClean="0"/>
              <a:t>STARS</a:t>
            </a:r>
            <a:endParaRPr lang="en-US" sz="2800" dirty="0"/>
          </a:p>
        </p:txBody>
      </p:sp>
      <p:cxnSp>
        <p:nvCxnSpPr>
          <p:cNvPr id="17" name="Curved Connector 16"/>
          <p:cNvCxnSpPr/>
          <p:nvPr/>
        </p:nvCxnSpPr>
        <p:spPr>
          <a:xfrm rot="10800000" flipV="1">
            <a:off x="1270004" y="3771899"/>
            <a:ext cx="5460997" cy="558801"/>
          </a:xfrm>
          <a:prstGeom prst="curvedConnector3">
            <a:avLst>
              <a:gd name="adj1" fmla="val 93721"/>
            </a:avLst>
          </a:prstGeom>
          <a:ln/>
        </p:spPr>
        <p:style>
          <a:lnRef idx="2">
            <a:schemeClr val="accent3"/>
          </a:lnRef>
          <a:fillRef idx="0">
            <a:schemeClr val="accent3"/>
          </a:fillRef>
          <a:effectRef idx="1">
            <a:schemeClr val="accent3"/>
          </a:effectRef>
          <a:fontRef idx="minor">
            <a:schemeClr val="tx1"/>
          </a:fontRef>
        </p:style>
      </p:cxnSp>
      <p:sp>
        <p:nvSpPr>
          <p:cNvPr id="2" name="TextBox 1"/>
          <p:cNvSpPr txBox="1"/>
          <p:nvPr/>
        </p:nvSpPr>
        <p:spPr>
          <a:xfrm>
            <a:off x="6232141" y="3180090"/>
            <a:ext cx="1016000" cy="523220"/>
          </a:xfrm>
          <a:prstGeom prst="rect">
            <a:avLst/>
          </a:prstGeom>
          <a:noFill/>
        </p:spPr>
        <p:txBody>
          <a:bodyPr wrap="square" rtlCol="0">
            <a:spAutoFit/>
          </a:bodyPr>
          <a:lstStyle/>
          <a:p>
            <a:r>
              <a:rPr lang="en-US" sz="2800" dirty="0" smtClean="0"/>
              <a:t>HI</a:t>
            </a:r>
            <a:endParaRPr lang="en-US" sz="2800" dirty="0"/>
          </a:p>
        </p:txBody>
      </p:sp>
      <p:sp>
        <p:nvSpPr>
          <p:cNvPr id="4" name="Title 3"/>
          <p:cNvSpPr>
            <a:spLocks noGrp="1"/>
          </p:cNvSpPr>
          <p:nvPr>
            <p:ph type="title"/>
          </p:nvPr>
        </p:nvSpPr>
        <p:spPr>
          <a:xfrm>
            <a:off x="393700" y="147638"/>
            <a:ext cx="8229600" cy="1143000"/>
          </a:xfrm>
        </p:spPr>
        <p:txBody>
          <a:bodyPr>
            <a:noAutofit/>
          </a:bodyPr>
          <a:lstStyle/>
          <a:p>
            <a:r>
              <a:rPr lang="en-US" sz="3600" dirty="0" smtClean="0"/>
              <a:t>More stars forming over time with relatively constant cold atomic fuel </a:t>
            </a:r>
            <a:r>
              <a:rPr lang="en-US" sz="2800" dirty="0" smtClean="0"/>
              <a:t>(i.e., it must be continually replenished)</a:t>
            </a:r>
            <a:endParaRPr lang="en-US" sz="2800" dirty="0"/>
          </a:p>
        </p:txBody>
      </p:sp>
    </p:spTree>
    <p:extLst>
      <p:ext uri="{BB962C8B-B14F-4D97-AF65-F5344CB8AC3E}">
        <p14:creationId xmlns:p14="http://schemas.microsoft.com/office/powerpoint/2010/main" val="17996596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u="sng" dirty="0" smtClean="0"/>
              <a:t>Feeding Galaxies Star Formation Fuel: The Inflow Problem</a:t>
            </a:r>
            <a:endParaRPr lang="en-US" sz="3600" u="sng" dirty="0"/>
          </a:p>
        </p:txBody>
      </p:sp>
      <p:sp>
        <p:nvSpPr>
          <p:cNvPr id="3" name="Content Placeholder 2"/>
          <p:cNvSpPr>
            <a:spLocks noGrp="1"/>
          </p:cNvSpPr>
          <p:nvPr>
            <p:ph idx="1"/>
          </p:nvPr>
        </p:nvSpPr>
        <p:spPr>
          <a:xfrm>
            <a:off x="330200" y="1600200"/>
            <a:ext cx="8547100" cy="4525963"/>
          </a:xfrm>
        </p:spPr>
        <p:txBody>
          <a:bodyPr/>
          <a:lstStyle/>
          <a:p>
            <a:r>
              <a:rPr lang="en-US" dirty="0"/>
              <a:t>L</a:t>
            </a:r>
            <a:r>
              <a:rPr lang="en-US" dirty="0" smtClean="0"/>
              <a:t>arge SFR’s throughout the universe without the kinematic signatures of inflow </a:t>
            </a:r>
            <a:r>
              <a:rPr lang="en-US" sz="2200" dirty="0" smtClean="0"/>
              <a:t>(e.g., </a:t>
            </a:r>
            <a:r>
              <a:rPr lang="en-US" sz="2200" dirty="0" err="1" smtClean="0"/>
              <a:t>Amorin</a:t>
            </a:r>
            <a:r>
              <a:rPr lang="en-US" sz="2200" dirty="0" smtClean="0"/>
              <a:t> et al. 2012, Hopkins et al. 2008, Frye et al. 2002)</a:t>
            </a:r>
          </a:p>
          <a:p>
            <a:r>
              <a:rPr lang="en-US" dirty="0" smtClean="0"/>
              <a:t>Cold atomic gas not significantly decreasing with time </a:t>
            </a:r>
          </a:p>
          <a:p>
            <a:r>
              <a:rPr lang="en-US" dirty="0" smtClean="0"/>
              <a:t>Look for a relatively slow inflow of diffuse, warm gas at disk-halo interface of a galaxy </a:t>
            </a:r>
            <a:r>
              <a:rPr lang="en-US" sz="2800" dirty="0" smtClean="0"/>
              <a:t>(quiet accretion; </a:t>
            </a:r>
            <a:r>
              <a:rPr lang="en-US" sz="2400" dirty="0" smtClean="0"/>
              <a:t>Putman et al. 2012</a:t>
            </a:r>
            <a:r>
              <a:rPr lang="en-US" sz="2800" dirty="0" smtClean="0"/>
              <a:t>)</a:t>
            </a:r>
            <a:endParaRPr lang="en-US" sz="2800" dirty="0"/>
          </a:p>
        </p:txBody>
      </p:sp>
    </p:spTree>
    <p:extLst>
      <p:ext uri="{BB962C8B-B14F-4D97-AF65-F5344CB8AC3E}">
        <p14:creationId xmlns:p14="http://schemas.microsoft.com/office/powerpoint/2010/main" val="56367289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67562" y="1041063"/>
            <a:ext cx="6559742" cy="4939486"/>
          </a:xfrm>
          <a:prstGeom prst="rect">
            <a:avLst/>
          </a:prstGeom>
        </p:spPr>
      </p:pic>
      <p:sp>
        <p:nvSpPr>
          <p:cNvPr id="6" name="Sun 5"/>
          <p:cNvSpPr/>
          <p:nvPr/>
        </p:nvSpPr>
        <p:spPr>
          <a:xfrm>
            <a:off x="8491897" y="401054"/>
            <a:ext cx="477237" cy="541353"/>
          </a:xfrm>
          <a:prstGeom prst="su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7" name="TextBox 6"/>
          <p:cNvSpPr txBox="1"/>
          <p:nvPr/>
        </p:nvSpPr>
        <p:spPr>
          <a:xfrm>
            <a:off x="8491897" y="856397"/>
            <a:ext cx="652103" cy="369332"/>
          </a:xfrm>
          <a:prstGeom prst="rect">
            <a:avLst/>
          </a:prstGeom>
          <a:noFill/>
        </p:spPr>
        <p:txBody>
          <a:bodyPr wrap="square" rtlCol="0">
            <a:spAutoFit/>
          </a:bodyPr>
          <a:lstStyle/>
          <a:p>
            <a:r>
              <a:rPr lang="en-US" dirty="0" smtClean="0">
                <a:solidFill>
                  <a:srgbClr val="FFFF00"/>
                </a:solidFill>
              </a:rPr>
              <a:t>QSO</a:t>
            </a:r>
            <a:endParaRPr lang="en-US" dirty="0">
              <a:solidFill>
                <a:srgbClr val="FFFF00"/>
              </a:solidFill>
            </a:endParaRPr>
          </a:p>
        </p:txBody>
      </p:sp>
      <p:cxnSp>
        <p:nvCxnSpPr>
          <p:cNvPr id="9" name="Straight Arrow Connector 8"/>
          <p:cNvCxnSpPr/>
          <p:nvPr/>
        </p:nvCxnSpPr>
        <p:spPr>
          <a:xfrm flipV="1">
            <a:off x="5537401" y="2082125"/>
            <a:ext cx="1069848" cy="71200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2851970" y="3831110"/>
            <a:ext cx="1373942" cy="791208"/>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4"/>
          <a:stretch>
            <a:fillRect/>
          </a:stretch>
        </p:blipFill>
        <p:spPr>
          <a:xfrm flipH="1">
            <a:off x="-208173" y="5310055"/>
            <a:ext cx="1790288" cy="1340988"/>
          </a:xfrm>
          <a:prstGeom prst="rect">
            <a:avLst/>
          </a:prstGeom>
        </p:spPr>
      </p:pic>
    </p:spTree>
    <p:extLst>
      <p:ext uri="{BB962C8B-B14F-4D97-AF65-F5344CB8AC3E}">
        <p14:creationId xmlns:p14="http://schemas.microsoft.com/office/powerpoint/2010/main" val="26288134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2750</TotalTime>
  <Words>1500</Words>
  <Application>Microsoft Macintosh PowerPoint</Application>
  <PresentationFormat>On-screen Show (4:3)</PresentationFormat>
  <Paragraphs>148</Paragraphs>
  <Slides>23</Slides>
  <Notes>18</Notes>
  <HiddenSlides>4</HiddenSlides>
  <MMClips>0</MMClips>
  <ScaleCrop>false</ScaleCrop>
  <HeadingPairs>
    <vt:vector size="4" baseType="variant">
      <vt:variant>
        <vt:lpstr>Theme</vt:lpstr>
      </vt:variant>
      <vt:variant>
        <vt:i4>4</vt:i4>
      </vt:variant>
      <vt:variant>
        <vt:lpstr>Slide Titles</vt:lpstr>
      </vt:variant>
      <vt:variant>
        <vt:i4>23</vt:i4>
      </vt:variant>
    </vt:vector>
  </HeadingPairs>
  <TitlesOfParts>
    <vt:vector size="27" baseType="lpstr">
      <vt:lpstr>Office Theme</vt:lpstr>
      <vt:lpstr>Custom Design</vt:lpstr>
      <vt:lpstr>1_Custom Design</vt:lpstr>
      <vt:lpstr>2_Custom Design</vt:lpstr>
      <vt:lpstr>Galaxy meets Halo</vt:lpstr>
      <vt:lpstr>PowerPoint Presentation</vt:lpstr>
      <vt:lpstr>PowerPoint Presentation</vt:lpstr>
      <vt:lpstr>Digging out the signatures of outflow and inflow</vt:lpstr>
      <vt:lpstr>Feeding Galaxies Star Formation Fuel: The Inflow Problem</vt:lpstr>
      <vt:lpstr>Feeding Galaxies Star Formation Fuel: The Inflow Problem</vt:lpstr>
      <vt:lpstr>More stars forming over time with relatively constant cold atomic fuel (i.e., it must be continually replenished)</vt:lpstr>
      <vt:lpstr>Feeding Galaxies Star Formation Fuel: The Inflow Problem</vt:lpstr>
      <vt:lpstr>PowerPoint Presentation</vt:lpstr>
      <vt:lpstr>PowerPoint Presentation</vt:lpstr>
      <vt:lpstr>Flows at the Disk-halo Interface</vt:lpstr>
      <vt:lpstr>HST/COS observations of M33 stars</vt:lpstr>
      <vt:lpstr>PowerPoint Presentation</vt:lpstr>
      <vt:lpstr>PowerPoint Presentation</vt:lpstr>
      <vt:lpstr>PowerPoint Presentation</vt:lpstr>
      <vt:lpstr>PowerPoint Presentation</vt:lpstr>
      <vt:lpstr>M33’s accreting layer</vt:lpstr>
      <vt:lpstr>Reason we see it for M33?  Fall back of fuel after interaction with M31</vt:lpstr>
      <vt:lpstr>M33’s accreting layer</vt:lpstr>
      <vt:lpstr>Disk Meets Halo</vt:lpstr>
      <vt:lpstr>PowerPoint Presentation</vt:lpstr>
      <vt:lpstr>PowerPoint Presentation</vt:lpstr>
      <vt:lpstr>A Close Look at M33</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Putman</dc:creator>
  <cp:lastModifiedBy>Mary Putman</cp:lastModifiedBy>
  <cp:revision>42</cp:revision>
  <dcterms:created xsi:type="dcterms:W3CDTF">2016-04-04T20:09:15Z</dcterms:created>
  <dcterms:modified xsi:type="dcterms:W3CDTF">2016-04-12T14:32:12Z</dcterms:modified>
</cp:coreProperties>
</file>