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278" r:id="rId3"/>
    <p:sldId id="300" r:id="rId4"/>
    <p:sldId id="262" r:id="rId5"/>
    <p:sldId id="264" r:id="rId6"/>
    <p:sldId id="299" r:id="rId7"/>
    <p:sldId id="285" r:id="rId8"/>
    <p:sldId id="287" r:id="rId9"/>
    <p:sldId id="307" r:id="rId10"/>
    <p:sldId id="292" r:id="rId11"/>
    <p:sldId id="293" r:id="rId12"/>
    <p:sldId id="296" r:id="rId13"/>
    <p:sldId id="294" r:id="rId14"/>
    <p:sldId id="288" r:id="rId15"/>
    <p:sldId id="308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70952E5-2301-8A49-9DDF-AD666CFCA881}">
          <p14:sldIdLst>
            <p14:sldId id="256"/>
            <p14:sldId id="278"/>
            <p14:sldId id="300"/>
            <p14:sldId id="262"/>
            <p14:sldId id="264"/>
            <p14:sldId id="299"/>
            <p14:sldId id="285"/>
            <p14:sldId id="287"/>
            <p14:sldId id="307"/>
            <p14:sldId id="292"/>
            <p14:sldId id="293"/>
            <p14:sldId id="296"/>
            <p14:sldId id="294"/>
            <p14:sldId id="288"/>
            <p14:sldId id="30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4DA9C0"/>
    <a:srgbClr val="6CFF72"/>
    <a:srgbClr val="4AA8D4"/>
    <a:srgbClr val="D41A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515" autoAdjust="0"/>
    <p:restoredTop sz="99659" autoAdjust="0"/>
  </p:normalViewPr>
  <p:slideViewPr>
    <p:cSldViewPr snapToGrid="0" snapToObjects="1">
      <p:cViewPr>
        <p:scale>
          <a:sx n="100" d="100"/>
          <a:sy n="100" d="100"/>
        </p:scale>
        <p:origin x="-1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handoutMaster" Target="handoutMasters/handoutMaster1.xml"/><Relationship Id="rId19" Type="http://schemas.openxmlformats.org/officeDocument/2006/relationships/printerSettings" Target="printerSettings/printerSettings1.bin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5A43D7-9500-C940-A17F-45CABAA7632A}" type="datetimeFigureOut">
              <a:rPr lang="en-US" smtClean="0"/>
              <a:pPr/>
              <a:t>4/12/16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F3B74-2DF6-9A44-BFFE-CD49DA3D11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150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D68146-7547-7D43-8CEA-95F6C65B49A3}" type="datetimeFigureOut">
              <a:rPr lang="en-US" smtClean="0"/>
              <a:pPr/>
              <a:t>4/12/16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8FC22E-EF55-4747-8FD7-02628779122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2913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96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6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884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FUV 1528 A </a:t>
            </a:r>
            <a:r>
              <a:rPr lang="en-US" dirty="0" smtClean="0">
                <a:sym typeface="Wingdings"/>
              </a:rPr>
              <a:t> log=3.18</a:t>
            </a:r>
          </a:p>
          <a:p>
            <a:r>
              <a:rPr lang="en-US" dirty="0" smtClean="0">
                <a:sym typeface="Wingdings"/>
              </a:rPr>
              <a:t>NUV 2271</a:t>
            </a:r>
            <a:r>
              <a:rPr lang="en-US" baseline="0" dirty="0" smtClean="0">
                <a:sym typeface="Wingdings"/>
              </a:rPr>
              <a:t>  log = 3.35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"real" spectral synthesis capability was implemented in 1991, when we added </a:t>
            </a:r>
            <a:r>
              <a:rPr lang="en-US" dirty="0" err="1" smtClean="0"/>
              <a:t>Kurucz</a:t>
            </a:r>
            <a:r>
              <a:rPr lang="en-US" dirty="0" smtClean="0"/>
              <a:t> and </a:t>
            </a:r>
            <a:r>
              <a:rPr lang="en-US" dirty="0" err="1" smtClean="0"/>
              <a:t>Schmutz</a:t>
            </a:r>
            <a:r>
              <a:rPr lang="en-US" dirty="0" smtClean="0"/>
              <a:t> model atmospheres from the far-UV to the near-IR. This allowed us to calculate spectra and colors for young populations. </a:t>
            </a:r>
            <a:r>
              <a:rPr lang="en-US" dirty="0" err="1" smtClean="0"/>
              <a:t>Carmelle</a:t>
            </a:r>
            <a:r>
              <a:rPr lang="en-US" dirty="0" smtClean="0"/>
              <a:t> Robert included an IUE spectral library in the code in order to compute synthetic lines at 0.75 A resolution (</a:t>
            </a:r>
            <a:r>
              <a:rPr lang="en-US" dirty="0" err="1" smtClean="0"/>
              <a:t>ApJ</a:t>
            </a:r>
            <a:r>
              <a:rPr lang="en-US" dirty="0" smtClean="0"/>
              <a:t>, 418, 749 [1993], </a:t>
            </a:r>
            <a:r>
              <a:rPr lang="en-US" dirty="0" err="1" smtClean="0"/>
              <a:t>ApJS</a:t>
            </a:r>
            <a:r>
              <a:rPr lang="en-US" dirty="0" smtClean="0"/>
              <a:t>, 99, 173 [1995]).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Daniel </a:t>
            </a:r>
            <a:r>
              <a:rPr lang="en-US" dirty="0" err="1" smtClean="0"/>
              <a:t>Schaerer</a:t>
            </a:r>
            <a:r>
              <a:rPr lang="en-US" dirty="0" smtClean="0"/>
              <a:t> replaced the ancient </a:t>
            </a:r>
            <a:r>
              <a:rPr lang="en-US" dirty="0" err="1" smtClean="0"/>
              <a:t>Maeder</a:t>
            </a:r>
            <a:r>
              <a:rPr lang="en-US" dirty="0" smtClean="0"/>
              <a:t> (1990) tracks by the most recent (1992-94) model series of Geneva. He also implemented the capability to perform </a:t>
            </a:r>
            <a:r>
              <a:rPr lang="en-US" dirty="0" err="1" smtClean="0"/>
              <a:t>isochrone</a:t>
            </a:r>
            <a:r>
              <a:rPr lang="en-US" dirty="0" smtClean="0"/>
              <a:t> synthesis in addition to classical evolutionary synthesis. One of the subroutines used for this was written by Georges </a:t>
            </a:r>
            <a:r>
              <a:rPr lang="en-US" dirty="0" err="1" smtClean="0"/>
              <a:t>Meynet</a:t>
            </a:r>
            <a:r>
              <a:rPr lang="en-US" dirty="0" smtClean="0"/>
              <a:t>. We also decided to take advantage of the homogeneous atmosphere grid compiled by Lejeune et al. (1997) and replaced the original </a:t>
            </a:r>
            <a:r>
              <a:rPr lang="en-US" dirty="0" err="1" smtClean="0"/>
              <a:t>Kurucz</a:t>
            </a:r>
            <a:r>
              <a:rPr lang="en-US" dirty="0" smtClean="0"/>
              <a:t> models by the new set. The updated code was made available to the community via a spiffy website called Starburst99 (</a:t>
            </a:r>
            <a:r>
              <a:rPr lang="en-US" dirty="0" err="1" smtClean="0"/>
              <a:t>Leitherer</a:t>
            </a:r>
            <a:r>
              <a:rPr lang="en-US" dirty="0" smtClean="0"/>
              <a:t> et al. 1999, </a:t>
            </a:r>
            <a:r>
              <a:rPr lang="en-US" dirty="0" err="1" smtClean="0"/>
              <a:t>ApJ</a:t>
            </a:r>
            <a:r>
              <a:rPr lang="en-US" dirty="0" smtClean="0"/>
              <a:t>, 123, 3).</a:t>
            </a:r>
          </a:p>
          <a:p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 err="1" smtClean="0"/>
              <a:t>isochrone</a:t>
            </a:r>
            <a:r>
              <a:rPr lang="en-US" baseline="0" dirty="0" smtClean="0"/>
              <a:t> synthesis technique is used in the </a:t>
            </a:r>
            <a:r>
              <a:rPr lang="en-US" baseline="0" dirty="0" err="1" smtClean="0"/>
              <a:t>Bruzual</a:t>
            </a:r>
            <a:r>
              <a:rPr lang="en-US" baseline="0" dirty="0" smtClean="0"/>
              <a:t> and </a:t>
            </a:r>
            <a:r>
              <a:rPr lang="en-US" baseline="0" dirty="0" err="1" smtClean="0"/>
              <a:t>Charlot</a:t>
            </a:r>
            <a:r>
              <a:rPr lang="en-US" baseline="0" dirty="0" smtClean="0"/>
              <a:t> models that do very similar things…</a:t>
            </a:r>
          </a:p>
          <a:p>
            <a:r>
              <a:rPr lang="en-US" b="1" baseline="0" dirty="0" smtClean="0"/>
              <a:t>Indeed, models constructed using the BC03 code and the starburst99 code have been shown to produce consistent results (</a:t>
            </a:r>
            <a:r>
              <a:rPr lang="en-US" b="1" baseline="0" dirty="0" err="1" smtClean="0"/>
              <a:t>Hao</a:t>
            </a:r>
            <a:r>
              <a:rPr lang="en-US" b="1" baseline="0" dirty="0" smtClean="0"/>
              <a:t> et al. 2011)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Synthetic spectra are</a:t>
            </a:r>
            <a:r>
              <a:rPr lang="en-US" baseline="0" dirty="0" smtClean="0"/>
              <a:t> generated using </a:t>
            </a:r>
            <a:r>
              <a:rPr lang="en-US" baseline="0" dirty="0" err="1" smtClean="0"/>
              <a:t>isochrone</a:t>
            </a:r>
            <a:r>
              <a:rPr lang="en-US" baseline="0" dirty="0" smtClean="0"/>
              <a:t> synthesis (interpolation of isochrones over a mass grid). Spectra are calibrated using a database of empirical spectra of stars of difference stellar types (O, B, stars, etc.)</a:t>
            </a:r>
          </a:p>
          <a:p>
            <a:endParaRPr lang="en-US" baseline="0" dirty="0" smtClean="0"/>
          </a:p>
          <a:p>
            <a:r>
              <a:rPr lang="en-US" baseline="0" dirty="0" smtClean="0"/>
              <a:t>Look up SB99 and calibrations…atmospheres? Etc. stellar evolution libraries are used. IMF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81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Checking: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the CMD-based SFRs accurately measuring the SF?</a:t>
            </a:r>
            <a:br>
              <a:rPr lang="en-US" baseline="0" dirty="0" smtClean="0"/>
            </a:br>
            <a:r>
              <a:rPr lang="en-US" baseline="0" dirty="0" smtClean="0"/>
              <a:t>Are the extinction corrections accurate?</a:t>
            </a:r>
            <a:endParaRPr lang="en-US" dirty="0" smtClean="0"/>
          </a:p>
          <a:p>
            <a:r>
              <a:rPr lang="en-US" dirty="0" smtClean="0"/>
              <a:t>Are</a:t>
            </a:r>
            <a:r>
              <a:rPr lang="en-US" baseline="0" dirty="0" smtClean="0"/>
              <a:t> the SFRs affected by </a:t>
            </a:r>
            <a:r>
              <a:rPr lang="en-US" baseline="0" dirty="0" err="1" smtClean="0"/>
              <a:t>stochasticity</a:t>
            </a:r>
            <a:r>
              <a:rPr lang="en-US" baseline="0" dirty="0" smtClean="0"/>
              <a:t>?</a:t>
            </a:r>
          </a:p>
          <a:p>
            <a:endParaRPr lang="en-US" dirty="0" smtClean="0"/>
          </a:p>
          <a:p>
            <a:r>
              <a:rPr lang="en-US" dirty="0" smtClean="0"/>
              <a:t>Used 4 models</a:t>
            </a:r>
          </a:p>
          <a:p>
            <a:endParaRPr lang="en-US" dirty="0" smtClean="0"/>
          </a:p>
          <a:p>
            <a:r>
              <a:rPr lang="en-US" dirty="0" err="1" smtClean="0"/>
              <a:t>Pegase</a:t>
            </a:r>
            <a:endParaRPr lang="en-US" dirty="0" smtClean="0"/>
          </a:p>
          <a:p>
            <a:r>
              <a:rPr lang="en-US" dirty="0" smtClean="0"/>
              <a:t>Match</a:t>
            </a:r>
          </a:p>
          <a:p>
            <a:r>
              <a:rPr lang="en-US" dirty="0" smtClean="0"/>
              <a:t>Slug</a:t>
            </a:r>
          </a:p>
          <a:p>
            <a:r>
              <a:rPr lang="en-US" dirty="0" smtClean="0"/>
              <a:t>Bc03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9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Overall,</a:t>
            </a:r>
            <a:r>
              <a:rPr lang="en-US" baseline="0" dirty="0" smtClean="0"/>
              <a:t> it’s pretty good.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Distinct model differences.</a:t>
            </a:r>
          </a:p>
          <a:p>
            <a:r>
              <a:rPr lang="en-US" baseline="0" dirty="0" err="1" smtClean="0"/>
              <a:t>Pegase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biggest discrepancy in the FUV</a:t>
            </a:r>
          </a:p>
          <a:p>
            <a:r>
              <a:rPr lang="en-US" baseline="0" dirty="0" smtClean="0">
                <a:sym typeface="Wingdings"/>
              </a:rPr>
              <a:t>Factor of ~2 between </a:t>
            </a:r>
            <a:r>
              <a:rPr lang="en-US" baseline="0" dirty="0" err="1" smtClean="0">
                <a:sym typeface="Wingdings"/>
              </a:rPr>
              <a:t>synethtic</a:t>
            </a:r>
            <a:r>
              <a:rPr lang="en-US" baseline="0" dirty="0" smtClean="0">
                <a:sym typeface="Wingdings"/>
              </a:rPr>
              <a:t> stellar pops and BC03</a:t>
            </a:r>
          </a:p>
          <a:p>
            <a:r>
              <a:rPr lang="en-US" baseline="0" dirty="0" smtClean="0">
                <a:sym typeface="Wingdings"/>
              </a:rPr>
              <a:t>SLUG  Stochastic effects better </a:t>
            </a:r>
            <a:r>
              <a:rPr lang="en-US" baseline="0" dirty="0" err="1" smtClean="0">
                <a:sym typeface="Wingdings"/>
              </a:rPr>
              <a:t>modelled</a:t>
            </a:r>
            <a:r>
              <a:rPr lang="en-US" baseline="0" dirty="0" smtClean="0">
                <a:sym typeface="Wingdings"/>
              </a:rPr>
              <a:t> don’t change the result significantly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Overall,</a:t>
            </a:r>
            <a:r>
              <a:rPr lang="en-US" baseline="0" dirty="0" smtClean="0"/>
              <a:t> it’s pretty good.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Distinct model differences.</a:t>
            </a:r>
          </a:p>
          <a:p>
            <a:r>
              <a:rPr lang="en-US" baseline="0" dirty="0" err="1" smtClean="0"/>
              <a:t>Pegase</a:t>
            </a:r>
            <a:r>
              <a:rPr lang="en-US" baseline="0" dirty="0" smtClean="0"/>
              <a:t> </a:t>
            </a:r>
            <a:r>
              <a:rPr lang="en-US" baseline="0" dirty="0" smtClean="0">
                <a:sym typeface="Wingdings"/>
              </a:rPr>
              <a:t> biggest discrepancy in the FUV</a:t>
            </a:r>
          </a:p>
          <a:p>
            <a:r>
              <a:rPr lang="en-US" baseline="0" dirty="0" smtClean="0">
                <a:sym typeface="Wingdings"/>
              </a:rPr>
              <a:t>Factor of ~2 between </a:t>
            </a:r>
            <a:r>
              <a:rPr lang="en-US" baseline="0" dirty="0" err="1" smtClean="0">
                <a:sym typeface="Wingdings"/>
              </a:rPr>
              <a:t>synethtic</a:t>
            </a:r>
            <a:r>
              <a:rPr lang="en-US" baseline="0" dirty="0" smtClean="0">
                <a:sym typeface="Wingdings"/>
              </a:rPr>
              <a:t> stellar pops and BC03</a:t>
            </a:r>
          </a:p>
          <a:p>
            <a:r>
              <a:rPr lang="en-US" baseline="0" dirty="0" smtClean="0">
                <a:sym typeface="Wingdings"/>
              </a:rPr>
              <a:t>SLUG  Stochastic effects better </a:t>
            </a:r>
            <a:r>
              <a:rPr lang="en-US" baseline="0" dirty="0" err="1" smtClean="0">
                <a:sym typeface="Wingdings"/>
              </a:rPr>
              <a:t>modelled</a:t>
            </a:r>
            <a:r>
              <a:rPr lang="en-US" baseline="0" dirty="0" smtClean="0">
                <a:sym typeface="Wingdings"/>
              </a:rPr>
              <a:t> don’t change the result significantly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2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r>
              <a:rPr lang="en-US" baseline="0" dirty="0" smtClean="0"/>
              <a:t> things to note:</a:t>
            </a:r>
          </a:p>
          <a:p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General offset (not a scatter plot).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4 galaxies with very young massive clusters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Dispersion of the measurements</a:t>
            </a:r>
          </a:p>
          <a:p>
            <a:pPr marL="0" indent="0">
              <a:buNone/>
            </a:pPr>
            <a:r>
              <a:rPr lang="en-US" baseline="0" dirty="0" smtClean="0"/>
              <a:t>Note the small difference in calibrations being discussed in the literature.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9469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300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High Surface Brightness Regions</a:t>
            </a:r>
          </a:p>
          <a:p>
            <a:r>
              <a:rPr lang="en-US" dirty="0" smtClean="0"/>
              <a:t>Diffuse Emission – source</a:t>
            </a:r>
            <a:r>
              <a:rPr lang="en-US" baseline="0" dirty="0" smtClean="0"/>
              <a:t> of emission not understood; how does this impact a scaling relation?</a:t>
            </a:r>
            <a:endParaRPr lang="en-US" dirty="0" smtClean="0"/>
          </a:p>
          <a:p>
            <a:r>
              <a:rPr lang="en-US" dirty="0" smtClean="0"/>
              <a:t>Shape of SED over FV </a:t>
            </a:r>
            <a:r>
              <a:rPr lang="en-US" dirty="0" err="1" smtClean="0"/>
              <a:t>bandbass</a:t>
            </a:r>
            <a:endParaRPr lang="en-US" dirty="0" smtClean="0"/>
          </a:p>
          <a:p>
            <a:r>
              <a:rPr lang="en-US" dirty="0" err="1" smtClean="0"/>
              <a:t>Metallicity</a:t>
            </a:r>
            <a:r>
              <a:rPr lang="en-US" dirty="0" smtClean="0"/>
              <a:t> ~25%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FC22E-EF55-4747-8FD7-026287791225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Drag picture to placeholder or click icon to add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eaLnBrk="1" latinLnBrk="0" hangingPunct="1"/>
            <a:fld id="{E637BB6B-EE1B-48FB-8575-0D55C373DE88}" type="datetimeFigureOut">
              <a:rPr lang="en-US" smtClean="0"/>
              <a:pPr eaLnBrk="1" latinLnBrk="0" hangingPunct="1"/>
              <a:t>4/12/16</a:t>
            </a:fld>
            <a:endParaRPr lang="en-US" sz="100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pPr algn="ctr" eaLnBrk="1" latinLnBrk="0" hangingPunct="1"/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2AA957AF-53C0-420B-9C2D-77DB1416566C}" type="slidenum">
              <a:rPr kumimoji="0" lang="en-US" smtClean="0"/>
              <a:pPr/>
              <a:t>‹#›</a:t>
            </a:fld>
            <a:endParaRPr kumimoji="0" lang="en-US" sz="1000" dirty="0">
              <a:solidFill>
                <a:schemeClr val="tx2">
                  <a:shade val="50000"/>
                </a:scheme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Calibri"/>
          <a:ea typeface="+mj-ea"/>
          <a:cs typeface="Calibri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Calibri"/>
          <a:ea typeface="+mn-ea"/>
          <a:cs typeface="Calibri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Calibri"/>
          <a:ea typeface="+mn-ea"/>
          <a:cs typeface="Calibri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Calibri"/>
          <a:ea typeface="+mn-ea"/>
          <a:cs typeface="Calibri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Calibri"/>
          <a:ea typeface="+mn-ea"/>
          <a:cs typeface="Calibri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7.png"/><Relationship Id="rId5" Type="http://schemas.openxmlformats.org/officeDocument/2006/relationships/image" Target="../media/image18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emf"/><Relationship Id="rId3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9938" y="3337560"/>
            <a:ext cx="6893236" cy="2301240"/>
          </a:xfrm>
        </p:spPr>
        <p:txBody>
          <a:bodyPr>
            <a:normAutofit/>
          </a:bodyPr>
          <a:lstStyle/>
          <a:p>
            <a:r>
              <a:rPr lang="en-US" dirty="0" smtClean="0"/>
              <a:t>Are WE CORRECTLY  Measuring the Star formation in galaxies?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87112" y="1544812"/>
            <a:ext cx="6480048" cy="1752600"/>
          </a:xfrm>
        </p:spPr>
        <p:txBody>
          <a:bodyPr/>
          <a:lstStyle/>
          <a:p>
            <a:r>
              <a:rPr lang="en-US" sz="2800" dirty="0" smtClean="0"/>
              <a:t>Kristen B. W. McQuinn</a:t>
            </a:r>
          </a:p>
          <a:p>
            <a:r>
              <a:rPr lang="en-US" dirty="0" smtClean="0"/>
              <a:t>McDonald Observatory</a:t>
            </a:r>
          </a:p>
          <a:p>
            <a:r>
              <a:rPr lang="en-US" dirty="0" smtClean="0"/>
              <a:t>University of Texas at Austin</a:t>
            </a:r>
          </a:p>
          <a:p>
            <a:r>
              <a:rPr lang="en-US" dirty="0" smtClean="0"/>
              <a:t>April 12,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832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063" y="198120"/>
            <a:ext cx="8897938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Comparison of CMD-based SFRs and FUV SFRs</a:t>
            </a:r>
            <a:endParaRPr lang="en-US" sz="3400" dirty="0"/>
          </a:p>
        </p:txBody>
      </p:sp>
      <p:pic>
        <p:nvPicPr>
          <p:cNvPr id="5" name="Picture 4" descr="f11-eps-converted-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600" y="1155700"/>
            <a:ext cx="5473700" cy="547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285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161" y="101600"/>
            <a:ext cx="8440738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Quantifying the difference between integrated FUV SFRs and CMD-based SFRs</a:t>
            </a:r>
            <a:endParaRPr lang="en-US" sz="3200" dirty="0"/>
          </a:p>
        </p:txBody>
      </p:sp>
      <p:pic>
        <p:nvPicPr>
          <p:cNvPr id="8" name="Picture 7" descr="f12-eps-converted-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7435" y="1244600"/>
            <a:ext cx="4675185" cy="4675185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84162" y="6094411"/>
            <a:ext cx="8682038" cy="763589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FUV SFR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= 2.04 ± 0.81 </a:t>
            </a:r>
            <a:r>
              <a:rPr kumimoji="0" lang="en-US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x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10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-28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</a:t>
            </a:r>
            <a:r>
              <a:rPr kumimoji="0" lang="en-US" sz="3200" b="0" i="1" u="none" strike="noStrike" kern="120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  <a:r>
              <a:rPr kumimoji="0" lang="en-US" sz="3200" b="0" i="1" u="none" strike="noStrike" kern="1200" cap="none" spc="0" normalizeH="0" baseline="-25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FUV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(erg s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-1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Hz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-1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57500" y="1244600"/>
            <a:ext cx="2135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McQuinn et al. 2015b</a:t>
            </a:r>
            <a:endParaRPr lang="en-US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24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54018"/>
            <a:ext cx="8488363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Summary </a:t>
            </a:r>
            <a:endParaRPr lang="en-US" sz="36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341438"/>
            <a:ext cx="7932738" cy="4708525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Comparison between CMD-</a:t>
            </a:r>
            <a:r>
              <a:rPr lang="en-US" dirty="0" err="1" smtClean="0"/>
              <a:t>SFRs</a:t>
            </a:r>
            <a:r>
              <a:rPr lang="en-US" dirty="0" smtClean="0"/>
              <a:t> and integrated FUV </a:t>
            </a:r>
            <a:r>
              <a:rPr lang="en-US" dirty="0" err="1" smtClean="0"/>
              <a:t>SFRs</a:t>
            </a:r>
            <a:r>
              <a:rPr lang="en-US" dirty="0" smtClean="0"/>
              <a:t> are off by ~50%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Differences between SFR indicators are not due to poorly met assumptions or extinction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The UV SFR scaling relation, while easy to use, does not strictly hold. Secondary (non-linear) factors are not well-quantified yet.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6444734"/>
            <a:ext cx="8945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McQuinn et al. 2015a,b						UT at Austin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89324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34620"/>
            <a:ext cx="860742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Is a scaling relation all that’s needed?</a:t>
            </a:r>
            <a:endParaRPr lang="en-US" dirty="0"/>
          </a:p>
        </p:txBody>
      </p:sp>
      <p:pic>
        <p:nvPicPr>
          <p:cNvPr id="6" name="Picture 5" descr="ngc4068_galex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37" y="4143376"/>
            <a:ext cx="2461576" cy="2461576"/>
          </a:xfrm>
          <a:prstGeom prst="rect">
            <a:avLst/>
          </a:prstGeom>
        </p:spPr>
      </p:pic>
      <p:pic>
        <p:nvPicPr>
          <p:cNvPr id="7" name="Picture 6" descr="n4449_galex_2color_c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937" y="1417320"/>
            <a:ext cx="2461576" cy="2461576"/>
          </a:xfrm>
          <a:prstGeom prst="rect">
            <a:avLst/>
          </a:prstGeom>
        </p:spPr>
      </p:pic>
      <p:pic>
        <p:nvPicPr>
          <p:cNvPr id="8" name="Picture 7" descr="f13-eps-converted-to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99" y="1557020"/>
            <a:ext cx="5637348" cy="493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91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391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Comparisons with other SFR Indicators can be uncertain…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706574"/>
            <a:ext cx="7932739" cy="517047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 smtClean="0"/>
              <a:t>Unknown star formation history</a:t>
            </a:r>
          </a:p>
          <a:p>
            <a:pPr lvl="1">
              <a:lnSpc>
                <a:spcPct val="120000"/>
              </a:lnSpc>
            </a:pPr>
            <a:r>
              <a:rPr lang="en-US" dirty="0" smtClean="0"/>
              <a:t>UV based on constant SF over 100 </a:t>
            </a:r>
            <a:r>
              <a:rPr lang="en-US" dirty="0" err="1" smtClean="0"/>
              <a:t>Myr</a:t>
            </a:r>
            <a:endParaRPr lang="en-US" dirty="0" smtClean="0"/>
          </a:p>
          <a:p>
            <a:pPr>
              <a:lnSpc>
                <a:spcPct val="120000"/>
              </a:lnSpc>
            </a:pPr>
            <a:r>
              <a:rPr lang="en-US" dirty="0" smtClean="0"/>
              <a:t>UV and Hα can be significantly affected by extinction (and by differing amounts)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Possible stochastic sampling of IMF impacting observables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Integrated optical light does not scale linearly with SFR</a:t>
            </a:r>
          </a:p>
          <a:p>
            <a:pPr>
              <a:lnSpc>
                <a:spcPct val="120000"/>
              </a:lnSpc>
            </a:pPr>
            <a:r>
              <a:rPr lang="en-US" dirty="0" smtClean="0"/>
              <a:t>Comparisons of stellar light with reprocessed stellar light</a:t>
            </a:r>
          </a:p>
          <a:p>
            <a:pPr marL="36576" indent="0">
              <a:lnSpc>
                <a:spcPct val="120000"/>
              </a:lnSpc>
              <a:buNone/>
            </a:pPr>
            <a:endParaRPr lang="en-US" dirty="0"/>
          </a:p>
          <a:p>
            <a:pPr marL="36576" indent="0" algn="ctr">
              <a:lnSpc>
                <a:spcPct val="120000"/>
              </a:lnSpc>
              <a:buNone/>
            </a:pPr>
            <a:r>
              <a:rPr lang="en-US" sz="3500" i="1" dirty="0" smtClean="0"/>
              <a:t>Differences between SFRs are often attributed to these uncertainties</a:t>
            </a:r>
            <a:endParaRPr lang="en-US" sz="3500" i="1" dirty="0"/>
          </a:p>
        </p:txBody>
      </p:sp>
      <p:sp>
        <p:nvSpPr>
          <p:cNvPr id="4" name="TextBox 3"/>
          <p:cNvSpPr txBox="1"/>
          <p:nvPr/>
        </p:nvSpPr>
        <p:spPr>
          <a:xfrm rot="21240000">
            <a:off x="1406779" y="2808854"/>
            <a:ext cx="6107956" cy="1191095"/>
          </a:xfrm>
          <a:prstGeom prst="rect">
            <a:avLst/>
          </a:prstGeom>
          <a:solidFill>
            <a:schemeClr val="tx1"/>
          </a:solidFill>
          <a:ln w="66675" cap="flat" cmpd="sng">
            <a:solidFill>
              <a:schemeClr val="bg1"/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 smtClean="0">
                <a:solidFill>
                  <a:srgbClr val="000000"/>
                </a:solidFill>
              </a:rPr>
              <a:t>Many of the indicators are calibrated using the same theoretical model…</a:t>
            </a:r>
            <a:endParaRPr lang="en-US" sz="2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51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5563" y="194940"/>
            <a:ext cx="9088437" cy="1143000"/>
          </a:xfrm>
        </p:spPr>
        <p:txBody>
          <a:bodyPr>
            <a:noAutofit/>
          </a:bodyPr>
          <a:lstStyle/>
          <a:p>
            <a:r>
              <a:rPr lang="en-US" sz="3000" dirty="0"/>
              <a:t>Star Formation on Cosmic </a:t>
            </a:r>
            <a:r>
              <a:rPr lang="en-US" sz="3000" dirty="0" smtClean="0"/>
              <a:t>Scales…the ‘Lilly-</a:t>
            </a:r>
            <a:r>
              <a:rPr lang="en-US" sz="3000" dirty="0" err="1" smtClean="0"/>
              <a:t>Madau</a:t>
            </a:r>
            <a:r>
              <a:rPr lang="en-US" sz="3000" dirty="0" smtClean="0"/>
              <a:t>’ plot</a:t>
            </a:r>
            <a:endParaRPr lang="en-US" sz="3000" dirty="0"/>
          </a:p>
        </p:txBody>
      </p:sp>
      <p:pic>
        <p:nvPicPr>
          <p:cNvPr id="7" name="Picture 6" descr="finkelstein_csfrd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298" y="1249040"/>
            <a:ext cx="7272050" cy="5177166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5810296" y="6097594"/>
            <a:ext cx="2301852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pPr algn="r"/>
            <a:r>
              <a:rPr lang="en-GB" sz="1600" dirty="0" smtClean="0">
                <a:latin typeface="Arial" charset="0"/>
              </a:rPr>
              <a:t>Finkelstein </a:t>
            </a:r>
            <a:r>
              <a:rPr lang="en-GB" sz="1600" dirty="0">
                <a:latin typeface="Arial" charset="0"/>
              </a:rPr>
              <a:t>et al</a:t>
            </a:r>
            <a:r>
              <a:rPr lang="en-GB" sz="1600" dirty="0" smtClean="0">
                <a:latin typeface="Arial" charset="0"/>
              </a:rPr>
              <a:t>. (2015)</a:t>
            </a:r>
          </a:p>
          <a:p>
            <a:pPr algn="r"/>
            <a:endParaRPr lang="en-GB" sz="16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989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SFRs from Integrated light</a:t>
            </a:r>
            <a:endParaRPr lang="en-US" dirty="0"/>
          </a:p>
        </p:txBody>
      </p:sp>
      <p:pic>
        <p:nvPicPr>
          <p:cNvPr id="3" name="Picture 2" descr="NGC444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14195"/>
            <a:ext cx="4484687" cy="4484687"/>
          </a:xfrm>
          <a:prstGeom prst="rect">
            <a:avLst/>
          </a:prstGeom>
        </p:spPr>
      </p:pic>
      <p:pic>
        <p:nvPicPr>
          <p:cNvPr id="7" name="Picture 6" descr="NGC4449_ha_min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13" y="1417320"/>
            <a:ext cx="2397125" cy="2397125"/>
          </a:xfrm>
          <a:prstGeom prst="rect">
            <a:avLst/>
          </a:prstGeom>
        </p:spPr>
      </p:pic>
      <p:pic>
        <p:nvPicPr>
          <p:cNvPr id="8" name="Picture 7" descr="NGC4449_NUV_mini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312" y="4224338"/>
            <a:ext cx="2397125" cy="240363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200" y="5652551"/>
            <a:ext cx="20605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NGC 4449 </a:t>
            </a:r>
          </a:p>
          <a:p>
            <a:r>
              <a:rPr lang="en-US" sz="1400" dirty="0" smtClean="0"/>
              <a:t>McQuinn et al. (in prep)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5738812" y="3373437"/>
            <a:ext cx="484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Hα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740394" y="6187201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9240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Synthetic spectra are used to calibrate the UV SFRs</a:t>
            </a:r>
            <a:endParaRPr lang="en-US" dirty="0"/>
          </a:p>
        </p:txBody>
      </p:sp>
      <p:pic>
        <p:nvPicPr>
          <p:cNvPr id="3" name="Picture 2" descr="sb99_spectrum_fig2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673" y="1817688"/>
            <a:ext cx="4582703" cy="4564061"/>
          </a:xfrm>
          <a:prstGeom prst="rect">
            <a:avLst/>
          </a:prstGeom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2874297"/>
              </p:ext>
            </p:extLst>
          </p:nvPr>
        </p:nvGraphicFramePr>
        <p:xfrm>
          <a:off x="5143507" y="2276794"/>
          <a:ext cx="3754436" cy="2186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7849"/>
                <a:gridCol w="1856587"/>
              </a:tblGrid>
              <a:tr h="523874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SFR (M</a:t>
                      </a:r>
                      <a:r>
                        <a:rPr lang="en-US" baseline="-25000" dirty="0" smtClean="0">
                          <a:latin typeface="Wingdings"/>
                          <a:ea typeface="Wingdings"/>
                          <a:cs typeface="Wingdings"/>
                          <a:sym typeface="Wingdings"/>
                        </a:rPr>
                        <a:t></a:t>
                      </a:r>
                      <a:r>
                        <a:rPr kumimoji="0" lang="en-US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/</a:t>
                      </a:r>
                      <a:r>
                        <a:rPr kumimoji="0" lang="en-US" b="1" kern="120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yr</a:t>
                      </a:r>
                      <a:r>
                        <a:rPr kumimoji="0" lang="en-US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  <a:sym typeface="Wingdings"/>
                        </a:rPr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Ref.</a:t>
                      </a:r>
                      <a:endParaRPr lang="en-US" dirty="0"/>
                    </a:p>
                  </a:txBody>
                  <a:tcPr/>
                </a:tc>
              </a:tr>
              <a:tr h="627063">
                <a:tc>
                  <a:txBody>
                    <a:bodyPr/>
                    <a:lstStyle/>
                    <a:p>
                      <a:r>
                        <a:rPr lang="en-US" dirty="0" smtClean="0"/>
                        <a:t>1.4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-28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/>
                        <a:t>L</a:t>
                      </a:r>
                      <a:r>
                        <a:rPr lang="en-US" i="1" baseline="-25000" dirty="0" smtClean="0"/>
                        <a:t>FUV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 smtClean="0"/>
                        <a:t>Kennicutt</a:t>
                      </a:r>
                      <a:r>
                        <a:rPr lang="en-US" sz="1400" dirty="0" smtClean="0"/>
                        <a:t> (1998)</a:t>
                      </a:r>
                      <a:endParaRPr lang="en-US" sz="1400" dirty="0"/>
                    </a:p>
                  </a:txBody>
                  <a:tcPr/>
                </a:tc>
              </a:tr>
              <a:tr h="555625">
                <a:tc>
                  <a:txBody>
                    <a:bodyPr/>
                    <a:lstStyle/>
                    <a:p>
                      <a:r>
                        <a:rPr lang="en-US" dirty="0" smtClean="0"/>
                        <a:t>1.33</a:t>
                      </a:r>
                      <a:r>
                        <a:rPr lang="en-US" baseline="0" dirty="0" smtClean="0"/>
                        <a:t> x 10</a:t>
                      </a:r>
                      <a:r>
                        <a:rPr lang="en-US" baseline="30000" dirty="0" smtClean="0"/>
                        <a:t>-28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i="1" baseline="0" dirty="0" smtClean="0"/>
                        <a:t>L</a:t>
                      </a:r>
                      <a:r>
                        <a:rPr lang="en-US" i="1" baseline="-25000" dirty="0" smtClean="0"/>
                        <a:t>FUV</a:t>
                      </a:r>
                      <a:endParaRPr lang="en-US" i="1" baseline="-25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</a:pPr>
                      <a:r>
                        <a:rPr lang="en-US" sz="1400" dirty="0" err="1" smtClean="0"/>
                        <a:t>Hao</a:t>
                      </a:r>
                      <a:r>
                        <a:rPr lang="en-US" sz="1400" dirty="0" smtClean="0"/>
                        <a:t> et al. (2011)</a:t>
                      </a:r>
                      <a:br>
                        <a:rPr lang="en-US" sz="1400" dirty="0" smtClean="0"/>
                      </a:br>
                      <a:r>
                        <a:rPr lang="en-US" sz="1400" dirty="0" smtClean="0"/>
                        <a:t>Murphy et al. (2011)</a:t>
                      </a:r>
                    </a:p>
                  </a:txBody>
                  <a:tcPr/>
                </a:tc>
              </a:tr>
              <a:tr h="38893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Where </a:t>
                      </a:r>
                      <a:r>
                        <a:rPr lang="en-US" sz="1600" i="1" dirty="0" smtClean="0"/>
                        <a:t>L</a:t>
                      </a:r>
                      <a:r>
                        <a:rPr lang="en-US" sz="1600" i="1" baseline="-25000" dirty="0" smtClean="0"/>
                        <a:t>FUV</a:t>
                      </a:r>
                      <a:r>
                        <a:rPr lang="en-US" sz="1600" dirty="0" smtClean="0"/>
                        <a:t> is in units</a:t>
                      </a:r>
                      <a:r>
                        <a:rPr lang="en-US" sz="1600" baseline="0" dirty="0" smtClean="0"/>
                        <a:t> of erg s</a:t>
                      </a:r>
                      <a:r>
                        <a:rPr lang="en-US" sz="1600" baseline="30000" dirty="0" smtClean="0"/>
                        <a:t>-1</a:t>
                      </a:r>
                      <a:r>
                        <a:rPr lang="en-US" sz="1600" baseline="0" dirty="0" smtClean="0"/>
                        <a:t> Hz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17563" y="2024063"/>
            <a:ext cx="19012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00"/>
                </a:solidFill>
              </a:rPr>
              <a:t>Leitherer</a:t>
            </a:r>
            <a:r>
              <a:rPr lang="en-US" sz="1400" dirty="0" smtClean="0">
                <a:solidFill>
                  <a:srgbClr val="000000"/>
                </a:solidFill>
              </a:rPr>
              <a:t> et al. (1999)</a:t>
            </a:r>
          </a:p>
          <a:p>
            <a:r>
              <a:rPr lang="en-US" sz="1400" dirty="0" smtClean="0">
                <a:solidFill>
                  <a:srgbClr val="000000"/>
                </a:solidFill>
              </a:rPr>
              <a:t>Starburst99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89249" y="2397124"/>
            <a:ext cx="357184" cy="381001"/>
          </a:xfrm>
          <a:prstGeom prst="rect">
            <a:avLst/>
          </a:prstGeom>
          <a:noFill/>
          <a:ln w="28575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432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3" descr="f1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141730"/>
            <a:ext cx="3875087" cy="5016500"/>
          </a:xfrm>
          <a:prstGeom prst="rect">
            <a:avLst/>
          </a:prstGeom>
        </p:spPr>
      </p:pic>
      <p:pic>
        <p:nvPicPr>
          <p:cNvPr id="5" name="Content Placeholder 3" descr="ugc9128_cmd.eps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808163"/>
            <a:ext cx="4368800" cy="4368800"/>
          </a:xfrm>
          <a:solidFill>
            <a:schemeClr val="tx1"/>
          </a:solidFill>
        </p:spPr>
      </p:pic>
      <p:sp>
        <p:nvSpPr>
          <p:cNvPr id="6" name="Oval 5"/>
          <p:cNvSpPr/>
          <p:nvPr/>
        </p:nvSpPr>
        <p:spPr>
          <a:xfrm>
            <a:off x="5740400" y="2964180"/>
            <a:ext cx="609600" cy="533400"/>
          </a:xfrm>
          <a:prstGeom prst="ellipse">
            <a:avLst/>
          </a:prstGeom>
          <a:solidFill>
            <a:srgbClr val="F7DF56">
              <a:alpha val="15000"/>
            </a:srgbClr>
          </a:solidFill>
          <a:ln w="22225" cap="flat" cmpd="sng" algn="ctr">
            <a:solidFill>
              <a:srgbClr val="F7DF5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435600" y="4259580"/>
            <a:ext cx="609600" cy="533400"/>
          </a:xfrm>
          <a:prstGeom prst="ellipse">
            <a:avLst/>
          </a:prstGeom>
          <a:solidFill>
            <a:srgbClr val="F7DF56">
              <a:alpha val="15000"/>
            </a:srgbClr>
          </a:solidFill>
          <a:ln w="22225" cap="flat" cmpd="sng" algn="ctr">
            <a:solidFill>
              <a:srgbClr val="F7DF5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6883400" y="3268980"/>
            <a:ext cx="609600" cy="533400"/>
          </a:xfrm>
          <a:prstGeom prst="ellipse">
            <a:avLst/>
          </a:prstGeom>
          <a:solidFill>
            <a:schemeClr val="accent2">
              <a:lumMod val="60000"/>
              <a:lumOff val="40000"/>
              <a:alpha val="15000"/>
            </a:schemeClr>
          </a:solidFill>
          <a:ln w="22225" cap="flat" cmpd="sng" algn="ctr">
            <a:solidFill>
              <a:srgbClr val="F7DF5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60975" y="2506663"/>
            <a:ext cx="403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D577"/>
                </a:solidFill>
                <a:latin typeface="Corbel" charset="0"/>
              </a:rPr>
              <a:t>A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588000" y="2819400"/>
            <a:ext cx="241300" cy="22225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5969000" y="3649980"/>
            <a:ext cx="685800" cy="632231"/>
          </a:xfrm>
          <a:prstGeom prst="ellipse">
            <a:avLst/>
          </a:prstGeom>
          <a:solidFill>
            <a:srgbClr val="D41AC7">
              <a:alpha val="15000"/>
            </a:srgbClr>
          </a:solidFill>
          <a:ln w="22225" cap="flat" cmpd="sng" algn="ctr">
            <a:solidFill>
              <a:srgbClr val="D41AC7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6350000" y="4118495"/>
            <a:ext cx="571500" cy="632231"/>
          </a:xfrm>
          <a:prstGeom prst="ellipse">
            <a:avLst/>
          </a:prstGeom>
          <a:solidFill>
            <a:srgbClr val="6CFF72">
              <a:alpha val="15000"/>
            </a:srgbClr>
          </a:solidFill>
          <a:ln w="22225" cap="flat" cmpd="sng" algn="ctr">
            <a:solidFill>
              <a:srgbClr val="6CFF7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23113" y="4649788"/>
            <a:ext cx="401637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6CFF72"/>
                </a:solidFill>
                <a:latin typeface="Corbel" charset="0"/>
              </a:rPr>
              <a:t>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83200" y="3540125"/>
            <a:ext cx="3873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E113FF"/>
                </a:solidFill>
                <a:latin typeface="Corbel" charset="0"/>
              </a:rPr>
              <a:t>B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5664200" y="3802063"/>
            <a:ext cx="228600" cy="1587"/>
          </a:xfrm>
          <a:prstGeom prst="line">
            <a:avLst/>
          </a:prstGeom>
          <a:ln>
            <a:solidFill>
              <a:srgbClr val="D41AC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883400" y="4748213"/>
            <a:ext cx="239713" cy="120650"/>
          </a:xfrm>
          <a:prstGeom prst="line">
            <a:avLst/>
          </a:prstGeom>
          <a:ln>
            <a:solidFill>
              <a:srgbClr val="6CFF7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3" descr="sfr_ugc9128_500myr_big_pts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1808163"/>
            <a:ext cx="4368800" cy="43688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4093210" y="3018155"/>
            <a:ext cx="158750" cy="2682875"/>
          </a:xfrm>
          <a:prstGeom prst="rect">
            <a:avLst/>
          </a:prstGeom>
          <a:solidFill>
            <a:srgbClr val="F7DF56">
              <a:alpha val="15000"/>
            </a:srgbClr>
          </a:solidFill>
          <a:ln w="22225" cap="flat" cmpd="sng" algn="ctr">
            <a:solidFill>
              <a:srgbClr val="F7DF5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994660" y="2799081"/>
            <a:ext cx="730250" cy="2882900"/>
          </a:xfrm>
          <a:prstGeom prst="rect">
            <a:avLst/>
          </a:prstGeom>
          <a:solidFill>
            <a:srgbClr val="D41AC7">
              <a:alpha val="15000"/>
            </a:srgb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7810" y="3973830"/>
            <a:ext cx="1073150" cy="1708152"/>
          </a:xfrm>
          <a:prstGeom prst="rect">
            <a:avLst/>
          </a:prstGeom>
          <a:solidFill>
            <a:srgbClr val="6CFF72">
              <a:alpha val="15000"/>
            </a:srgbClr>
          </a:solidFill>
          <a:ln>
            <a:solidFill>
              <a:schemeClr val="accent3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endParaRPr lang="en-US" sz="1800">
              <a:solidFill>
                <a:srgbClr val="FFFFFF"/>
              </a:solidFill>
              <a:latin typeface="Corbe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87800" y="2232025"/>
            <a:ext cx="403225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D577"/>
                </a:solidFill>
                <a:latin typeface="Corbel" charset="0"/>
              </a:rP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159125" y="2206625"/>
            <a:ext cx="38735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E113FF"/>
                </a:solidFill>
                <a:latin typeface="Corbel" charset="0"/>
              </a:rPr>
              <a:t>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843088" y="3268663"/>
            <a:ext cx="401637" cy="5238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6CFF72"/>
                </a:solidFill>
                <a:latin typeface="Corbel" charset="0"/>
              </a:rPr>
              <a:t>C</a:t>
            </a: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298449" y="377509"/>
            <a:ext cx="8651875" cy="1143000"/>
          </a:xfrm>
          <a:prstGeom prst="rect">
            <a:avLst/>
          </a:prstGeom>
        </p:spPr>
        <p:txBody>
          <a:bodyPr vert="horz" lIns="45720" tIns="0" rIns="45720" bIns="0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chemeClr val="tx1"/>
                </a:solidFill>
              </a:rPr>
              <a:t>Star Formation Histories from stellar populations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800" dirty="0" smtClean="0"/>
              <a:t>The Story of UGC 9128</a:t>
            </a:r>
            <a:endParaRPr lang="en-US" sz="2800" dirty="0"/>
          </a:p>
        </p:txBody>
      </p:sp>
      <p:sp>
        <p:nvSpPr>
          <p:cNvPr id="28" name="Text Box 4"/>
          <p:cNvSpPr txBox="1">
            <a:spLocks noChangeArrowheads="1"/>
          </p:cNvSpPr>
          <p:nvPr/>
        </p:nvSpPr>
        <p:spPr bwMode="auto">
          <a:xfrm>
            <a:off x="6883401" y="6230938"/>
            <a:ext cx="2066924" cy="341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5pPr>
            <a:lvl6pPr marL="15367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6pPr>
            <a:lvl7pPr marL="19939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7pPr>
            <a:lvl8pPr marL="24511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8pPr>
            <a:lvl9pPr marL="2908300" indent="-2159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rgbClr val="000000"/>
                </a:solidFill>
                <a:latin typeface="Times New Roman" charset="0"/>
                <a:ea typeface="ＭＳ Ｐゴシック" charset="0"/>
                <a:cs typeface="msgothic" charset="0"/>
              </a:defRPr>
            </a:lvl9pPr>
          </a:lstStyle>
          <a:p>
            <a:r>
              <a:rPr lang="en-GB" sz="1600" dirty="0" smtClean="0">
                <a:solidFill>
                  <a:schemeClr val="tx1"/>
                </a:solidFill>
                <a:latin typeface="Arial" charset="0"/>
              </a:rPr>
              <a:t>McQuinn </a:t>
            </a:r>
            <a:r>
              <a:rPr lang="en-GB" sz="1600" dirty="0">
                <a:solidFill>
                  <a:schemeClr val="tx1"/>
                </a:solidFill>
                <a:latin typeface="Arial" charset="0"/>
              </a:rPr>
              <a:t>et al</a:t>
            </a:r>
            <a:r>
              <a:rPr lang="en-GB" sz="1600" dirty="0" smtClean="0">
                <a:solidFill>
                  <a:schemeClr val="tx1"/>
                </a:solidFill>
                <a:latin typeface="Arial" charset="0"/>
              </a:rPr>
              <a:t>. (2010)</a:t>
            </a:r>
          </a:p>
          <a:p>
            <a:endParaRPr lang="en-GB" sz="16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942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475" y="-20638"/>
            <a:ext cx="8835834" cy="1143000"/>
          </a:xfrm>
        </p:spPr>
        <p:txBody>
          <a:bodyPr>
            <a:noAutofit/>
          </a:bodyPr>
          <a:lstStyle/>
          <a:p>
            <a:r>
              <a:rPr lang="en-US" sz="3400" dirty="0" smtClean="0"/>
              <a:t>Independent comparison is possible with</a:t>
            </a:r>
            <a:br>
              <a:rPr lang="en-US" sz="3400" dirty="0" smtClean="0"/>
            </a:br>
            <a:r>
              <a:rPr lang="en-US" sz="3400" dirty="0" smtClean="0"/>
              <a:t> FUV </a:t>
            </a:r>
            <a:r>
              <a:rPr lang="en-US" sz="3400" dirty="0" err="1" smtClean="0"/>
              <a:t>SFRs</a:t>
            </a:r>
            <a:r>
              <a:rPr lang="en-US" sz="3400" dirty="0" smtClean="0"/>
              <a:t> and CMD-based SFRs</a:t>
            </a:r>
            <a:endParaRPr lang="en-US" sz="2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200" y="1655788"/>
            <a:ext cx="7467600" cy="470056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Quantified star formation histories</a:t>
            </a:r>
          </a:p>
          <a:p>
            <a:pPr lvl="1"/>
            <a:r>
              <a:rPr lang="en-US" sz="2400" dirty="0" smtClean="0"/>
              <a:t>Only possible in nearby galaxies </a:t>
            </a:r>
            <a:r>
              <a:rPr lang="en-US" sz="2400" dirty="0" smtClean="0">
                <a:sym typeface="Wingdings"/>
              </a:rPr>
              <a:t>(optically </a:t>
            </a:r>
            <a:r>
              <a:rPr lang="en-US" sz="2400" dirty="0" smtClean="0"/>
              <a:t>resolved stars)</a:t>
            </a:r>
          </a:p>
          <a:p>
            <a:r>
              <a:rPr lang="en-US" sz="2800" dirty="0" smtClean="0"/>
              <a:t>Galaxies with recent star formation</a:t>
            </a:r>
          </a:p>
          <a:p>
            <a:pPr lvl="1"/>
            <a:r>
              <a:rPr lang="en-US" sz="2400" dirty="0" smtClean="0">
                <a:sym typeface="Wingdings"/>
              </a:rPr>
              <a:t>Ensures significant UV flux</a:t>
            </a:r>
            <a:endParaRPr lang="en-US" sz="2400" dirty="0" smtClean="0"/>
          </a:p>
          <a:p>
            <a:r>
              <a:rPr lang="en-US" sz="2800" dirty="0" smtClean="0"/>
              <a:t>Low extinction</a:t>
            </a:r>
          </a:p>
          <a:p>
            <a:pPr lvl="1"/>
            <a:r>
              <a:rPr lang="en-US" sz="2400" dirty="0" smtClean="0"/>
              <a:t>Galaxies with low </a:t>
            </a:r>
            <a:r>
              <a:rPr lang="en-US" sz="2400" dirty="0" err="1" smtClean="0"/>
              <a:t>metallicity</a:t>
            </a:r>
            <a:endParaRPr lang="en-US" sz="2400" dirty="0" smtClean="0"/>
          </a:p>
          <a:p>
            <a:pPr lvl="1"/>
            <a:r>
              <a:rPr lang="en-US" sz="2400" dirty="0" smtClean="0"/>
              <a:t>Existing infrared data for best practice extinction estimates</a:t>
            </a:r>
          </a:p>
        </p:txBody>
      </p:sp>
      <p:sp>
        <p:nvSpPr>
          <p:cNvPr id="5" name="Rectangle 4"/>
          <p:cNvSpPr/>
          <p:nvPr/>
        </p:nvSpPr>
        <p:spPr>
          <a:xfrm>
            <a:off x="268475" y="1168460"/>
            <a:ext cx="32459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/>
              <a:t>Sample Requirements</a:t>
            </a:r>
            <a:endParaRPr lang="en-US" sz="2400" dirty="0"/>
          </a:p>
        </p:txBody>
      </p:sp>
      <p:pic>
        <p:nvPicPr>
          <p:cNvPr id="6" name="Picture 5" descr="STARBIRDS_McQuin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8062" y="2188766"/>
            <a:ext cx="6858668" cy="407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42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7" y="306072"/>
            <a:ext cx="8913812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Integrated FUV SFR and </a:t>
            </a:r>
            <a:r>
              <a:rPr lang="en-US" sz="4000" dirty="0"/>
              <a:t>CMD-based </a:t>
            </a:r>
            <a:r>
              <a:rPr lang="en-US" sz="4000" dirty="0" smtClean="0"/>
              <a:t>SFH</a:t>
            </a:r>
            <a:endParaRPr lang="en-US" sz="4000" dirty="0"/>
          </a:p>
        </p:txBody>
      </p:sp>
      <p:sp>
        <p:nvSpPr>
          <p:cNvPr id="4" name="Rectangle 3"/>
          <p:cNvSpPr/>
          <p:nvPr/>
        </p:nvSpPr>
        <p:spPr>
          <a:xfrm>
            <a:off x="854850" y="5889504"/>
            <a:ext cx="3236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 smtClean="0"/>
              <a:t>SFR</a:t>
            </a:r>
            <a:r>
              <a:rPr lang="en-US" sz="2000" i="1" baseline="-25000" dirty="0" smtClean="0"/>
              <a:t>FUV</a:t>
            </a:r>
            <a:r>
              <a:rPr lang="en-US" sz="2000" dirty="0" smtClean="0"/>
              <a:t> = 1.33 </a:t>
            </a:r>
            <a:r>
              <a:rPr lang="en-US" sz="2000" dirty="0"/>
              <a:t>x 10</a:t>
            </a:r>
            <a:r>
              <a:rPr lang="en-US" sz="2000" baseline="30000" dirty="0"/>
              <a:t>-28</a:t>
            </a:r>
            <a:r>
              <a:rPr lang="en-US" sz="2000" dirty="0"/>
              <a:t> </a:t>
            </a:r>
            <a:r>
              <a:rPr lang="en-US" sz="2000" i="1" dirty="0"/>
              <a:t>L</a:t>
            </a:r>
            <a:r>
              <a:rPr lang="en-US" sz="2000" i="1" baseline="-25000" dirty="0"/>
              <a:t>FUV</a:t>
            </a:r>
          </a:p>
        </p:txBody>
      </p:sp>
      <p:pic>
        <p:nvPicPr>
          <p:cNvPr id="5" name="Picture 4" descr="f5-eps-converted-to.pdf"/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88" y="1523390"/>
            <a:ext cx="4246562" cy="4246562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 descr="ngc4068_galex_cro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65" y="1523390"/>
            <a:ext cx="4241034" cy="42410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0726" y="5267789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NGC 4068 GALEX UV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3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274320"/>
            <a:ext cx="851217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Check the inputs and the models</a:t>
            </a:r>
            <a:endParaRPr lang="en-US" dirty="0"/>
          </a:p>
        </p:txBody>
      </p:sp>
      <p:pic>
        <p:nvPicPr>
          <p:cNvPr id="3" name="Picture 2" descr="f6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" y="3190857"/>
            <a:ext cx="4244975" cy="3183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6438" y="1420578"/>
            <a:ext cx="7663927" cy="9335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sz="2000" i="1" dirty="0" smtClean="0"/>
              <a:t>Input the CMD-SFRs into different models to predict the UV fluxes</a:t>
            </a:r>
          </a:p>
          <a:p>
            <a:pPr>
              <a:lnSpc>
                <a:spcPct val="140000"/>
              </a:lnSpc>
            </a:pPr>
            <a:r>
              <a:rPr lang="en-US" sz="2000" i="1" dirty="0" smtClean="0"/>
              <a:t>Compare the UV fluxes to the observations</a:t>
            </a:r>
            <a:endParaRPr lang="en-US" sz="20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904875" y="2722544"/>
            <a:ext cx="2737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Synthetic Spectral Model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53025" y="2755881"/>
            <a:ext cx="3123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Synthetic Stellar Populations</a:t>
            </a:r>
            <a:endParaRPr lang="en-US" dirty="0"/>
          </a:p>
        </p:txBody>
      </p:sp>
      <p:pic>
        <p:nvPicPr>
          <p:cNvPr id="9" name="Picture 8" descr="f8-eps-converted-t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499" y="3190857"/>
            <a:ext cx="3714353" cy="318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94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92096"/>
            <a:ext cx="8648700" cy="8048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of NUV Predictions with Observations</a:t>
            </a:r>
            <a:endParaRPr lang="en-US" sz="32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770186"/>
              </p:ext>
            </p:extLst>
          </p:nvPr>
        </p:nvGraphicFramePr>
        <p:xfrm>
          <a:off x="457200" y="2006600"/>
          <a:ext cx="2743200" cy="2502342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44700"/>
                <a:gridCol w="698500"/>
              </a:tblGrid>
              <a:tr h="574454">
                <a:tc>
                  <a:txBody>
                    <a:bodyPr/>
                    <a:lstStyle/>
                    <a:p>
                      <a:r>
                        <a:rPr lang="en-US" dirty="0" smtClean="0"/>
                        <a:t>Extinction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574454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Stochasticity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</a:tr>
              <a:tr h="778980">
                <a:tc>
                  <a:txBody>
                    <a:bodyPr/>
                    <a:lstStyle/>
                    <a:p>
                      <a:r>
                        <a:rPr lang="en-US" dirty="0" smtClean="0"/>
                        <a:t>Stellar Evolution Models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US" kern="1200" dirty="0" smtClean="0">
                          <a:solidFill>
                            <a:schemeClr val="dk1"/>
                          </a:solidFill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kumimoji="0" lang="en-US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Zapf Dingbats"/>
                      </a:endParaRPr>
                    </a:p>
                  </a:txBody>
                  <a:tcPr/>
                </a:tc>
              </a:tr>
              <a:tr h="574454">
                <a:tc>
                  <a:txBody>
                    <a:bodyPr/>
                    <a:lstStyle/>
                    <a:p>
                      <a:r>
                        <a:rPr lang="en-US" dirty="0" smtClean="0"/>
                        <a:t>CMD-based SFRs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✔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" name="Picture 9" descr="f9-eps-converted-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6800" y="1096960"/>
            <a:ext cx="532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292096"/>
            <a:ext cx="8648700" cy="804864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of FUV Predictions with Observations</a:t>
            </a:r>
            <a:endParaRPr lang="en-US" sz="3200" dirty="0"/>
          </a:p>
        </p:txBody>
      </p:sp>
      <p:pic>
        <p:nvPicPr>
          <p:cNvPr id="6" name="Picture 5" descr="f10-eps-converted-to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3400" y="1104900"/>
            <a:ext cx="5321300" cy="532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23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Technic.thmx</Template>
  <TotalTime>18741</TotalTime>
  <Words>946</Words>
  <Application>Microsoft Macintosh PowerPoint</Application>
  <PresentationFormat>On-screen Show (4:3)</PresentationFormat>
  <Paragraphs>133</Paragraphs>
  <Slides>15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Technic</vt:lpstr>
      <vt:lpstr>Are WE CORRECTLY  Measuring the Star formation in galaxies?</vt:lpstr>
      <vt:lpstr>SFRs from Integrated light</vt:lpstr>
      <vt:lpstr>Synthetic spectra are used to calibrate the UV SFRs</vt:lpstr>
      <vt:lpstr>PowerPoint Presentation</vt:lpstr>
      <vt:lpstr>Independent comparison is possible with  FUV SFRs and CMD-based SFRs</vt:lpstr>
      <vt:lpstr>Integrated FUV SFR and CMD-based SFH</vt:lpstr>
      <vt:lpstr>Check the inputs and the models</vt:lpstr>
      <vt:lpstr>Comparison of NUV Predictions with Observations</vt:lpstr>
      <vt:lpstr>Comparison of FUV Predictions with Observations</vt:lpstr>
      <vt:lpstr>Comparison of CMD-based SFRs and FUV SFRs</vt:lpstr>
      <vt:lpstr>Quantifying the difference between integrated FUV SFRs and CMD-based SFRs</vt:lpstr>
      <vt:lpstr>Summary </vt:lpstr>
      <vt:lpstr>Is a scaling relation all that’s needed?</vt:lpstr>
      <vt:lpstr>Comparisons with other SFR Indicators can be uncertain…</vt:lpstr>
      <vt:lpstr>Star Formation on Cosmic Scales…the ‘Lilly-Madau’ plot</vt:lpstr>
    </vt:vector>
  </TitlesOfParts>
  <Company>University of Minnesota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Kristy McQuinn</dc:creator>
  <cp:lastModifiedBy>Kristen  McQuinn</cp:lastModifiedBy>
  <cp:revision>146</cp:revision>
  <cp:lastPrinted>2014-10-30T21:49:46Z</cp:lastPrinted>
  <dcterms:created xsi:type="dcterms:W3CDTF">2015-10-20T18:22:08Z</dcterms:created>
  <dcterms:modified xsi:type="dcterms:W3CDTF">2016-04-12T20:12:59Z</dcterms:modified>
</cp:coreProperties>
</file>