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4" r:id="rId3"/>
    <p:sldId id="377" r:id="rId4"/>
    <p:sldId id="268" r:id="rId5"/>
    <p:sldId id="349" r:id="rId6"/>
    <p:sldId id="351" r:id="rId7"/>
    <p:sldId id="352" r:id="rId8"/>
    <p:sldId id="361" r:id="rId9"/>
    <p:sldId id="363" r:id="rId10"/>
    <p:sldId id="364" r:id="rId11"/>
    <p:sldId id="354" r:id="rId12"/>
    <p:sldId id="355" r:id="rId13"/>
    <p:sldId id="357" r:id="rId14"/>
    <p:sldId id="358" r:id="rId15"/>
    <p:sldId id="359" r:id="rId16"/>
    <p:sldId id="378" r:id="rId17"/>
    <p:sldId id="345" r:id="rId18"/>
    <p:sldId id="376" r:id="rId19"/>
    <p:sldId id="375" r:id="rId20"/>
    <p:sldId id="324" r:id="rId21"/>
    <p:sldId id="325" r:id="rId22"/>
    <p:sldId id="366" r:id="rId23"/>
    <p:sldId id="346" r:id="rId24"/>
    <p:sldId id="331" r:id="rId25"/>
    <p:sldId id="348" r:id="rId26"/>
    <p:sldId id="365" r:id="rId27"/>
    <p:sldId id="336" r:id="rId28"/>
    <p:sldId id="337" r:id="rId29"/>
    <p:sldId id="370" r:id="rId30"/>
    <p:sldId id="371" r:id="rId31"/>
    <p:sldId id="3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Rodrigo S. Nemmen" initials="RS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95" autoAdjust="0"/>
  </p:normalViewPr>
  <p:slideViewPr>
    <p:cSldViewPr snapToGrid="0" snapToObjects="1">
      <p:cViewPr>
        <p:scale>
          <a:sx n="143" d="100"/>
          <a:sy n="143" d="100"/>
        </p:scale>
        <p:origin x="-2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ACCA6-86B9-2A4A-8984-9BD8FD405B34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1C1E-5824-CC4C-8439-05226259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5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B881-8981-2148-ACB5-33405EE1F91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9910-37D9-9A4C-BCA3-B4026B4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1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9910-37D9-9A4C-BCA3-B4026B4FE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99E0-36FE-8948-82F9-F7CB0E448131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0600-6FB7-784F-9A7C-B821F387B7BB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34F-4CD6-C44C-8386-9856F54EABCF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8817DA-5ACE-3944-B976-5AB885EC3E0D}" type="datetime1">
              <a:rPr lang="Zyyy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Thaisa Storchi Bergmann, Local vs. Global Proc. Gal.,  Cozumel, April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E585C4-E6CE-3E4F-B438-10BFCBF49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F959-04C1-0F48-B3B9-4935EE06C66E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C779-A264-2E45-904E-747289A0EA76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B96C-7AF3-D147-AE1C-F31F6E252A20}" type="datetime1">
              <a:rPr lang="Zyyy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DCA-7594-B847-8632-573E0355B004}" type="datetime1">
              <a:rPr lang="Zyyy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D7D4-A117-C045-B281-3DB7F279937F}" type="datetime1">
              <a:rPr lang="Zyyy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3B7-63B5-E84C-AB5E-96ACA26C45B1}" type="datetime1">
              <a:rPr lang="Zyyy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9AE9-BF10-8041-BE18-477E41BE8316}" type="datetime1">
              <a:rPr lang="Zyyy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B36AA0-852F-374C-819B-2A1966E9ADAD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71C4CD-3957-794F-B16A-3FD1B706342D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Thaisa Storchi Bergmann, Local vs. Global Proc. Gal.,  Cozumel,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Relationship Id="rId3" Type="http://schemas.openxmlformats.org/officeDocument/2006/relationships/image" Target="../media/image3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Recent results on the SB/AGN connection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6F15-E34D-9142-88BF-D6CA76D572C0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6999"/>
            <a:ext cx="3759469" cy="274320"/>
          </a:xfrm>
        </p:spPr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750705" y="789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map_NGC1068_K_H2_21218_biline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-9776"/>
          <a:stretch/>
        </p:blipFill>
        <p:spPr>
          <a:xfrm>
            <a:off x="187506" y="281452"/>
            <a:ext cx="3610522" cy="2721233"/>
          </a:xfrm>
          <a:prstGeom prst="rect">
            <a:avLst/>
          </a:prstGeom>
        </p:spPr>
      </p:pic>
      <p:pic>
        <p:nvPicPr>
          <p:cNvPr id="13" name="Picture 12" descr="low_sigma_mrk1066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02" y="281452"/>
            <a:ext cx="2639698" cy="2721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868" y="281452"/>
            <a:ext cx="3363857" cy="27212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7609" y="5377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orbel" charset="0"/>
                <a:ea typeface="ＭＳ Ｐゴシック" charset="0"/>
                <a:cs typeface="ＭＳ Ｐゴシック" charset="0"/>
              </a:rPr>
              <a:t>Thaisa </a:t>
            </a:r>
            <a:r>
              <a:rPr lang="en-US" i="1" dirty="0" err="1">
                <a:latin typeface="Corbel" charset="0"/>
                <a:ea typeface="ＭＳ Ｐゴシック" charset="0"/>
                <a:cs typeface="ＭＳ Ｐゴシック" charset="0"/>
              </a:rPr>
              <a:t>Storchi</a:t>
            </a:r>
            <a:r>
              <a:rPr lang="en-US" i="1" dirty="0">
                <a:latin typeface="Corbel" charset="0"/>
                <a:ea typeface="ＭＳ Ｐゴシック" charset="0"/>
                <a:cs typeface="ＭＳ Ｐゴシック" charset="0"/>
              </a:rPr>
              <a:t> Bergmann                                                                          </a:t>
            </a:r>
          </a:p>
          <a:p>
            <a:pPr algn="ctr"/>
            <a:r>
              <a:rPr lang="en-US" i="1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i="1" dirty="0">
                <a:latin typeface="Corbel" charset="0"/>
                <a:ea typeface="ＭＳ Ｐゴシック" charset="0"/>
                <a:cs typeface="ＭＳ Ｐゴシック" charset="0"/>
              </a:rPr>
              <a:t>Instituto de </a:t>
            </a:r>
            <a:r>
              <a:rPr lang="en-US" sz="1700" i="1" dirty="0" err="1">
                <a:latin typeface="Corbel" charset="0"/>
                <a:ea typeface="ＭＳ Ｐゴシック" charset="0"/>
                <a:cs typeface="ＭＳ Ｐゴシック" charset="0"/>
              </a:rPr>
              <a:t>Física</a:t>
            </a:r>
            <a:r>
              <a:rPr lang="en-US" sz="1700" i="1" dirty="0">
                <a:latin typeface="Corbel" charset="0"/>
                <a:ea typeface="ＭＳ Ｐゴシック" charset="0"/>
                <a:cs typeface="ＭＳ Ｐゴシック" charset="0"/>
              </a:rPr>
              <a:t>, UFRGS, Porto </a:t>
            </a:r>
            <a:r>
              <a:rPr lang="en-US" sz="1700" i="1" dirty="0" err="1">
                <a:latin typeface="Corbel" charset="0"/>
                <a:ea typeface="ＭＳ Ｐゴシック" charset="0"/>
                <a:cs typeface="ＭＳ Ｐゴシック" charset="0"/>
              </a:rPr>
              <a:t>Alegre</a:t>
            </a:r>
            <a:r>
              <a:rPr lang="en-US" sz="1700" i="1" dirty="0">
                <a:latin typeface="Corbe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700" i="1" dirty="0" smtClean="0">
                <a:latin typeface="Corbel" charset="0"/>
                <a:ea typeface="ＭＳ Ｐゴシック" charset="0"/>
                <a:cs typeface="ＭＳ Ｐゴシック" charset="0"/>
              </a:rPr>
              <a:t>RS, Brazil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06" y="5377248"/>
            <a:ext cx="1584434" cy="1039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340" y="5427530"/>
            <a:ext cx="1287915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I: </a:t>
            </a:r>
            <a:r>
              <a:rPr lang="en-US" sz="4000" b="0" dirty="0" smtClean="0"/>
              <a:t>stellar population synthesis of SDSS-III spectra </a:t>
            </a:r>
            <a:r>
              <a:rPr lang="en-US" sz="2700" b="0" dirty="0" smtClean="0"/>
              <a:t>(using Starlight, Cid </a:t>
            </a:r>
            <a:r>
              <a:rPr lang="en-US" sz="2700" b="0" dirty="0" err="1" smtClean="0"/>
              <a:t>Fernandes</a:t>
            </a:r>
            <a:r>
              <a:rPr lang="en-US" sz="2700" b="0" dirty="0" smtClean="0"/>
              <a:t> 2005) 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C93E-2FD9-0B4A-8E4A-16C03A76A635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7" name="Picture 6" descr="hist_sdssii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" y="1243564"/>
            <a:ext cx="6993456" cy="4503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90" y="5629482"/>
            <a:ext cx="83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Strong AGN: more intermediate age star formation?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8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6" y="155448"/>
            <a:ext cx="8622794" cy="1252728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Paper </a:t>
            </a:r>
            <a:r>
              <a:rPr lang="en-US" sz="4200" dirty="0" err="1" smtClean="0"/>
              <a:t>II,preliminary</a:t>
            </a:r>
            <a:r>
              <a:rPr lang="en-US" sz="4200" dirty="0" smtClean="0"/>
              <a:t>: </a:t>
            </a:r>
            <a:r>
              <a:rPr lang="en-US" sz="4200" b="0" dirty="0" smtClean="0"/>
              <a:t>Resolved stellar population of </a:t>
            </a:r>
            <a:r>
              <a:rPr lang="en-US" sz="4200" b="0" dirty="0" err="1" smtClean="0"/>
              <a:t>MaNGA</a:t>
            </a:r>
            <a:r>
              <a:rPr lang="en-US" sz="4200" b="0" dirty="0" smtClean="0"/>
              <a:t> </a:t>
            </a:r>
            <a:r>
              <a:rPr lang="en-US" sz="4200" b="0" dirty="0" err="1" smtClean="0"/>
              <a:t>datacubes</a:t>
            </a:r>
            <a:r>
              <a:rPr lang="en-US" sz="4200" b="0" dirty="0" smtClean="0"/>
              <a:t> </a:t>
            </a:r>
            <a:r>
              <a:rPr lang="en-US" sz="2700" b="0" dirty="0" smtClean="0"/>
              <a:t>(Mallman+16)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B5DF-8060-7840-9470-9FA728F36E43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Thaisa </a:t>
            </a:r>
            <a:r>
              <a:rPr kumimoji="0" lang="en-US" dirty="0" err="1" smtClean="0"/>
              <a:t>Storchi</a:t>
            </a:r>
            <a:r>
              <a:rPr kumimoji="0" lang="en-US" dirty="0" smtClean="0"/>
              <a:t>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5" r="-49"/>
          <a:stretch/>
        </p:blipFill>
        <p:spPr>
          <a:xfrm>
            <a:off x="110636" y="1493298"/>
            <a:ext cx="4565871" cy="505939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2" y="1472892"/>
            <a:ext cx="4571818" cy="50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43D7-0338-D04A-982F-0DCD36F5E477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" r="516"/>
          <a:stretch/>
        </p:blipFill>
        <p:spPr>
          <a:xfrm>
            <a:off x="141107" y="1469782"/>
            <a:ext cx="4527170" cy="50736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94" y="1469782"/>
            <a:ext cx="4600941" cy="511215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5466" y="155448"/>
            <a:ext cx="8622794" cy="1252728"/>
          </a:xfrm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200" smtClean="0"/>
              <a:t>Paper II,preliminary: </a:t>
            </a:r>
            <a:r>
              <a:rPr lang="en-US" sz="4200" b="0" smtClean="0"/>
              <a:t>Resolved stellar population of MaNGA datacubes </a:t>
            </a:r>
            <a:r>
              <a:rPr lang="en-US" sz="2700" b="0" smtClean="0"/>
              <a:t>(Mallman+16)</a:t>
            </a: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221085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7B1E-BE3A-044B-90BE-353B3F9E26E8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16718" r="-16718"/>
          <a:stretch>
            <a:fillRect/>
          </a:stretch>
        </p:blipFill>
        <p:spPr>
          <a:xfrm>
            <a:off x="-195771" y="1514749"/>
            <a:ext cx="8882571" cy="4992624"/>
          </a:xfr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5466" y="155448"/>
            <a:ext cx="8622794" cy="1252728"/>
          </a:xfrm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200" smtClean="0"/>
              <a:t>Paper II,preliminary: </a:t>
            </a:r>
            <a:r>
              <a:rPr lang="en-US" sz="4200" b="0" smtClean="0"/>
              <a:t>Resolved stellar population of MaNGA datacubes </a:t>
            </a:r>
            <a:r>
              <a:rPr lang="en-US" sz="2700" b="0" smtClean="0"/>
              <a:t>(Mallman+16)</a:t>
            </a: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41418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DACE-5856-0A41-88C0-F3C16994F76B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7" t="8245" r="3535" b="8885"/>
          <a:stretch/>
        </p:blipFill>
        <p:spPr>
          <a:xfrm>
            <a:off x="670255" y="1516811"/>
            <a:ext cx="8078351" cy="224171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3549"/>
            <a:ext cx="9144000" cy="27432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5466" y="155448"/>
            <a:ext cx="8622794" cy="1252728"/>
          </a:xfrm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200" smtClean="0"/>
              <a:t>Paper II,preliminary: </a:t>
            </a:r>
            <a:r>
              <a:rPr lang="en-US" sz="4200" b="0" smtClean="0"/>
              <a:t>Resolved stellar population of MaNGA datacubes </a:t>
            </a:r>
            <a:r>
              <a:rPr lang="en-US" sz="2700" b="0" smtClean="0"/>
              <a:t>(Mallman+16)</a:t>
            </a: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128933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3622083"/>
            <a:ext cx="9144000" cy="2743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3E1A-25F6-BA43-81DA-AD42A4688F4B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" y="1345666"/>
            <a:ext cx="9133172" cy="273995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5466" y="155448"/>
            <a:ext cx="8622794" cy="1252728"/>
          </a:xfrm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200" smtClean="0"/>
              <a:t>Paper II,preliminary: </a:t>
            </a:r>
            <a:r>
              <a:rPr lang="en-US" sz="4200" b="0" smtClean="0"/>
              <a:t>Resolved stellar population of MaNGA datacubes </a:t>
            </a:r>
            <a:r>
              <a:rPr lang="en-US" sz="2700" b="0" smtClean="0"/>
              <a:t>(Mallman+16)</a:t>
            </a: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219567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3622083"/>
            <a:ext cx="9144000" cy="2743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5C5F-3648-AD4E-BC9D-FD96B0A9B8D0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" y="1345666"/>
            <a:ext cx="9133172" cy="273995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5466" y="155448"/>
            <a:ext cx="8622794" cy="1252728"/>
          </a:xfrm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200" smtClean="0"/>
              <a:t>Paper II,preliminary: </a:t>
            </a:r>
            <a:r>
              <a:rPr lang="en-US" sz="4200" b="0" smtClean="0"/>
              <a:t>Resolved stellar population of MaNGA datacubes </a:t>
            </a:r>
            <a:r>
              <a:rPr lang="en-US" sz="2700" b="0" smtClean="0"/>
              <a:t>(Mallman+16)</a:t>
            </a:r>
            <a:endParaRPr lang="en-US" sz="27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876993" y="6012122"/>
            <a:ext cx="788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Strong AGN: </a:t>
            </a:r>
            <a:r>
              <a:rPr lang="en-US" sz="2800" b="1" dirty="0" smtClean="0">
                <a:solidFill>
                  <a:srgbClr val="008000"/>
                </a:solidFill>
              </a:rPr>
              <a:t>plenty of </a:t>
            </a:r>
            <a:r>
              <a:rPr lang="en-US" sz="2800" b="1" dirty="0" smtClean="0">
                <a:solidFill>
                  <a:srgbClr val="008000"/>
                </a:solidFill>
              </a:rPr>
              <a:t>intermediate age </a:t>
            </a:r>
            <a:r>
              <a:rPr lang="en-US" sz="2800" b="1" dirty="0" smtClean="0">
                <a:solidFill>
                  <a:srgbClr val="008000"/>
                </a:solidFill>
              </a:rPr>
              <a:t>stars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1" y="76200"/>
            <a:ext cx="8846082" cy="125253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22" dirty="0" smtClean="0"/>
              <a:t>Local: Zooming in with </a:t>
            </a:r>
            <a:r>
              <a:rPr lang="en-US" sz="4222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Gemini </a:t>
            </a:r>
            <a:r>
              <a:rPr lang="en-US" sz="4222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IFUs</a:t>
            </a:r>
            <a:endParaRPr lang="en-US" sz="4000" b="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3101976" cy="3711575"/>
          </a:xfrm>
        </p:spPr>
        <p:txBody>
          <a:bodyPr>
            <a:normAutofit lnSpcReduction="10000"/>
          </a:bodyPr>
          <a:lstStyle/>
          <a:p>
            <a:pPr>
              <a:buSzPct val="10000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Corbel" charset="0"/>
                <a:ea typeface="ＭＳ Ｐゴシック" charset="0"/>
                <a:cs typeface="ＭＳ Ｐゴシック" charset="0"/>
              </a:rPr>
              <a:t>Optical</a:t>
            </a:r>
            <a:r>
              <a:rPr lang="en-US" sz="2000" dirty="0">
                <a:solidFill>
                  <a:schemeClr val="accent1"/>
                </a:solidFill>
                <a:latin typeface="Corbe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000" b="1" dirty="0">
                <a:solidFill>
                  <a:srgbClr val="FF9933"/>
                </a:solidFill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Corbel" charset="0"/>
                <a:ea typeface="ＭＳ Ｐゴシック" charset="0"/>
                <a:cs typeface="ＭＳ Ｐゴシック" charset="0"/>
              </a:rPr>
              <a:t>GMOS </a:t>
            </a:r>
            <a:r>
              <a:rPr lang="en-US" sz="2000" dirty="0" smtClean="0">
                <a:latin typeface="Corbel" charset="0"/>
                <a:ea typeface="ＭＳ Ｐゴシック" charset="0"/>
                <a:cs typeface="ＭＳ Ｐゴシック" charset="0"/>
              </a:rPr>
              <a:t>IFU</a:t>
            </a:r>
            <a:endParaRPr lang="en-US" sz="20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SzPct val="100000"/>
              <a:buFont typeface="Wingdings" charset="0"/>
              <a:buChar char="§"/>
            </a:pPr>
            <a:r>
              <a:rPr lang="en-US" sz="2000" dirty="0">
                <a:latin typeface="Corbel" charset="0"/>
                <a:ea typeface="ＭＳ Ｐゴシック" charset="0"/>
                <a:cs typeface="ＭＳ Ｐゴシック" charset="0"/>
              </a:rPr>
              <a:t>FOV: </a:t>
            </a:r>
            <a:r>
              <a:rPr lang="en-US" sz="2000" dirty="0" smtClean="0">
                <a:latin typeface="Corbel" charset="0"/>
                <a:ea typeface="ＭＳ Ｐゴシック" charset="0"/>
                <a:cs typeface="Times New Roman" charset="0"/>
              </a:rPr>
              <a:t>3.5</a:t>
            </a:r>
            <a:r>
              <a:rPr lang="en-US" altLang="ja-JP" sz="2000" dirty="0" smtClean="0">
                <a:latin typeface="Corbel" charset="0"/>
                <a:ea typeface="ＭＳ Ｐゴシック" charset="0"/>
                <a:cs typeface="Times New Roman" charset="0"/>
              </a:rPr>
              <a:t>”x5” </a:t>
            </a:r>
            <a:r>
              <a:rPr lang="en-US" altLang="ja-JP" sz="2000" dirty="0">
                <a:latin typeface="Corbel" charset="0"/>
                <a:ea typeface="ＭＳ Ｐゴシック" charset="0"/>
                <a:cs typeface="Times New Roman" charset="0"/>
              </a:rPr>
              <a:t>or </a:t>
            </a:r>
            <a:r>
              <a:rPr lang="en-US" altLang="ja-JP" sz="2000" dirty="0" smtClean="0">
                <a:latin typeface="Corbel" charset="0"/>
                <a:ea typeface="ＭＳ Ｐゴシック" charset="0"/>
                <a:cs typeface="Times New Roman" charset="0"/>
              </a:rPr>
              <a:t>5”x7”</a:t>
            </a:r>
            <a:endParaRPr lang="en-US" altLang="ja-JP" sz="2000" dirty="0">
              <a:latin typeface="Corbel" charset="0"/>
              <a:ea typeface="ＭＳ Ｐゴシック" charset="0"/>
              <a:cs typeface="Times New Roman" charset="0"/>
            </a:endParaRPr>
          </a:p>
          <a:p>
            <a:pPr>
              <a:buSzPct val="100000"/>
              <a:buFont typeface="Wingdings" charset="0"/>
              <a:buChar char="§"/>
            </a:pPr>
            <a:r>
              <a:rPr lang="en-US" sz="2000" dirty="0">
                <a:latin typeface="Corbel" charset="0"/>
                <a:ea typeface="ＭＳ Ｐゴシック" charset="0"/>
                <a:cs typeface="Times New Roman" charset="0"/>
              </a:rPr>
              <a:t>Sampling </a:t>
            </a:r>
            <a:r>
              <a:rPr lang="en-US" sz="2000" dirty="0" smtClean="0">
                <a:latin typeface="Corbel" charset="0"/>
                <a:ea typeface="ＭＳ Ｐゴシック" charset="0"/>
                <a:cs typeface="Times New Roman" charset="0"/>
              </a:rPr>
              <a:t>0.2</a:t>
            </a:r>
            <a:r>
              <a:rPr lang="en-US" altLang="ja-JP" sz="2000" dirty="0" smtClean="0">
                <a:latin typeface="Corbel" charset="0"/>
                <a:ea typeface="ＭＳ Ｐゴシック" charset="0"/>
                <a:cs typeface="Times New Roman" charset="0"/>
              </a:rPr>
              <a:t>” </a:t>
            </a:r>
            <a:endParaRPr lang="en-US" altLang="ja-JP" sz="2000" dirty="0">
              <a:latin typeface="Corbel" charset="0"/>
              <a:ea typeface="ＭＳ Ｐゴシック" charset="0"/>
              <a:cs typeface="Times New Roman" charset="0"/>
            </a:endParaRPr>
          </a:p>
          <a:p>
            <a:pPr>
              <a:buSzPct val="100000"/>
              <a:buFont typeface="Wingdings" charset="0"/>
              <a:buChar char="§"/>
            </a:pPr>
            <a:r>
              <a:rPr lang="en-US" altLang="ja-JP" sz="2000" dirty="0" smtClean="0">
                <a:latin typeface="Corbel" charset="0"/>
                <a:ea typeface="ＭＳ Ｐゴシック" charset="0"/>
                <a:cs typeface="Times New Roman" charset="0"/>
              </a:rPr>
              <a:t>PSF ~ 0.6” </a:t>
            </a:r>
            <a:endParaRPr lang="en-US" altLang="ja-JP" sz="2000" dirty="0">
              <a:latin typeface="Corbel" charset="0"/>
              <a:ea typeface="ＭＳ Ｐゴシック" charset="0"/>
              <a:cs typeface="Times New Roman" charset="0"/>
            </a:endParaRPr>
          </a:p>
          <a:p>
            <a:pPr>
              <a:buSzPct val="100000"/>
              <a:buFont typeface="Wingdings" charset="0"/>
              <a:buChar char="§"/>
            </a:pPr>
            <a:r>
              <a:rPr lang="en-US" sz="2000" dirty="0">
                <a:latin typeface="Corbel" charset="0"/>
                <a:ea typeface="ＭＳ Ｐゴシック" charset="0"/>
                <a:cs typeface="Times New Roman" charset="0"/>
              </a:rPr>
              <a:t>R</a:t>
            </a:r>
            <a:r>
              <a:rPr lang="en-US" sz="2000" dirty="0" smtClean="0">
                <a:latin typeface="Corbel" charset="0"/>
                <a:ea typeface="ＭＳ Ｐゴシック" charset="0"/>
                <a:cs typeface="Times New Roman" charset="0"/>
              </a:rPr>
              <a:t>~2500</a:t>
            </a:r>
          </a:p>
          <a:p>
            <a:pPr>
              <a:buSzPct val="100000"/>
              <a:buFont typeface="Wingdings" charset="0"/>
              <a:buChar char="§"/>
            </a:pPr>
            <a:endParaRPr lang="en-US" sz="2000" dirty="0">
              <a:latin typeface="Corbel" charset="0"/>
              <a:ea typeface="ＭＳ Ｐゴシック" charset="0"/>
              <a:cs typeface="Times New Roman" charset="0"/>
            </a:endParaRPr>
          </a:p>
          <a:p>
            <a:pPr>
              <a:buSzPct val="100000"/>
              <a:buNone/>
            </a:pPr>
            <a:r>
              <a:rPr lang="pt-BR" sz="2000" dirty="0" err="1">
                <a:solidFill>
                  <a:schemeClr val="accent1"/>
                </a:solidFill>
                <a:latin typeface="Corbel" charset="0"/>
                <a:ea typeface="ＭＳ Ｐゴシック" charset="0"/>
                <a:cs typeface="ＭＳ Ｐゴシック" charset="0"/>
              </a:rPr>
              <a:t>Near</a:t>
            </a:r>
            <a:r>
              <a:rPr lang="pt-BR" sz="2000" dirty="0">
                <a:solidFill>
                  <a:schemeClr val="accent1"/>
                </a:solidFill>
                <a:latin typeface="Corbel" charset="0"/>
                <a:ea typeface="ＭＳ Ｐゴシック" charset="0"/>
                <a:cs typeface="ＭＳ Ｐゴシック" charset="0"/>
              </a:rPr>
              <a:t>-</a:t>
            </a:r>
            <a:r>
              <a:rPr lang="pt-BR" sz="2000" dirty="0" smtClean="0">
                <a:solidFill>
                  <a:schemeClr val="accent1"/>
                </a:solidFill>
                <a:latin typeface="Corbel" charset="0"/>
                <a:ea typeface="ＭＳ Ｐゴシック" charset="0"/>
                <a:cs typeface="ＭＳ Ｐゴシック" charset="0"/>
              </a:rPr>
              <a:t>IR :</a:t>
            </a:r>
            <a:r>
              <a:rPr lang="pt-BR" sz="2000" dirty="0" smtClean="0">
                <a:latin typeface="Corbel" charset="0"/>
                <a:ea typeface="ＭＳ Ｐゴシック" charset="0"/>
                <a:cs typeface="ＭＳ Ｐゴシック" charset="0"/>
              </a:rPr>
              <a:t>NIFS </a:t>
            </a:r>
            <a:r>
              <a:rPr lang="pt-BR" sz="2000" dirty="0">
                <a:latin typeface="Corbel" charset="0"/>
                <a:ea typeface="ＭＳ Ｐゴシック" charset="0"/>
                <a:cs typeface="ＭＳ Ｐゴシック" charset="0"/>
              </a:rPr>
              <a:t>+ ALTAIR (</a:t>
            </a:r>
            <a:r>
              <a:rPr lang="pt-BR" sz="2000" dirty="0" err="1">
                <a:latin typeface="Corbel" charset="0"/>
                <a:ea typeface="ＭＳ Ｐゴシック" charset="0"/>
                <a:cs typeface="ＭＳ Ｐゴシック" charset="0"/>
              </a:rPr>
              <a:t>adaptative</a:t>
            </a:r>
            <a:r>
              <a:rPr lang="pt-BR" sz="20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2000" dirty="0" err="1">
                <a:latin typeface="Corbel" charset="0"/>
                <a:ea typeface="ＭＳ Ｐゴシック" charset="0"/>
                <a:cs typeface="ＭＳ Ｐゴシック" charset="0"/>
              </a:rPr>
              <a:t>optics</a:t>
            </a:r>
            <a:r>
              <a:rPr lang="pt-BR" sz="2000" dirty="0">
                <a:latin typeface="Corbe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pt-BR" sz="2000" dirty="0">
                <a:latin typeface="Corbel" charset="0"/>
                <a:ea typeface="ＭＳ Ｐゴシック" charset="0"/>
                <a:cs typeface="ＭＳ Ｐゴシック" charset="0"/>
              </a:rPr>
              <a:t>FOV: 3”</a:t>
            </a:r>
            <a:r>
              <a:rPr lang="en-US" altLang="ja-JP" sz="2000" dirty="0">
                <a:latin typeface="Arial Unicode MS" charset="0"/>
                <a:ea typeface="ＭＳ Ｐゴシック" charset="0"/>
                <a:cs typeface="Arial Unicode MS" charset="0"/>
              </a:rPr>
              <a:t> x </a:t>
            </a:r>
            <a:r>
              <a:rPr lang="pt-BR" altLang="ja-JP" sz="2000" dirty="0">
                <a:latin typeface="Corbel" charset="0"/>
                <a:ea typeface="ＭＳ Ｐゴシック" charset="0"/>
                <a:cs typeface="ＭＳ Ｐゴシック" charset="0"/>
              </a:rPr>
              <a:t>3</a:t>
            </a:r>
            <a:r>
              <a:rPr lang="pt-BR" sz="2000" dirty="0">
                <a:latin typeface="Corbel" charset="0"/>
                <a:ea typeface="ＭＳ Ｐゴシック" charset="0"/>
                <a:cs typeface="ＭＳ Ｐゴシック" charset="0"/>
              </a:rPr>
              <a:t>”</a:t>
            </a:r>
            <a:endParaRPr lang="pt-BR" altLang="ja-JP" sz="20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Corbel" charset="0"/>
                <a:ea typeface="ＭＳ Ｐゴシック" charset="0"/>
                <a:cs typeface="Times New Roman" charset="0"/>
              </a:rPr>
              <a:t>Sampling: 0.04</a:t>
            </a:r>
            <a:r>
              <a:rPr lang="en-US" altLang="ja-JP" sz="2000" dirty="0">
                <a:latin typeface="Corbel" charset="0"/>
                <a:ea typeface="ＭＳ Ｐゴシック" charset="0"/>
                <a:cs typeface="Times New Roman" charset="0"/>
              </a:rPr>
              <a:t>”×0.1”</a:t>
            </a:r>
          </a:p>
          <a:p>
            <a:r>
              <a:rPr lang="en-US" sz="2000" dirty="0">
                <a:latin typeface="Corbel" charset="0"/>
                <a:ea typeface="ＭＳ Ｐゴシック" charset="0"/>
                <a:cs typeface="Times New Roman" charset="0"/>
              </a:rPr>
              <a:t>PSF ~ 0.1</a:t>
            </a:r>
            <a:r>
              <a:rPr lang="en-US" altLang="ja-JP" sz="2000" dirty="0">
                <a:latin typeface="Corbel" charset="0"/>
                <a:ea typeface="ＭＳ Ｐゴシック" charset="0"/>
                <a:cs typeface="Times New Roman" charset="0"/>
              </a:rPr>
              <a:t>”</a:t>
            </a:r>
          </a:p>
          <a:p>
            <a:r>
              <a:rPr lang="en-US" sz="2000" dirty="0">
                <a:latin typeface="Corbel" charset="0"/>
                <a:ea typeface="ＭＳ Ｐゴシック" charset="0"/>
                <a:cs typeface="Times New Roman" charset="0"/>
              </a:rPr>
              <a:t>R~5500, Z, J, H, K</a:t>
            </a:r>
          </a:p>
          <a:p>
            <a:pPr>
              <a:buSzPct val="100000"/>
              <a:buNone/>
            </a:pPr>
            <a:endParaRPr lang="en-US" sz="2000" dirty="0">
              <a:solidFill>
                <a:schemeClr val="accent1"/>
              </a:solidFill>
              <a:latin typeface="Corbel" charset="0"/>
              <a:ea typeface="ＭＳ Ｐゴシック" charset="0"/>
              <a:cs typeface="ＭＳ Ｐゴシック" charset="0"/>
            </a:endParaRPr>
          </a:p>
          <a:p>
            <a:pPr marL="118872" indent="0">
              <a:buSzPct val="100000"/>
              <a:buNone/>
            </a:pPr>
            <a:endParaRPr lang="en-US" sz="2000" dirty="0">
              <a:latin typeface="Corbel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3600" dirty="0">
              <a:latin typeface="Corbel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7" descr="if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600200"/>
            <a:ext cx="58181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F430-DD29-5A49-9242-1CCBFDFF9CE3}" type="datetime1">
              <a:rPr lang="Zyyy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/>
          </a:p>
        </p:txBody>
      </p:sp>
      <p:sp>
        <p:nvSpPr>
          <p:cNvPr id="6" name="Arc 5"/>
          <p:cNvSpPr/>
          <p:nvPr/>
        </p:nvSpPr>
        <p:spPr>
          <a:xfrm>
            <a:off x="34783" y="3285794"/>
            <a:ext cx="3153460" cy="2584238"/>
          </a:xfrm>
          <a:prstGeom prst="arc">
            <a:avLst>
              <a:gd name="adj1" fmla="val 16200000"/>
              <a:gd name="adj2" fmla="val 161492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290" y="2495432"/>
            <a:ext cx="3536456" cy="2681923"/>
          </a:xfrm>
          <a:prstGeom prst="rect">
            <a:avLst/>
          </a:prstGeom>
        </p:spPr>
      </p:pic>
      <p:pic>
        <p:nvPicPr>
          <p:cNvPr id="17" name="Picture 16" descr="bundy_v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7" y="2078044"/>
            <a:ext cx="4319987" cy="353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57" y="155448"/>
            <a:ext cx="8946943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Local: Zooming into </a:t>
            </a:r>
            <a:r>
              <a:rPr lang="en-US" sz="4000" dirty="0" smtClean="0"/>
              <a:t>the inner </a:t>
            </a:r>
            <a:r>
              <a:rPr lang="en-US" sz="4000" dirty="0" err="1" smtClean="0"/>
              <a:t>kpc</a:t>
            </a:r>
            <a:r>
              <a:rPr lang="en-US" sz="4000" dirty="0" smtClean="0"/>
              <a:t>: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04B6-2241-3548-A594-C06E526EBCF2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1371076" y="1539973"/>
            <a:ext cx="253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MaNGA</a:t>
            </a:r>
            <a:r>
              <a:rPr lang="en-US" dirty="0" smtClean="0"/>
              <a:t> overview paper: Bundy+15: 2</a:t>
            </a:r>
            <a:r>
              <a:rPr lang="en-US" dirty="0" smtClean="0"/>
              <a:t>”~ 1-2 </a:t>
            </a:r>
            <a:r>
              <a:rPr lang="en-US" dirty="0" err="1" smtClean="0"/>
              <a:t>kpc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2497299" y="3673697"/>
            <a:ext cx="244614" cy="251910"/>
          </a:xfrm>
          <a:prstGeom prst="fram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97299" y="3916725"/>
            <a:ext cx="3284169" cy="10208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97299" y="2752969"/>
            <a:ext cx="3284169" cy="92072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43994" y="1880216"/>
            <a:ext cx="30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NIFS, Diniz+15: 0.1</a:t>
            </a:r>
            <a:r>
              <a:rPr lang="en-US" dirty="0" smtClean="0"/>
              <a:t>”= 15 pc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57" y="155448"/>
            <a:ext cx="8946943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Project</a:t>
            </a:r>
            <a:r>
              <a:rPr lang="en-US" sz="4000" dirty="0" smtClean="0"/>
              <a:t>: Feeding and Feedback on local </a:t>
            </a:r>
            <a:r>
              <a:rPr lang="en-US" sz="4000" dirty="0" smtClean="0"/>
              <a:t>AGN: inflows, outflows, stellar population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44" y="1669542"/>
            <a:ext cx="8056256" cy="460447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BAT-Swift AGN with L(14</a:t>
            </a:r>
            <a:r>
              <a:rPr lang="en-US" sz="2800" dirty="0"/>
              <a:t>−</a:t>
            </a:r>
            <a:r>
              <a:rPr lang="en-US" sz="2800" dirty="0" smtClean="0"/>
              <a:t>195keV) </a:t>
            </a:r>
            <a:r>
              <a:rPr lang="en-US" sz="2800" dirty="0"/>
              <a:t>&gt;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42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</a:p>
          <a:p>
            <a:endParaRPr lang="en-US" sz="2800" dirty="0" smtClean="0"/>
          </a:p>
          <a:p>
            <a:r>
              <a:rPr lang="en-US" sz="2800" dirty="0" smtClean="0"/>
              <a:t> GMOS-IFU, optical, 22 sources</a:t>
            </a:r>
            <a:endParaRPr lang="en-US" sz="2800" dirty="0"/>
          </a:p>
          <a:p>
            <a:pPr marL="118872" indent="0">
              <a:buNone/>
            </a:pPr>
            <a:endParaRPr lang="en-US" sz="2800" dirty="0"/>
          </a:p>
          <a:p>
            <a:r>
              <a:rPr lang="en-US" sz="2800" dirty="0" smtClean="0"/>
              <a:t>Near-IR North, Gemini NIFS: sample of 26 </a:t>
            </a:r>
            <a:r>
              <a:rPr lang="en-US" sz="2800" dirty="0" smtClean="0"/>
              <a:t>AGNs: young stars in 10 analyzed </a:t>
            </a:r>
            <a:r>
              <a:rPr lang="en-US" sz="2800" dirty="0" err="1" smtClean="0"/>
              <a:t>datacubes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Near-IR South, ESO </a:t>
            </a:r>
            <a:r>
              <a:rPr lang="en-US" sz="2800" dirty="0" err="1" smtClean="0"/>
              <a:t>XShooter+SINFONI</a:t>
            </a:r>
            <a:r>
              <a:rPr lang="en-US" sz="2800" dirty="0" smtClean="0"/>
              <a:t>, PI Rick Davies: sample of 20 most luminous </a:t>
            </a:r>
            <a:r>
              <a:rPr lang="en-US" sz="2800" dirty="0" err="1" smtClean="0"/>
              <a:t>AGN+control</a:t>
            </a:r>
            <a:r>
              <a:rPr lang="en-US" sz="2800" dirty="0" smtClean="0"/>
              <a:t> sample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06F-9BC2-8647-BBBC-5CA5F174E8DD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/>
          </a:p>
        </p:txBody>
      </p:sp>
      <p:sp>
        <p:nvSpPr>
          <p:cNvPr id="8" name="Arc 7"/>
          <p:cNvSpPr/>
          <p:nvPr/>
        </p:nvSpPr>
        <p:spPr>
          <a:xfrm>
            <a:off x="457200" y="3365726"/>
            <a:ext cx="8126945" cy="1394246"/>
          </a:xfrm>
          <a:prstGeom prst="arc">
            <a:avLst>
              <a:gd name="adj1" fmla="val 19797"/>
              <a:gd name="adj2" fmla="val 215930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04" y="155448"/>
            <a:ext cx="8801655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AGNIFS (AGN Integral Field Spectroscopy) </a:t>
            </a:r>
            <a:r>
              <a:rPr lang="en-US" sz="3200" dirty="0" smtClean="0"/>
              <a:t>collaboration: Feeding and Feedback in nearby AGN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5889-988F-C247-915D-1D3521C6F665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6605" y="1517127"/>
            <a:ext cx="2585271" cy="4625609"/>
          </a:xfrm>
        </p:spPr>
        <p:txBody>
          <a:bodyPr>
            <a:normAutofit fontScale="47500" lnSpcReduction="20000"/>
          </a:bodyPr>
          <a:lstStyle/>
          <a:p>
            <a:pPr>
              <a:buFont typeface="Wingdings 2" charset="0"/>
              <a:buNone/>
            </a:pP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Thaisa </a:t>
            </a: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Storchi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Bergmann</a:t>
            </a:r>
          </a:p>
          <a:p>
            <a:pPr>
              <a:buFont typeface="Wingdings 2" charset="0"/>
              <a:buNone/>
            </a:pP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Rogemar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Riffel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 2" charset="0"/>
              <a:buNone/>
            </a:pP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Rogério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Riffel</a:t>
            </a:r>
            <a:endParaRPr lang="en-US" sz="29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Dinalva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A. Sales</a:t>
            </a:r>
          </a:p>
          <a:p>
            <a:pPr>
              <a:buNone/>
            </a:pPr>
            <a:r>
              <a:rPr lang="en-US" sz="2900" dirty="0" err="1" smtClean="0">
                <a:latin typeface="Corbel" charset="0"/>
                <a:ea typeface="ＭＳ Ｐゴシック" charset="0"/>
                <a:cs typeface="ＭＳ Ｐゴシック" charset="0"/>
              </a:rPr>
              <a:t>Jaderson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900" dirty="0" err="1">
                <a:latin typeface="Corbel" charset="0"/>
                <a:ea typeface="ＭＳ Ｐゴシック" charset="0"/>
                <a:cs typeface="ＭＳ Ｐゴシック" charset="0"/>
              </a:rPr>
              <a:t>Schimoia</a:t>
            </a:r>
            <a:endParaRPr lang="en-US" sz="29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Daniel </a:t>
            </a:r>
            <a:r>
              <a:rPr lang="en-US" sz="2900" dirty="0" err="1">
                <a:latin typeface="Corbel" charset="0"/>
                <a:ea typeface="ＭＳ Ｐゴシック" charset="0"/>
                <a:cs typeface="ＭＳ Ｐゴシック" charset="0"/>
              </a:rPr>
              <a:t>Ruschell</a:t>
            </a: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900" dirty="0" smtClean="0">
                <a:latin typeface="Corbel" charset="0"/>
                <a:ea typeface="ＭＳ Ｐゴシック" charset="0"/>
                <a:cs typeface="ＭＳ Ｐゴシック" charset="0"/>
              </a:rPr>
              <a:t>Dutra</a:t>
            </a:r>
          </a:p>
          <a:p>
            <a:pPr>
              <a:buFont typeface="Wingdings 2" charset="0"/>
              <a:buNone/>
            </a:pP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Allan </a:t>
            </a:r>
            <a:r>
              <a:rPr lang="en-US" sz="2900" dirty="0" err="1">
                <a:latin typeface="Corbel" charset="0"/>
                <a:ea typeface="ＭＳ Ｐゴシック" charset="0"/>
                <a:cs typeface="ＭＳ Ｐゴシック" charset="0"/>
              </a:rPr>
              <a:t>Schnorr</a:t>
            </a: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 Müller </a:t>
            </a:r>
          </a:p>
          <a:p>
            <a:pPr>
              <a:buNone/>
            </a:pPr>
            <a:r>
              <a:rPr lang="en-US" sz="2900" dirty="0" err="1">
                <a:latin typeface="Corbel" charset="0"/>
                <a:ea typeface="ＭＳ Ｐゴシック" charset="0"/>
                <a:cs typeface="ＭＳ Ｐゴシック" charset="0"/>
              </a:rPr>
              <a:t>Guilherme</a:t>
            </a:r>
            <a:r>
              <a:rPr lang="en-US" sz="29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Couto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Astor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Schönell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Jr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 2" charset="0"/>
              <a:buNone/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Marlon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Diniz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Carine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Brum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Hekateline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Carpes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 2" charset="0"/>
              <a:buNone/>
            </a:pP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Izabel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Freitas</a:t>
            </a: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Natacha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Z.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Dametto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Fausto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K. B. Barbosa</a:t>
            </a:r>
          </a:p>
          <a:p>
            <a:pPr>
              <a:buNone/>
            </a:pP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Bruno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Dall’Agnol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de Oliveira</a:t>
            </a:r>
          </a:p>
          <a:p>
            <a:pPr>
              <a:buNone/>
            </a:pP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Mônica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Tergolina</a:t>
            </a: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Nicolas D.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Mallmann</a:t>
            </a: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Janaína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Nascimento</a:t>
            </a: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Luis  Gabriel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Dahmer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 Hahn</a:t>
            </a:r>
          </a:p>
          <a:p>
            <a:pPr>
              <a:buNone/>
            </a:pP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Miriani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G. </a:t>
            </a:r>
            <a:r>
              <a:rPr lang="en-US" sz="2800" dirty="0" err="1" smtClean="0">
                <a:latin typeface="Corbel" charset="0"/>
                <a:ea typeface="ＭＳ Ｐゴシック" charset="0"/>
                <a:cs typeface="ＭＳ Ｐゴシック" charset="0"/>
              </a:rPr>
              <a:t>Pastoriza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+</a:t>
            </a:r>
          </a:p>
          <a:p>
            <a:pPr>
              <a:buNone/>
            </a:pP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Richard Davies (MPE)</a:t>
            </a:r>
            <a:endParaRPr lang="en-US" sz="2700" b="1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Andrew Robinson (RIT)</a:t>
            </a:r>
          </a:p>
          <a:p>
            <a:pPr>
              <a:buFont typeface="Wingdings 2" charset="0"/>
              <a:buNone/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Luis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Colina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(CAB-CSIC)</a:t>
            </a:r>
          </a:p>
          <a:p>
            <a:pPr>
              <a:buNone/>
            </a:pP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Davide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 Lena (RIT)</a:t>
            </a:r>
          </a:p>
          <a:p>
            <a:pPr>
              <a:buFont typeface="Wingdings 2" charset="0"/>
              <a:buNone/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Martin Elvis (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CfA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 typeface="Wingdings 2" charset="0"/>
              <a:buNone/>
            </a:pPr>
            <a:endParaRPr lang="en-US" sz="2800" dirty="0" smtClean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agni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68" y="1692311"/>
            <a:ext cx="6467697" cy="43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55448"/>
            <a:ext cx="8701193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NIFS: </a:t>
            </a:r>
            <a:r>
              <a:rPr lang="en-US" sz="3600" dirty="0" err="1" smtClean="0"/>
              <a:t>Sy</a:t>
            </a:r>
            <a:r>
              <a:rPr lang="en-US" sz="3600" dirty="0" smtClean="0"/>
              <a:t> 2 Mrk1066 </a:t>
            </a:r>
            <a:r>
              <a:rPr lang="en-US" sz="2200" dirty="0" smtClean="0">
                <a:solidFill>
                  <a:schemeClr val="accent1"/>
                </a:solidFill>
              </a:rPr>
              <a:t>(</a:t>
            </a:r>
            <a:r>
              <a:rPr lang="en-US" sz="2200" dirty="0" err="1" smtClean="0">
                <a:solidFill>
                  <a:schemeClr val="accent1"/>
                </a:solidFill>
              </a:rPr>
              <a:t>Riffel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+</a:t>
            </a:r>
            <a:r>
              <a:rPr lang="en-US" sz="2200" dirty="0" smtClean="0">
                <a:solidFill>
                  <a:schemeClr val="accent1"/>
                </a:solidFill>
              </a:rPr>
              <a:t>10,+11)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5CF-DFDA-0345-96F2-3E591C9783AE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20</a:t>
            </a:fld>
            <a:endParaRPr kumimoji="0" lang="en-US"/>
          </a:p>
        </p:txBody>
      </p:sp>
      <p:pic>
        <p:nvPicPr>
          <p:cNvPr id="9" name="Content Placeholder 8" descr="Fig1_mrk1066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r="-1170" b="-1647"/>
          <a:stretch/>
        </p:blipFill>
        <p:spPr>
          <a:xfrm>
            <a:off x="588596" y="1775191"/>
            <a:ext cx="5777195" cy="4701808"/>
          </a:xfrm>
        </p:spPr>
      </p:pic>
      <p:sp>
        <p:nvSpPr>
          <p:cNvPr id="10" name="TextBox 9"/>
          <p:cNvSpPr txBox="1"/>
          <p:nvPr/>
        </p:nvSpPr>
        <p:spPr>
          <a:xfrm>
            <a:off x="6698856" y="1639535"/>
            <a:ext cx="2324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0.1”: 24 pc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CO bands at 2.3μm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Low-</a:t>
            </a:r>
            <a:r>
              <a:rPr lang="en-US" dirty="0" err="1"/>
              <a:t>σ</a:t>
            </a:r>
            <a:r>
              <a:rPr lang="en-US" dirty="0"/>
              <a:t> ring at 300 pc: </a:t>
            </a: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</p:txBody>
      </p:sp>
      <p:pic>
        <p:nvPicPr>
          <p:cNvPr id="7" name="Picture 6" descr="low_sigma_ring_mrk106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89" y="3804125"/>
            <a:ext cx="2896411" cy="22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63" y="155448"/>
            <a:ext cx="8915205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Stellar population synthesis, </a:t>
            </a:r>
            <a:r>
              <a:rPr lang="en-US" sz="4000" dirty="0" smtClean="0"/>
              <a:t>Mrk1066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Content Placeholder 6" descr="pop_mrk106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4" b="-4324"/>
          <a:stretch>
            <a:fillRect/>
          </a:stretch>
        </p:blipFill>
        <p:spPr>
          <a:xfrm>
            <a:off x="237067" y="1284256"/>
            <a:ext cx="8653303" cy="48637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276B-0008-6148-A97E-EB87502F5571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21</a:t>
            </a:fld>
            <a:endParaRPr kumimoji="0"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947989"/>
            <a:ext cx="74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</a:t>
            </a:r>
            <a:r>
              <a:rPr lang="en-US" dirty="0" err="1" smtClean="0"/>
              <a:t>σ</a:t>
            </a:r>
            <a:r>
              <a:rPr lang="en-US" dirty="0" smtClean="0"/>
              <a:t> ring at 300 pc: intermediate-age (300-700 </a:t>
            </a:r>
            <a:r>
              <a:rPr lang="en-US" dirty="0" err="1" smtClean="0"/>
              <a:t>Myr</a:t>
            </a:r>
            <a:r>
              <a:rPr lang="en-US" dirty="0" smtClean="0"/>
              <a:t>) stellar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NIFS, Near-IR: </a:t>
            </a:r>
            <a:r>
              <a:rPr lang="en-US" dirty="0" err="1" smtClean="0"/>
              <a:t>Sy</a:t>
            </a:r>
            <a:r>
              <a:rPr lang="en-US" dirty="0" smtClean="0"/>
              <a:t> 1, NGC5548 </a:t>
            </a:r>
            <a:br>
              <a:rPr lang="en-US" dirty="0" smtClean="0"/>
            </a:br>
            <a:r>
              <a:rPr lang="en-US" sz="2700" dirty="0" smtClean="0"/>
              <a:t>(Schöenell+16)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CAA3-E64E-854D-A9D5-88F58F93965F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22</a:t>
            </a:fld>
            <a:endParaRPr kumimoji="0"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0" t="1747" r="480"/>
          <a:stretch/>
        </p:blipFill>
        <p:spPr>
          <a:xfrm>
            <a:off x="1193291" y="1324794"/>
            <a:ext cx="7126902" cy="4544762"/>
          </a:xfrm>
        </p:spPr>
      </p:pic>
      <p:sp>
        <p:nvSpPr>
          <p:cNvPr id="7" name="TextBox 6"/>
          <p:cNvSpPr txBox="1"/>
          <p:nvPr/>
        </p:nvSpPr>
        <p:spPr>
          <a:xfrm>
            <a:off x="558329" y="5827989"/>
            <a:ext cx="799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0.1”=40 pc; ring of </a:t>
            </a:r>
            <a:r>
              <a:rPr lang="en-US" dirty="0" err="1" smtClean="0"/>
              <a:t>interm</a:t>
            </a:r>
            <a:r>
              <a:rPr lang="en-US" dirty="0" smtClean="0"/>
              <a:t>. age pop.: 200pc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90" y="3542184"/>
            <a:ext cx="7149561" cy="22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_n1068_r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16">
            <a:off x="3688786" y="3139449"/>
            <a:ext cx="1721440" cy="1743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97238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NIFS, near-IR: NGC 1068 </a:t>
            </a:r>
            <a:r>
              <a:rPr lang="en-US" sz="2400" b="0" dirty="0" smtClean="0"/>
              <a:t>(</a:t>
            </a:r>
            <a:r>
              <a:rPr lang="en-US" sz="2400" b="0" dirty="0" smtClean="0"/>
              <a:t>Barbosa+14)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930A-4EAA-8B41-9E9A-8BA0A137BEDC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23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5723957" y="2247889"/>
            <a:ext cx="32143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772" lvl="0" indent="-342900">
              <a:lnSpc>
                <a:spcPts val="1800"/>
              </a:lnSpc>
              <a:buClr>
                <a:srgbClr val="F0AD00"/>
              </a:buClr>
              <a:buSzPct val="100000"/>
              <a:buFont typeface="Wingdings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</a:rPr>
              <a:t>Sb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Seyfert</a:t>
            </a:r>
            <a:r>
              <a:rPr lang="en-US" sz="2000" dirty="0" smtClean="0">
                <a:solidFill>
                  <a:prstClr val="black"/>
                </a:solidFill>
              </a:rPr>
              <a:t> 2</a:t>
            </a:r>
          </a:p>
          <a:p>
            <a:pPr marL="118872" lvl="0">
              <a:lnSpc>
                <a:spcPts val="1800"/>
              </a:lnSpc>
              <a:buClr>
                <a:srgbClr val="F0AD00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461772" lvl="0" indent="-342900">
              <a:lnSpc>
                <a:spcPts val="1800"/>
              </a:lnSpc>
              <a:buClr>
                <a:srgbClr val="F0AD00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500 pc x 500 pc</a:t>
            </a:r>
          </a:p>
          <a:p>
            <a:pPr marL="118872" lvl="0">
              <a:lnSpc>
                <a:spcPts val="1800"/>
              </a:lnSpc>
              <a:buClr>
                <a:srgbClr val="F0AD00"/>
              </a:buClr>
              <a:buSzPct val="100000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 smtClean="0">
                <a:solidFill>
                  <a:prstClr val="black"/>
                </a:solidFill>
              </a:rPr>
              <a:t>0.1</a:t>
            </a:r>
            <a:r>
              <a:rPr lang="en-US" sz="2000" dirty="0">
                <a:solidFill>
                  <a:prstClr val="black"/>
                </a:solidFill>
              </a:rPr>
              <a:t>”= 7 </a:t>
            </a:r>
            <a:r>
              <a:rPr lang="en-US" sz="2000" dirty="0" smtClean="0">
                <a:solidFill>
                  <a:prstClr val="black"/>
                </a:solidFill>
              </a:rPr>
              <a:t>pc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1000" dirty="0">
              <a:solidFill>
                <a:prstClr val="black"/>
              </a:solidFill>
            </a:endParaRP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>
                <a:solidFill>
                  <a:prstClr val="black"/>
                </a:solidFill>
              </a:rPr>
              <a:t>FeII</a:t>
            </a:r>
            <a:r>
              <a:rPr lang="en-US" sz="2000" dirty="0" smtClean="0">
                <a:solidFill>
                  <a:prstClr val="black"/>
                </a:solidFill>
              </a:rPr>
              <a:t>]: 250 pc from nucleus:</a:t>
            </a:r>
            <a:r>
              <a:rPr lang="en-US" sz="2000" dirty="0">
                <a:solidFill>
                  <a:prstClr val="black"/>
                </a:solidFill>
              </a:rPr>
              <a:t> b</a:t>
            </a:r>
            <a:r>
              <a:rPr lang="en-US" sz="2000" dirty="0" smtClean="0">
                <a:solidFill>
                  <a:prstClr val="black"/>
                </a:solidFill>
              </a:rPr>
              <a:t>roader than conical shape of [OIII]; 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438912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smtClean="0">
                <a:solidFill>
                  <a:prstClr val="black"/>
                </a:solidFill>
              </a:rPr>
              <a:t>100 pc (radius) off-centered ring</a:t>
            </a:r>
          </a:p>
          <a:p>
            <a:pPr marL="438912" indent="-320040"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10" name="Content Placeholder 9" descr="n1068_ima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-295"/>
          <a:stretch/>
        </p:blipFill>
        <p:spPr>
          <a:xfrm>
            <a:off x="130075" y="1657608"/>
            <a:ext cx="3715080" cy="3422497"/>
          </a:xfrm>
        </p:spPr>
      </p:pic>
      <p:pic>
        <p:nvPicPr>
          <p:cNvPr id="11" name="Picture 10" descr="n1068_h2_brg_oiii_ov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8912"/>
            <a:ext cx="3423235" cy="1686877"/>
          </a:xfrm>
          <a:prstGeom prst="rect">
            <a:avLst/>
          </a:prstGeom>
        </p:spPr>
      </p:pic>
      <p:pic>
        <p:nvPicPr>
          <p:cNvPr id="12" name="Picture 11" descr="map_NGC1068_H_[FeII]_16440_bilinea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-7462"/>
          <a:stretch/>
        </p:blipFill>
        <p:spPr>
          <a:xfrm>
            <a:off x="3880435" y="1765230"/>
            <a:ext cx="1975496" cy="1488921"/>
          </a:xfrm>
          <a:prstGeom prst="rect">
            <a:avLst/>
          </a:prstGeom>
        </p:spPr>
      </p:pic>
      <p:pic>
        <p:nvPicPr>
          <p:cNvPr id="16" name="Picture 15" descr="map_NGC1068_K_[CaVIII]_23220_bilinea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r="-10102"/>
          <a:stretch/>
        </p:blipFill>
        <p:spPr>
          <a:xfrm>
            <a:off x="3938640" y="4956323"/>
            <a:ext cx="1939627" cy="1461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86063" y="4668027"/>
            <a:ext cx="1281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Das et al. 2006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1822533"/>
            <a:ext cx="103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HST [OIII]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55448"/>
            <a:ext cx="8701193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Stellar population + kinematics </a:t>
            </a:r>
            <a:r>
              <a:rPr lang="en-US" sz="2700" dirty="0" smtClean="0"/>
              <a:t>(</a:t>
            </a:r>
            <a:r>
              <a:rPr lang="en-US" sz="2700" dirty="0" err="1" smtClean="0"/>
              <a:t>Storchi</a:t>
            </a:r>
            <a:r>
              <a:rPr lang="en-US" sz="2700" dirty="0" smtClean="0"/>
              <a:t>-Bergmann +12)</a:t>
            </a:r>
            <a:endParaRPr 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498D-1F89-0D4D-8E33-A8FFC224A4E9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24</a:t>
            </a:fld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6188" y="243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n1068_kinemati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586"/>
            <a:ext cx="4646862" cy="205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8963" y="3645033"/>
            <a:ext cx="3598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100 pc ring of young stars correlated with H2 emission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Low</a:t>
            </a:r>
            <a:r>
              <a:rPr lang="en-US" dirty="0" smtClean="0"/>
              <a:t>-</a:t>
            </a:r>
            <a:r>
              <a:rPr lang="en-US" dirty="0" err="1" smtClean="0"/>
              <a:t>σ</a:t>
            </a:r>
            <a:r>
              <a:rPr lang="en-US" dirty="0" smtClean="0"/>
              <a:t> ring (~70 pc): correlates with young-to-intermediate age stellar population (</a:t>
            </a:r>
            <a:r>
              <a:rPr lang="en-US" dirty="0"/>
              <a:t>3</a:t>
            </a:r>
            <a:r>
              <a:rPr lang="en-US" dirty="0" smtClean="0"/>
              <a:t>00Myr)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Also seen by Davies et al. 2007  in SINFONI data</a:t>
            </a:r>
            <a:endParaRPr lang="en-US" dirty="0"/>
          </a:p>
        </p:txBody>
      </p:sp>
      <p:pic>
        <p:nvPicPr>
          <p:cNvPr id="12" name="Picture 11" descr="pop_n1068_ma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000"/>
            <a:ext cx="9144000" cy="21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9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Near-IR: </a:t>
            </a:r>
            <a:r>
              <a:rPr lang="en-US" dirty="0" err="1" smtClean="0"/>
              <a:t>Sy</a:t>
            </a:r>
            <a:r>
              <a:rPr lang="en-US" dirty="0" smtClean="0"/>
              <a:t> 2 NGC7582 </a:t>
            </a:r>
            <a:br>
              <a:rPr lang="en-US" dirty="0" smtClean="0"/>
            </a:br>
            <a:r>
              <a:rPr lang="en-US" sz="2700" dirty="0" smtClean="0"/>
              <a:t>(Riffel+09)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221D-0EAF-694C-A3F3-3070984EEEB3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25</a:t>
            </a:fld>
            <a:endParaRPr kumimoji="0" lang="en-US"/>
          </a:p>
        </p:txBody>
      </p:sp>
      <p:pic>
        <p:nvPicPr>
          <p:cNvPr id="3" name="Content Placeholder 2" descr="painel_large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43454" r="24580"/>
          <a:stretch/>
        </p:blipFill>
        <p:spPr>
          <a:xfrm>
            <a:off x="212732" y="1281649"/>
            <a:ext cx="5445120" cy="5355808"/>
          </a:xfrm>
        </p:spPr>
      </p:pic>
      <p:pic>
        <p:nvPicPr>
          <p:cNvPr id="7" name="Picture 6" descr="n7582_sigma_sta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12" y="4105946"/>
            <a:ext cx="3382722" cy="2140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9639" y="2057693"/>
            <a:ext cx="32071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0.5”</a:t>
            </a:r>
            <a:r>
              <a:rPr lang="en-US" dirty="0"/>
              <a:t>: </a:t>
            </a:r>
            <a:r>
              <a:rPr lang="en-US" dirty="0" smtClean="0"/>
              <a:t> 50 pc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Stellar kinematics from CO bands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Low </a:t>
            </a:r>
            <a:r>
              <a:rPr lang="en-US" dirty="0" err="1" smtClean="0"/>
              <a:t>σ</a:t>
            </a:r>
            <a:r>
              <a:rPr lang="en-US" dirty="0" smtClean="0"/>
              <a:t> ring at ~ 100 pc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92436" y="5420554"/>
            <a:ext cx="584560" cy="68197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436" y="4409840"/>
            <a:ext cx="584560" cy="16431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with </a:t>
            </a:r>
            <a:r>
              <a:rPr lang="en-US" dirty="0" smtClean="0"/>
              <a:t>H2 </a:t>
            </a:r>
            <a:r>
              <a:rPr lang="en-US" dirty="0" smtClean="0"/>
              <a:t>content and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3274"/>
            <a:ext cx="8563638" cy="1627161"/>
          </a:xfrm>
        </p:spPr>
        <p:txBody>
          <a:bodyPr>
            <a:normAutofit fontScale="92500" lnSpcReduction="10000"/>
          </a:bodyPr>
          <a:lstStyle/>
          <a:p>
            <a:endParaRPr lang="en-US" baseline="-25000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sz="2800" dirty="0" smtClean="0"/>
              <a:t>Large surface mass densities (10 gals.): 400-9,000 M</a:t>
            </a:r>
            <a:r>
              <a:rPr lang="en-US" sz="28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 smtClean="0"/>
              <a:t> pc</a:t>
            </a:r>
            <a:r>
              <a:rPr lang="en-US" sz="2800" baseline="30000" dirty="0" smtClean="0"/>
              <a:t>-</a:t>
            </a:r>
            <a:r>
              <a:rPr lang="en-US" sz="2800" baseline="30000" dirty="0"/>
              <a:t>2</a:t>
            </a:r>
            <a:r>
              <a:rPr lang="en-US" sz="2800" dirty="0" smtClean="0"/>
              <a:t>: typical of starbursts -&gt; </a:t>
            </a:r>
            <a:r>
              <a:rPr lang="en-US" sz="2800" dirty="0" err="1" smtClean="0"/>
              <a:t>Kennicutt</a:t>
            </a:r>
            <a:r>
              <a:rPr lang="en-US" sz="2800" dirty="0" smtClean="0"/>
              <a:t>-</a:t>
            </a:r>
            <a:r>
              <a:rPr lang="en-US" sz="2800" dirty="0" smtClean="0"/>
              <a:t>Schmidt Law (1998) -&gt; </a:t>
            </a:r>
            <a:r>
              <a:rPr lang="en-US" sz="2800" dirty="0" smtClean="0"/>
              <a:t>SFR ~ 1 </a:t>
            </a:r>
            <a:r>
              <a:rPr lang="en-US" sz="2800" dirty="0"/>
              <a:t>M</a:t>
            </a:r>
            <a:r>
              <a:rPr lang="en-US" sz="28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/>
              <a:t> </a:t>
            </a:r>
            <a:r>
              <a:rPr lang="en-US" sz="2800" dirty="0" err="1" smtClean="0"/>
              <a:t>yr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kpc</a:t>
            </a:r>
            <a:r>
              <a:rPr lang="en-US" sz="2800" baseline="30000" dirty="0"/>
              <a:t>-2</a:t>
            </a:r>
            <a:endParaRPr lang="en-US" sz="2800" baseline="30000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endParaRPr lang="en-US" baseline="-25000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A753-11F4-E74E-AB15-3C5CF155F28E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26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0" y="1482874"/>
            <a:ext cx="33909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872230"/>
            <a:ext cx="4961872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H2: </a:t>
            </a:r>
            <a:r>
              <a:rPr lang="en-US" sz="2600" dirty="0" smtClean="0">
                <a:solidFill>
                  <a:prstClr val="black"/>
                </a:solidFill>
              </a:rPr>
              <a:t>low </a:t>
            </a:r>
            <a:r>
              <a:rPr lang="en-US" sz="2600" dirty="0" err="1" smtClean="0">
                <a:solidFill>
                  <a:prstClr val="black"/>
                </a:solidFill>
              </a:rPr>
              <a:t>σ</a:t>
            </a:r>
            <a:r>
              <a:rPr lang="en-US" sz="2600" dirty="0" smtClean="0">
                <a:solidFill>
                  <a:prstClr val="black"/>
                </a:solidFill>
              </a:rPr>
              <a:t>  </a:t>
            </a:r>
            <a:r>
              <a:rPr lang="en-US" sz="2600" dirty="0">
                <a:solidFill>
                  <a:prstClr val="black"/>
                </a:solidFill>
              </a:rPr>
              <a:t>rotating disks + inflow in nuclear spirals: </a:t>
            </a:r>
            <a:r>
              <a:rPr lang="en-US" sz="2600" dirty="0" smtClean="0">
                <a:solidFill>
                  <a:prstClr val="black"/>
                </a:solidFill>
              </a:rPr>
              <a:t>cold </a:t>
            </a:r>
            <a:r>
              <a:rPr lang="en-US" sz="2600" dirty="0" smtClean="0">
                <a:solidFill>
                  <a:prstClr val="black"/>
                </a:solidFill>
              </a:rPr>
              <a:t>masses </a:t>
            </a:r>
            <a:r>
              <a:rPr lang="en-US" sz="2600" dirty="0">
                <a:solidFill>
                  <a:prstClr val="black"/>
                </a:solidFill>
              </a:rPr>
              <a:t>10</a:t>
            </a:r>
            <a:r>
              <a:rPr lang="en-US" sz="2600" baseline="30000" dirty="0">
                <a:solidFill>
                  <a:prstClr val="black"/>
                </a:solidFill>
              </a:rPr>
              <a:t>7</a:t>
            </a:r>
            <a:r>
              <a:rPr lang="en-US" sz="2600" dirty="0">
                <a:solidFill>
                  <a:prstClr val="black"/>
                </a:solidFill>
              </a:rPr>
              <a:t>-10</a:t>
            </a:r>
            <a:r>
              <a:rPr lang="en-US" sz="2600" baseline="30000" dirty="0">
                <a:solidFill>
                  <a:prstClr val="black"/>
                </a:solidFill>
              </a:rPr>
              <a:t>9</a:t>
            </a:r>
            <a:r>
              <a:rPr lang="en-US" sz="2600" dirty="0">
                <a:solidFill>
                  <a:prstClr val="black"/>
                </a:solidFill>
              </a:rPr>
              <a:t>M</a:t>
            </a:r>
            <a:r>
              <a:rPr lang="en-US" sz="2600" baseline="-250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600" dirty="0" smtClean="0">
                <a:solidFill>
                  <a:prstClr val="black"/>
                </a:solidFill>
              </a:rPr>
              <a:t>in </a:t>
            </a:r>
            <a:r>
              <a:rPr lang="en-US" sz="2600" dirty="0">
                <a:solidFill>
                  <a:prstClr val="black"/>
                </a:solidFill>
              </a:rPr>
              <a:t>inner </a:t>
            </a:r>
            <a:r>
              <a:rPr lang="en-US" sz="2600" dirty="0" smtClean="0">
                <a:solidFill>
                  <a:prstClr val="black"/>
                </a:solidFill>
              </a:rPr>
              <a:t>100-400 pc</a:t>
            </a: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2600" baseline="-25000" dirty="0">
              <a:solidFill>
                <a:prstClr val="black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600" dirty="0" smtClean="0">
                <a:solidFill>
                  <a:prstClr val="black"/>
                </a:solidFill>
              </a:rPr>
              <a:t>Ex.: </a:t>
            </a:r>
            <a:r>
              <a:rPr lang="en-US" sz="2600" dirty="0" smtClean="0">
                <a:solidFill>
                  <a:prstClr val="black"/>
                </a:solidFill>
              </a:rPr>
              <a:t> Mrk79</a:t>
            </a:r>
            <a:r>
              <a:rPr lang="en-US" sz="2600" dirty="0" smtClean="0">
                <a:solidFill>
                  <a:prstClr val="black"/>
                </a:solidFill>
              </a:rPr>
              <a:t>, 1”= 450 pc  -&gt;</a:t>
            </a:r>
            <a:endParaRPr lang="en-US" sz="2600" baseline="-25000" dirty="0">
              <a:solidFill>
                <a:prstClr val="black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1257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55448"/>
            <a:ext cx="8701193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Conclusions: SB in </a:t>
            </a:r>
            <a:r>
              <a:rPr lang="en-US" dirty="0" smtClean="0"/>
              <a:t>AGN hosts 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1DC9-7736-914D-A51A-E2D4B4BE3800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27</a:t>
            </a:fld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6188" y="243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420" y="1685774"/>
            <a:ext cx="8663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/>
              <a:t>Global: </a:t>
            </a:r>
            <a:r>
              <a:rPr lang="en-US" sz="2400" dirty="0" err="1" smtClean="0"/>
              <a:t>MaNGA</a:t>
            </a:r>
            <a:r>
              <a:rPr lang="en-US" sz="2400" dirty="0" smtClean="0"/>
              <a:t> AGN 1-2 </a:t>
            </a:r>
            <a:r>
              <a:rPr lang="en-US" sz="2400" dirty="0" err="1" smtClean="0"/>
              <a:t>kpc</a:t>
            </a:r>
            <a:r>
              <a:rPr lang="en-US" sz="2400" dirty="0" smtClean="0"/>
              <a:t> scales:</a:t>
            </a:r>
          </a:p>
          <a:p>
            <a:pPr marL="1257300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Initial 48 AGN + control sample;</a:t>
            </a:r>
            <a:endParaRPr lang="en-US" sz="2400" dirty="0" smtClean="0"/>
          </a:p>
          <a:p>
            <a:pPr marL="1257300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Preliminary: excess of young/intermediate age stars in high-</a:t>
            </a:r>
            <a:r>
              <a:rPr lang="en-US" sz="2400" dirty="0" err="1" smtClean="0"/>
              <a:t>lumin</a:t>
            </a:r>
            <a:r>
              <a:rPr lang="en-US" sz="2400" dirty="0" smtClean="0"/>
              <a:t>. AGN</a:t>
            </a:r>
            <a:endParaRPr lang="en-US" sz="2400" dirty="0" smtClean="0"/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 smtClean="0"/>
              <a:t>Local: ~100 pc </a:t>
            </a:r>
            <a:r>
              <a:rPr lang="en-US" sz="2400" dirty="0" smtClean="0"/>
              <a:t>scales, NIFS: </a:t>
            </a:r>
          </a:p>
          <a:p>
            <a:pPr marL="1257300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low</a:t>
            </a:r>
            <a:r>
              <a:rPr lang="en-US" sz="2400" dirty="0" smtClean="0"/>
              <a:t>-</a:t>
            </a:r>
            <a:r>
              <a:rPr lang="en-US" sz="2400" dirty="0" err="1" smtClean="0"/>
              <a:t>σ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 </a:t>
            </a:r>
            <a:r>
              <a:rPr lang="en-US" sz="2400" dirty="0"/>
              <a:t>rings at ~100-300 pc from </a:t>
            </a:r>
            <a:r>
              <a:rPr lang="en-US" sz="2400" dirty="0" smtClean="0"/>
              <a:t>nucleus; ~50% of AGN</a:t>
            </a:r>
          </a:p>
          <a:p>
            <a:pPr marL="1257300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young</a:t>
            </a:r>
            <a:r>
              <a:rPr lang="en-US" sz="2400" dirty="0" smtClean="0"/>
              <a:t>-to-intermediate age stars in AGN within ~300 pc</a:t>
            </a:r>
          </a:p>
          <a:p>
            <a:pPr marL="1257300" lvl="0" indent="-342900">
              <a:buClr>
                <a:srgbClr val="F0AD00"/>
              </a:buClr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large molecular gas densities -&gt; starbursts</a:t>
            </a:r>
          </a:p>
        </p:txBody>
      </p:sp>
    </p:spTree>
    <p:extLst>
      <p:ext uri="{BB962C8B-B14F-4D97-AF65-F5344CB8AC3E}">
        <p14:creationId xmlns:p14="http://schemas.microsoft.com/office/powerpoint/2010/main" val="302978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55448"/>
            <a:ext cx="8701193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Conclusions: </a:t>
            </a:r>
            <a:r>
              <a:rPr lang="en-US" dirty="0" smtClean="0"/>
              <a:t>evolutionary </a:t>
            </a:r>
            <a:r>
              <a:rPr lang="en-US" dirty="0" smtClean="0"/>
              <a:t>scenario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C8FC-297A-704E-81B1-7EA20E8C3DD2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28</a:t>
            </a:fld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6188" y="243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7067" y="1833869"/>
            <a:ext cx="8701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/>
              <a:t>Gas </a:t>
            </a:r>
            <a:r>
              <a:rPr lang="en-US" sz="2000" dirty="0" smtClean="0"/>
              <a:t>moving in to feed the SMBH form new stars in inner few 100 pc</a:t>
            </a:r>
          </a:p>
          <a:p>
            <a:pPr marL="285750" indent="-285750"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/>
              <a:t>“Settling sequence” for </a:t>
            </a:r>
            <a:r>
              <a:rPr lang="en-US" sz="2000" dirty="0" err="1" smtClean="0"/>
              <a:t>dust+gas</a:t>
            </a:r>
            <a:r>
              <a:rPr lang="en-US" sz="2000" dirty="0" smtClean="0"/>
              <a:t> (</a:t>
            </a:r>
            <a:r>
              <a:rPr lang="en-US" sz="2000" dirty="0" smtClean="0"/>
              <a:t>Lauer+06)</a:t>
            </a:r>
            <a:r>
              <a:rPr lang="en-US" sz="2000" dirty="0" smtClean="0"/>
              <a:t>: chaotic filaments </a:t>
            </a:r>
            <a:r>
              <a:rPr lang="en-US" sz="2000" dirty="0"/>
              <a:t>→ spiral → compact </a:t>
            </a:r>
            <a:r>
              <a:rPr lang="en-US" sz="2000" dirty="0" smtClean="0"/>
              <a:t>disk/ring</a:t>
            </a:r>
          </a:p>
          <a:p>
            <a:pPr marL="285750" indent="-285750"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/>
              <a:t>Next step -</a:t>
            </a:r>
            <a:r>
              <a:rPr lang="en-US" sz="2000" dirty="0" smtClean="0"/>
              <a:t>&gt; star formation in disk/ring -&gt; co-evolution </a:t>
            </a:r>
            <a:r>
              <a:rPr lang="en-US" sz="2000" dirty="0"/>
              <a:t>SMBH 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>
                <a:sym typeface="Wingdings"/>
              </a:rPr>
              <a:t> yr</a:t>
            </a:r>
            <a:r>
              <a:rPr lang="en-US" sz="2000" baseline="30000" dirty="0" smtClean="0"/>
              <a:t>-1)</a:t>
            </a:r>
            <a:r>
              <a:rPr lang="en-US" sz="2000" dirty="0" smtClean="0"/>
              <a:t> </a:t>
            </a:r>
            <a:r>
              <a:rPr lang="en-US" sz="2000" dirty="0"/>
              <a:t>and bulge </a:t>
            </a:r>
            <a:r>
              <a:rPr lang="en-US" sz="2000" dirty="0" smtClean="0"/>
              <a:t>(1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/>
              <a:t> yr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kpc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-&gt; consistent with M-sigma relation</a:t>
            </a:r>
            <a:endParaRPr lang="en-US" sz="2000" dirty="0"/>
          </a:p>
        </p:txBody>
      </p:sp>
      <p:pic>
        <p:nvPicPr>
          <p:cNvPr id="8" name="Picture 5" descr="cenar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619651"/>
            <a:ext cx="1524000" cy="153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enar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621239"/>
            <a:ext cx="1522412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enari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619651"/>
            <a:ext cx="150495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enari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20596" r="20709" b="20596"/>
          <a:stretch>
            <a:fillRect/>
          </a:stretch>
        </p:blipFill>
        <p:spPr bwMode="auto">
          <a:xfrm>
            <a:off x="7177361" y="4621239"/>
            <a:ext cx="1498327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211388" y="500219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→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443413" y="500219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→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04000" y="498430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7520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Mrk573, 0.1”=35pc ;NGC5929, 0.1”=20pc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1" b="-2252"/>
          <a:stretch/>
        </p:blipFill>
        <p:spPr>
          <a:xfrm>
            <a:off x="708660" y="1587563"/>
            <a:ext cx="8229600" cy="18722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D458-80F6-9147-8F52-E2243779148D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29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48" y="3276911"/>
            <a:ext cx="6503404" cy="32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Previous studies </a:t>
            </a:r>
            <a:r>
              <a:rPr lang="en-US" sz="3600" dirty="0" smtClean="0"/>
              <a:t>integrated </a:t>
            </a:r>
            <a:r>
              <a:rPr lang="en-US" sz="3600" dirty="0" smtClean="0"/>
              <a:t>spectra </a:t>
            </a:r>
            <a:r>
              <a:rPr lang="en-US" sz="3600" dirty="0" smtClean="0"/>
              <a:t>(inner 300 pc – 1 </a:t>
            </a:r>
            <a:r>
              <a:rPr lang="en-US" sz="3600" dirty="0" err="1" smtClean="0"/>
              <a:t>kpc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3DF3-7A9B-594A-8A95-30083B4B0716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849" y="1715277"/>
            <a:ext cx="8569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Corbel"/>
                <a:ea typeface="ＭＳ Ｐゴシック" charset="0"/>
              </a:rPr>
              <a:t>Terlevich+90-95, Heckman+95-98, </a:t>
            </a:r>
            <a:r>
              <a:rPr lang="en-US" sz="2000" dirty="0">
                <a:latin typeface="Corbel"/>
                <a:ea typeface="ＭＳ Ｐゴシック" charset="0"/>
              </a:rPr>
              <a:t>Nelson &amp; Whittle 1996, </a:t>
            </a:r>
            <a:r>
              <a:rPr lang="en-US" sz="2000" dirty="0" smtClean="0">
                <a:latin typeface="Corbel"/>
                <a:ea typeface="ＭＳ Ｐゴシック" charset="0"/>
              </a:rPr>
              <a:t>Origlia+90</a:t>
            </a:r>
            <a:r>
              <a:rPr lang="en-US" sz="2000" dirty="0" smtClean="0">
                <a:latin typeface="Corbel"/>
                <a:ea typeface="ＭＳ Ｐゴシック" charset="0"/>
              </a:rPr>
              <a:t>’</a:t>
            </a:r>
            <a:r>
              <a:rPr lang="en-US" sz="2000" dirty="0" smtClean="0">
                <a:latin typeface="Corbel"/>
                <a:ea typeface="ＭＳ Ｐゴシック" charset="0"/>
              </a:rPr>
              <a:t>s, Kauffmann+03 (SDSS-III) for luminous AGN: excess </a:t>
            </a:r>
            <a:r>
              <a:rPr lang="en-US" sz="2000" dirty="0" smtClean="0">
                <a:latin typeface="Corbel"/>
                <a:ea typeface="ＭＳ Ｐゴシック" charset="0"/>
              </a:rPr>
              <a:t>contribution of young </a:t>
            </a:r>
            <a:r>
              <a:rPr lang="en-US" sz="2000" dirty="0">
                <a:latin typeface="Corbel"/>
                <a:ea typeface="ＭＳ Ｐゴシック" charset="0"/>
              </a:rPr>
              <a:t>to intermediate age </a:t>
            </a:r>
            <a:r>
              <a:rPr lang="en-US" sz="2000" dirty="0" smtClean="0">
                <a:latin typeface="Corbel"/>
                <a:ea typeface="ＭＳ Ｐゴシック" charset="0"/>
              </a:rPr>
              <a:t>stars </a:t>
            </a:r>
            <a:r>
              <a:rPr lang="en-US" sz="2000" dirty="0" smtClean="0">
                <a:latin typeface="Corbel"/>
                <a:ea typeface="ＭＳ Ｐゴシック" charset="0"/>
              </a:rPr>
              <a:t>to the spectra of  </a:t>
            </a:r>
            <a:r>
              <a:rPr lang="en-US" sz="2000" dirty="0" smtClean="0">
                <a:latin typeface="Corbel"/>
                <a:ea typeface="ＭＳ Ｐゴシック" charset="0"/>
              </a:rPr>
              <a:t>AGN </a:t>
            </a:r>
            <a:r>
              <a:rPr lang="en-US" sz="2000" dirty="0" smtClean="0">
                <a:latin typeface="Corbel"/>
                <a:ea typeface="ＭＳ Ｐゴシック" charset="0"/>
              </a:rPr>
              <a:t>hosts; </a:t>
            </a:r>
            <a:endParaRPr lang="en-US" sz="2000" dirty="0">
              <a:latin typeface="Corbel"/>
              <a:ea typeface="ＭＳ Ｐゴシック" charset="0"/>
            </a:endParaRPr>
          </a:p>
        </p:txBody>
      </p:sp>
      <p:pic>
        <p:nvPicPr>
          <p:cNvPr id="8" name="Picture 7" descr="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36866"/>
            <a:ext cx="3889375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49698" y="5925080"/>
            <a:ext cx="3887787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 dirty="0" smtClean="0">
                <a:latin typeface="Corbel"/>
                <a:ea typeface="ＭＳ Ｐゴシック" charset="0"/>
              </a:rPr>
              <a:t>Intermediate age stars: high order Blamer lines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850" y="3423423"/>
            <a:ext cx="4679950" cy="20928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Corbel"/>
                <a:ea typeface="ＭＳ Ｐゴシック" charset="0"/>
              </a:rPr>
              <a:t>Cid </a:t>
            </a:r>
            <a:r>
              <a:rPr lang="en-US" sz="2000" dirty="0" err="1" smtClean="0">
                <a:latin typeface="Corbel"/>
                <a:ea typeface="ＭＳ Ｐゴシック" charset="0"/>
              </a:rPr>
              <a:t>Fernandes</a:t>
            </a:r>
            <a:r>
              <a:rPr lang="en-US" sz="2000" dirty="0" smtClean="0">
                <a:latin typeface="Corbel"/>
                <a:ea typeface="ＭＳ Ｐゴシック" charset="0"/>
              </a:rPr>
              <a:t> </a:t>
            </a:r>
            <a:r>
              <a:rPr lang="en-US" sz="2000" dirty="0" smtClean="0">
                <a:latin typeface="Corbel"/>
                <a:ea typeface="ＭＳ Ｐゴシック" charset="0"/>
              </a:rPr>
              <a:t>+98, </a:t>
            </a:r>
            <a:r>
              <a:rPr lang="en-US" sz="2000" dirty="0" smtClean="0">
                <a:latin typeface="Corbel"/>
                <a:ea typeface="ＭＳ Ｐゴシック" charset="0"/>
              </a:rPr>
              <a:t>Storchi-</a:t>
            </a:r>
            <a:r>
              <a:rPr lang="en-US" sz="2000" dirty="0" smtClean="0">
                <a:latin typeface="Corbel"/>
                <a:ea typeface="ＭＳ Ｐゴシック" charset="0"/>
              </a:rPr>
              <a:t>Bergmann+98,+01,  Schmitt+99, </a:t>
            </a:r>
            <a:r>
              <a:rPr lang="en-US" sz="2000" dirty="0" smtClean="0">
                <a:latin typeface="Corbel"/>
                <a:ea typeface="ＭＳ Ｐゴシック" charset="0"/>
              </a:rPr>
              <a:t>Gonzalez-</a:t>
            </a:r>
            <a:r>
              <a:rPr lang="en-US" sz="2000" dirty="0" smtClean="0">
                <a:latin typeface="Corbel"/>
                <a:ea typeface="ＭＳ Ｐゴシック" charset="0"/>
              </a:rPr>
              <a:t>Delgado+01: </a:t>
            </a:r>
            <a:r>
              <a:rPr lang="en-US" sz="2000" dirty="0" smtClean="0">
                <a:latin typeface="Corbel"/>
                <a:ea typeface="ＭＳ Ｐゴシック" charset="0"/>
              </a:rPr>
              <a:t>50% of </a:t>
            </a:r>
            <a:r>
              <a:rPr lang="en-US" sz="2000" dirty="0" err="1" smtClean="0">
                <a:latin typeface="Corbel"/>
                <a:ea typeface="ＭＳ Ｐゴシック" charset="0"/>
              </a:rPr>
              <a:t>Seyfert</a:t>
            </a:r>
            <a:r>
              <a:rPr lang="en-US" sz="2000" dirty="0" smtClean="0">
                <a:latin typeface="Corbel"/>
                <a:ea typeface="ＭＳ Ｐゴシック" charset="0"/>
              </a:rPr>
              <a:t> 2 galaxies have young or  intermediate age stars </a:t>
            </a:r>
            <a:r>
              <a:rPr lang="en-US" sz="2000" dirty="0" smtClean="0">
                <a:latin typeface="Corbel"/>
                <a:ea typeface="ＭＳ Ｐゴシック" charset="0"/>
              </a:rPr>
              <a:t>within </a:t>
            </a:r>
            <a:r>
              <a:rPr lang="en-US" sz="2000" dirty="0" smtClean="0">
                <a:latin typeface="Corbel"/>
                <a:ea typeface="ＭＳ Ｐゴシック" charset="0"/>
              </a:rPr>
              <a:t>inner ~500 pc;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</a:pPr>
            <a:endParaRPr lang="en-US" sz="2000" dirty="0">
              <a:latin typeface="Corbe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NGC3516, 0.1”=20pc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" t="7542" r="187" b="9140"/>
          <a:stretch/>
        </p:blipFill>
        <p:spPr>
          <a:xfrm>
            <a:off x="807698" y="1620410"/>
            <a:ext cx="6746161" cy="43575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7930-4A19-8E45-9C27-5830379DDFD1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248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isp_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944" y="3680670"/>
            <a:ext cx="3070844" cy="2150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AB19CCDA-E1F5-8548-A4B2-36DD48D82C20}" type="datetime1">
              <a:rPr lang="Zyyy" smtClean="0"/>
              <a:t>4/12/16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31</a:t>
            </a:fld>
            <a:endParaRPr kumimoji="0" lang="en-US" dirty="0"/>
          </a:p>
        </p:txBody>
      </p:sp>
      <p:pic>
        <p:nvPicPr>
          <p:cNvPr id="14" name="Picture 5" descr="disp_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326" y="1487489"/>
            <a:ext cx="2178224" cy="21782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5" descr="disp_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402" y="3704186"/>
            <a:ext cx="2233649" cy="2150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5" descr="disp_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944" y="1467556"/>
            <a:ext cx="3056342" cy="2142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788" y="1806222"/>
            <a:ext cx="15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NGC4593</a:t>
            </a:r>
            <a:endParaRPr lang="en-US" dirty="0"/>
          </a:p>
          <a:p>
            <a:r>
              <a:rPr lang="en-US" dirty="0" smtClean="0"/>
              <a:t>0.6”= 100pc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52927" y="4330511"/>
            <a:ext cx="132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NGC3516</a:t>
            </a:r>
          </a:p>
          <a:p>
            <a:r>
              <a:rPr lang="en-US" dirty="0" smtClean="0"/>
              <a:t>0.6”=110pc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8788" y="4330511"/>
            <a:ext cx="1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NGC2273</a:t>
            </a:r>
          </a:p>
          <a:p>
            <a:r>
              <a:rPr lang="en-US" dirty="0" smtClean="0"/>
              <a:t>0.6”= 70pc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81034" y="1878000"/>
            <a:ext cx="1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NGC3227</a:t>
            </a:r>
          </a:p>
          <a:p>
            <a:r>
              <a:rPr lang="en-US" dirty="0" smtClean="0"/>
              <a:t>0.6”=50pc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1298222"/>
            <a:ext cx="30846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3333" y="1295400"/>
            <a:ext cx="1707445" cy="28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49775" y="776112"/>
            <a:ext cx="100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r>
              <a:rPr lang="en-US" sz="2400" b="1" dirty="0" smtClean="0">
                <a:solidFill>
                  <a:schemeClr val="accent1"/>
                </a:solidFill>
              </a:rPr>
              <a:t>5”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1508" y="776112"/>
            <a:ext cx="100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r>
              <a:rPr lang="en-US" sz="2400" b="1" dirty="0" smtClean="0">
                <a:solidFill>
                  <a:schemeClr val="accent1"/>
                </a:solidFill>
              </a:rPr>
              <a:t>3.5”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0338" y="112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9262" y="212550"/>
            <a:ext cx="7993615" cy="9106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1"/>
                </a:solidFill>
              </a:rPr>
              <a:t>GMOS-IFU, </a:t>
            </a:r>
            <a:r>
              <a:rPr lang="pt-BR" sz="4000" b="1" dirty="0" err="1" smtClean="0">
                <a:solidFill>
                  <a:schemeClr val="accent1"/>
                </a:solidFill>
              </a:rPr>
              <a:t>CaT</a:t>
            </a:r>
            <a:r>
              <a:rPr lang="pt-BR" sz="4000" b="1" dirty="0" smtClean="0">
                <a:solidFill>
                  <a:schemeClr val="accent1"/>
                </a:solidFill>
              </a:rPr>
              <a:t> 8500 A: </a:t>
            </a:r>
            <a:r>
              <a:rPr lang="pt-BR" sz="4000" b="1" dirty="0" err="1" smtClean="0">
                <a:solidFill>
                  <a:schemeClr val="accent1"/>
                </a:solidFill>
              </a:rPr>
              <a:t>Low</a:t>
            </a:r>
            <a:r>
              <a:rPr lang="pt-BR" sz="4000" b="1" dirty="0" smtClean="0">
                <a:solidFill>
                  <a:schemeClr val="accent1"/>
                </a:solidFill>
              </a:rPr>
              <a:t> </a:t>
            </a:r>
            <a:r>
              <a:rPr lang="pt-BR" sz="4000" b="1" dirty="0" err="1" smtClean="0">
                <a:solidFill>
                  <a:schemeClr val="accent1"/>
                </a:solidFill>
              </a:rPr>
              <a:t>σ</a:t>
            </a:r>
            <a:r>
              <a:rPr lang="pt-BR" sz="4000" b="1" baseline="-25000" dirty="0" smtClean="0">
                <a:solidFill>
                  <a:schemeClr val="accent1"/>
                </a:solidFill>
              </a:rPr>
              <a:t>*</a:t>
            </a:r>
            <a:r>
              <a:rPr lang="pt-BR" sz="4000" b="1" dirty="0" smtClean="0">
                <a:solidFill>
                  <a:schemeClr val="accent1"/>
                </a:solidFill>
              </a:rPr>
              <a:t> </a:t>
            </a:r>
            <a:r>
              <a:rPr lang="pt-BR" sz="4000" b="1" dirty="0" err="1" smtClean="0">
                <a:solidFill>
                  <a:schemeClr val="accent1"/>
                </a:solidFill>
              </a:rPr>
              <a:t>rings</a:t>
            </a:r>
            <a:endParaRPr lang="pt-BR" sz="22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866520"/>
            <a:ext cx="813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-drops (Marquez+03, Emsellem+04): </a:t>
            </a:r>
            <a:r>
              <a:rPr lang="en-US" dirty="0">
                <a:cs typeface="Times New Roman" charset="0"/>
              </a:rPr>
              <a:t>stars </a:t>
            </a:r>
            <a:r>
              <a:rPr lang="en-US" dirty="0" smtClean="0">
                <a:cs typeface="Times New Roman" charset="0"/>
              </a:rPr>
              <a:t>with </a:t>
            </a:r>
            <a:r>
              <a:rPr lang="en-US" dirty="0">
                <a:cs typeface="Times New Roman" charset="0"/>
              </a:rPr>
              <a:t>cold kinematics </a:t>
            </a:r>
            <a:r>
              <a:rPr lang="en-US" dirty="0" smtClean="0">
                <a:cs typeface="Times New Roman" charset="0"/>
              </a:rPr>
              <a:t>of gas </a:t>
            </a:r>
            <a:r>
              <a:rPr lang="en-US" dirty="0">
                <a:cs typeface="Times New Roman" charset="0"/>
              </a:rPr>
              <a:t>from which they formed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9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75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SzPct val="100000"/>
              <a:buNone/>
            </a:pPr>
            <a:endParaRPr lang="en-US" sz="2400" dirty="0"/>
          </a:p>
          <a:p>
            <a:pPr>
              <a:buSzPct val="100000"/>
              <a:buFont typeface="Wingdings" charset="2"/>
              <a:buChar char="§"/>
            </a:pPr>
            <a:r>
              <a:rPr lang="en-US" sz="2400" dirty="0" smtClean="0"/>
              <a:t>Global: </a:t>
            </a:r>
            <a:r>
              <a:rPr lang="en-US" sz="2400" dirty="0" smtClean="0"/>
              <a:t>sampling 1-2 </a:t>
            </a:r>
            <a:r>
              <a:rPr lang="en-US" sz="2400" dirty="0" err="1" smtClean="0"/>
              <a:t>kpc</a:t>
            </a:r>
            <a:r>
              <a:rPr lang="en-US" sz="2400" dirty="0" smtClean="0"/>
              <a:t> scales - AGNs in </a:t>
            </a:r>
            <a:r>
              <a:rPr lang="en-US" sz="2400" dirty="0" err="1" smtClean="0"/>
              <a:t>MaNGA</a:t>
            </a:r>
            <a:r>
              <a:rPr lang="en-US" sz="2400" dirty="0" smtClean="0"/>
              <a:t> SDSS-IV (</a:t>
            </a:r>
            <a:r>
              <a:rPr lang="en-US" sz="2400" dirty="0"/>
              <a:t>Mapping Nearby Galaxies at the Apache Point Observatory</a:t>
            </a:r>
            <a:r>
              <a:rPr lang="en-US" sz="2400" dirty="0" smtClean="0"/>
              <a:t>): preliminary results on stellar population synthesis</a:t>
            </a:r>
          </a:p>
          <a:p>
            <a:pPr marL="118872" indent="0">
              <a:buSzPct val="100000"/>
              <a:buNone/>
            </a:pPr>
            <a:endParaRPr lang="en-US" sz="2400" dirty="0"/>
          </a:p>
          <a:p>
            <a:pPr>
              <a:buSzPct val="100000"/>
              <a:buFont typeface="Wingdings" charset="2"/>
              <a:buChar char="§"/>
            </a:pPr>
            <a:r>
              <a:rPr lang="en-US" sz="2400" dirty="0" smtClean="0"/>
              <a:t>Local: </a:t>
            </a:r>
            <a:r>
              <a:rPr lang="en-US" sz="2400" dirty="0"/>
              <a:t>s</a:t>
            </a:r>
            <a:r>
              <a:rPr lang="en-US" sz="2400" dirty="0" smtClean="0"/>
              <a:t>ampling 10-100 </a:t>
            </a:r>
            <a:r>
              <a:rPr lang="en-US" sz="2400" dirty="0" smtClean="0"/>
              <a:t>pc scales – nearby AGN observed with Gemini </a:t>
            </a:r>
            <a:r>
              <a:rPr lang="en-US" sz="2400" dirty="0" smtClean="0"/>
              <a:t>IFUs</a:t>
            </a:r>
            <a:endParaRPr lang="en-US" sz="2400" dirty="0" smtClean="0"/>
          </a:p>
          <a:p>
            <a:pPr>
              <a:buSzPct val="100000"/>
              <a:buFont typeface="Wingdings" charset="2"/>
              <a:buChar char="§"/>
            </a:pPr>
            <a:endParaRPr lang="en-US" sz="2400" dirty="0"/>
          </a:p>
          <a:p>
            <a:pPr>
              <a:buSzPct val="100000"/>
              <a:buFont typeface="Wingdings" charset="2"/>
              <a:buChar char="§"/>
            </a:pPr>
            <a:r>
              <a:rPr lang="en-US" sz="2400" dirty="0" smtClean="0"/>
              <a:t>Relation with molecular gas </a:t>
            </a:r>
          </a:p>
          <a:p>
            <a:pPr marL="118872" indent="0">
              <a:buSzPct val="100000"/>
              <a:buNone/>
            </a:pPr>
            <a:endParaRPr lang="en-US" sz="2400" dirty="0"/>
          </a:p>
          <a:p>
            <a:pPr>
              <a:buSzPct val="100000"/>
              <a:buFont typeface="Wingdings" charset="2"/>
              <a:buChar char="§"/>
            </a:pPr>
            <a:r>
              <a:rPr lang="en-US" sz="2400" dirty="0" smtClean="0"/>
              <a:t>Conclusions and evolutionary scenario</a:t>
            </a:r>
          </a:p>
          <a:p>
            <a:pPr marL="118872" indent="0">
              <a:buNone/>
            </a:pPr>
            <a:endParaRPr lang="en-US" sz="2600" dirty="0" smtClean="0"/>
          </a:p>
          <a:p>
            <a:pPr>
              <a:buFont typeface="Wingdings" charset="2"/>
              <a:buChar char="§"/>
            </a:pPr>
            <a:endParaRPr lang="en-US" sz="2600" dirty="0"/>
          </a:p>
          <a:p>
            <a:pPr>
              <a:buFont typeface="Wingdings" charset="2"/>
              <a:buChar char="§"/>
            </a:pPr>
            <a:endParaRPr lang="en-US" sz="2600" dirty="0" smtClean="0"/>
          </a:p>
          <a:p>
            <a:pPr>
              <a:buFont typeface="Wingdings" charset="2"/>
              <a:buChar char="§"/>
            </a:pPr>
            <a:endParaRPr lang="en-US" sz="2600" dirty="0"/>
          </a:p>
          <a:p>
            <a:pPr>
              <a:buFont typeface="Wingdings" charset="2"/>
              <a:buChar char="§"/>
            </a:pPr>
            <a:endParaRPr lang="en-US" sz="2600" dirty="0" smtClean="0"/>
          </a:p>
          <a:p>
            <a:pPr>
              <a:buFont typeface="Wingdings" charset="2"/>
              <a:buChar char="§"/>
            </a:pPr>
            <a:endParaRPr lang="en-US" sz="2600" dirty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743-C647-9B48-A859-54F71C8E973A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476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Global: </a:t>
            </a:r>
            <a:r>
              <a:rPr lang="en-US" dirty="0" err="1" smtClean="0"/>
              <a:t>MaNGA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AGN</a:t>
            </a:r>
            <a:endParaRPr lang="en-US" sz="27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MPL-4 (4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Product Launch): 1390 </a:t>
            </a:r>
            <a:r>
              <a:rPr lang="en-US" sz="2600" dirty="0" err="1" smtClean="0"/>
              <a:t>datacubes</a:t>
            </a:r>
            <a:r>
              <a:rPr lang="en-US" sz="2600" dirty="0" smtClean="0"/>
              <a:t>, 48 AGN</a:t>
            </a:r>
          </a:p>
          <a:p>
            <a:endParaRPr lang="en-US" sz="2600" dirty="0"/>
          </a:p>
          <a:p>
            <a:r>
              <a:rPr lang="en-US" sz="2600" dirty="0" smtClean="0"/>
              <a:t>41: Low-luminosity </a:t>
            </a:r>
            <a:r>
              <a:rPr lang="en-US" sz="2600" dirty="0" smtClean="0"/>
              <a:t>AGN (SDSS-III)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Only 7 “Strong” AGN (Kaufmann+03): L[OIII]&gt;10</a:t>
            </a:r>
            <a:r>
              <a:rPr lang="en-US" sz="2600" baseline="30000" dirty="0" smtClean="0"/>
              <a:t>40</a:t>
            </a:r>
            <a:r>
              <a:rPr lang="en-US" sz="2600" dirty="0" smtClean="0"/>
              <a:t> erg/s, auxiliary sample (PI Jenny Greene)</a:t>
            </a:r>
          </a:p>
          <a:p>
            <a:endParaRPr lang="en-US" sz="2600" dirty="0"/>
          </a:p>
          <a:p>
            <a:r>
              <a:rPr lang="en-US" sz="2600" dirty="0" err="1" smtClean="0"/>
              <a:t>LIneA</a:t>
            </a:r>
            <a:r>
              <a:rPr lang="en-US" sz="2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Laboratório</a:t>
            </a:r>
            <a:r>
              <a:rPr lang="en-US" sz="2400" dirty="0" smtClean="0"/>
              <a:t> </a:t>
            </a:r>
            <a:r>
              <a:rPr lang="en-US" sz="2400" dirty="0" err="1" smtClean="0"/>
              <a:t>Interinstitucional</a:t>
            </a:r>
            <a:r>
              <a:rPr lang="en-US" sz="2400" dirty="0" smtClean="0"/>
              <a:t> de e-</a:t>
            </a:r>
            <a:r>
              <a:rPr lang="en-US" sz="2400" dirty="0" err="1" smtClean="0"/>
              <a:t>Astronomia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9F72-642A-B743-BB32-86AAA4BC2D46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274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I: first 48 AGN + 84 control sample – </a:t>
            </a:r>
            <a:r>
              <a:rPr lang="en-US" b="0" dirty="0" smtClean="0"/>
              <a:t>M, z, C, axial ratio </a:t>
            </a:r>
            <a:r>
              <a:rPr lang="en-US" sz="2700" b="0" dirty="0" smtClean="0"/>
              <a:t>(Rembold</a:t>
            </a:r>
            <a:r>
              <a:rPr lang="en-US" sz="2700" b="0" dirty="0"/>
              <a:t>+</a:t>
            </a:r>
            <a:r>
              <a:rPr lang="en-US" sz="2700" b="0" dirty="0" smtClean="0"/>
              <a:t>16) 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3AD8-C3FC-FC4B-ABCC-8BB28BC9EEFF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8" name="Content Placeholder 7" descr="three_AGN_control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-669"/>
          <a:stretch/>
        </p:blipFill>
        <p:spPr>
          <a:xfrm>
            <a:off x="152092" y="1563846"/>
            <a:ext cx="4307597" cy="4367576"/>
          </a:xfrm>
        </p:spPr>
      </p:pic>
      <p:pic>
        <p:nvPicPr>
          <p:cNvPr id="9" name="Picture 8" descr="three_mo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9" y="1669671"/>
            <a:ext cx="4233808" cy="42519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459689" y="1408176"/>
            <a:ext cx="0" cy="4513449"/>
          </a:xfrm>
          <a:prstGeom prst="line">
            <a:avLst/>
          </a:prstGeom>
          <a:ln w="1905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0887" y="5931422"/>
            <a:ext cx="8678828" cy="1"/>
          </a:xfrm>
          <a:prstGeom prst="line">
            <a:avLst/>
          </a:prstGeom>
          <a:ln w="1905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887" y="5931423"/>
            <a:ext cx="424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AGN                   Control               Control	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89458" y="5934105"/>
            <a:ext cx="424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AGN                   Control               Control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91" y="122601"/>
            <a:ext cx="8413109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I: first 48 AGN + 84 controls – matched in </a:t>
            </a:r>
            <a:r>
              <a:rPr lang="en-US" b="0" dirty="0" smtClean="0"/>
              <a:t>M, z, C, axial ratio </a:t>
            </a:r>
            <a:r>
              <a:rPr lang="en-US" sz="2700" b="0" dirty="0" smtClean="0"/>
              <a:t>(Rembold</a:t>
            </a:r>
            <a:r>
              <a:rPr lang="en-US" sz="2700" b="0" dirty="0"/>
              <a:t>+</a:t>
            </a:r>
            <a:r>
              <a:rPr lang="en-US" sz="2700" b="0" dirty="0" smtClean="0"/>
              <a:t>16) 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E627-F41B-D84A-8A9A-D4EA39753434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10" name="Picture 9" descr="hist_pr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78" y="1493428"/>
            <a:ext cx="5955146" cy="4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I: </a:t>
            </a:r>
            <a:r>
              <a:rPr lang="en-US" sz="4000" b="0" dirty="0" smtClean="0"/>
              <a:t>stellar population synthesis of SDSS-III spectra </a:t>
            </a:r>
            <a:r>
              <a:rPr lang="en-US" sz="2700" b="0" dirty="0" smtClean="0"/>
              <a:t>(using Starlight, Cid </a:t>
            </a:r>
            <a:r>
              <a:rPr lang="en-US" sz="2700" b="0" dirty="0" err="1" smtClean="0"/>
              <a:t>Fernandes</a:t>
            </a:r>
            <a:r>
              <a:rPr lang="en-US" sz="2700" b="0" dirty="0" smtClean="0"/>
              <a:t> 2005) 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60C8-03FE-F441-88C5-5C3757665AC2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6" descr="hist_sdssii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" y="1243564"/>
            <a:ext cx="6993456" cy="4503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4154" y="2060410"/>
            <a:ext cx="119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0.5-</a:t>
            </a:r>
            <a:r>
              <a:rPr lang="en-US" sz="1400" dirty="0" smtClean="0"/>
              <a:t>10 x 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yr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75354" y="2060410"/>
            <a:ext cx="119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25-40 x 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yr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63406" y="5747062"/>
            <a:ext cx="119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4-13 x 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yr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5354" y="5747626"/>
            <a:ext cx="119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1-2.6 x 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yr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2201" y="5747062"/>
            <a:ext cx="142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640-905 x 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yr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9435" y="2060410"/>
            <a:ext cx="132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100-290 x 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yr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340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I: </a:t>
            </a:r>
            <a:r>
              <a:rPr lang="en-US" sz="4000" b="0" dirty="0" smtClean="0"/>
              <a:t>stellar population synthesis of SDSS-III spectra </a:t>
            </a:r>
            <a:r>
              <a:rPr lang="en-US" sz="2700" b="0" dirty="0" smtClean="0"/>
              <a:t>(using Starlight, Cid </a:t>
            </a:r>
            <a:r>
              <a:rPr lang="en-US" sz="2700" b="0" dirty="0" err="1" smtClean="0"/>
              <a:t>Fernandes</a:t>
            </a:r>
            <a:r>
              <a:rPr lang="en-US" sz="2700" b="0" dirty="0" smtClean="0"/>
              <a:t> 2005) </a:t>
            </a:r>
            <a:endParaRPr lang="en-US" sz="2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24A4-BE71-524F-8A6A-5895930DE830}" type="datetime1">
              <a:rPr lang="Zyyy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Thaisa Storchi Bergmann, Local vs. Global Proc. Gal.,  Cozumel, April 2016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  <p:pic>
        <p:nvPicPr>
          <p:cNvPr id="7" name="Picture 6" descr="hist_sdssii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" y="1243564"/>
            <a:ext cx="6993456" cy="4503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25" y="5756098"/>
            <a:ext cx="796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Low-luminosity AGN: no difference from </a:t>
            </a:r>
            <a:r>
              <a:rPr lang="en-US" sz="2800" b="1" dirty="0" smtClean="0">
                <a:solidFill>
                  <a:schemeClr val="accent3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191392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13708</TotalTime>
  <Words>1977</Words>
  <Application>Microsoft Macintosh PowerPoint</Application>
  <PresentationFormat>On-screen Show (4:3)</PresentationFormat>
  <Paragraphs>273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Recent results on the SB/AGN connection</vt:lpstr>
      <vt:lpstr>AGNIFS (AGN Integral Field Spectroscopy) collaboration: Feeding and Feedback in nearby AGN</vt:lpstr>
      <vt:lpstr>Previous studies integrated spectra (inner 300 pc – 1 kpc)</vt:lpstr>
      <vt:lpstr>Outline</vt:lpstr>
      <vt:lpstr>Global: MaNGA AGN</vt:lpstr>
      <vt:lpstr>Paper I: first 48 AGN + 84 control sample – M, z, C, axial ratio (Rembold+16) </vt:lpstr>
      <vt:lpstr>Paper I: first 48 AGN + 84 controls – matched in M, z, C, axial ratio (Rembold+16) </vt:lpstr>
      <vt:lpstr>Paper I: stellar population synthesis of SDSS-III spectra (using Starlight, Cid Fernandes 2005) </vt:lpstr>
      <vt:lpstr>Paper I: stellar population synthesis of SDSS-III spectra (using Starlight, Cid Fernandes 2005) </vt:lpstr>
      <vt:lpstr>Paper I: stellar population synthesis of SDSS-III spectra (using Starlight, Cid Fernandes 2005) </vt:lpstr>
      <vt:lpstr>Paper II,preliminary: Resolved stellar population of MaNGA datacubes (Mallman+16)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Local: Zooming in with Gemini IFUs</vt:lpstr>
      <vt:lpstr>Local: Zooming into the inner kpc: </vt:lpstr>
      <vt:lpstr>Project: Feeding and Feedback on local AGN: inflows, outflows, stellar population</vt:lpstr>
      <vt:lpstr>NIFS: Sy 2 Mrk1066 (Riffel +10,+11)</vt:lpstr>
      <vt:lpstr>Stellar population synthesis, Mrk1066</vt:lpstr>
      <vt:lpstr>NIFS, Near-IR: Sy 1, NGC5548  (Schöenell+16)</vt:lpstr>
      <vt:lpstr>NIFS, near-IR: NGC 1068 (Barbosa+14)</vt:lpstr>
      <vt:lpstr>Stellar population + kinematics (Storchi-Bergmann +12)</vt:lpstr>
      <vt:lpstr>Near-IR: Sy 2 NGC7582  (Riffel+09)</vt:lpstr>
      <vt:lpstr>Connection with H2 content and kinematics</vt:lpstr>
      <vt:lpstr>Conclusions: SB in AGN hosts </vt:lpstr>
      <vt:lpstr>Conclusions: evolutionary scenario</vt:lpstr>
      <vt:lpstr>Mrk573, 0.1”=35pc ;NGC5929, 0.1”=20pc</vt:lpstr>
      <vt:lpstr>NGC3516, 0.1”=20pc</vt:lpstr>
      <vt:lpstr>GMOS-IFU, CaT 8500 A: Low σ* rings</vt:lpstr>
    </vt:vector>
  </TitlesOfParts>
  <Company>Instituto de Fisica - 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Astronomia e Pesquisa em Astrofísica</dc:title>
  <dc:creator>thaisa</dc:creator>
  <cp:lastModifiedBy>thaisa</cp:lastModifiedBy>
  <cp:revision>242</cp:revision>
  <cp:lastPrinted>2011-09-13T21:47:32Z</cp:lastPrinted>
  <dcterms:created xsi:type="dcterms:W3CDTF">2011-07-16T12:49:24Z</dcterms:created>
  <dcterms:modified xsi:type="dcterms:W3CDTF">2016-04-12T13:07:44Z</dcterms:modified>
</cp:coreProperties>
</file>