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Microsoft_Equation1.bin" ContentType="application/vnd.openxmlformats-officedocument.oleObject"/>
  <Override PartName="/ppt/notesSlides/notesSlide10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Microsoft_Equation2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11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0BD5A-9E79-AD4F-A3B2-99BA50089035}" type="datetimeFigureOut">
              <a:rPr lang="en-US" smtClean="0"/>
              <a:t>4/12/16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1AF5E-9003-2340-B5DA-61B78269A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59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A22AF-3DC5-5B4B-BCD0-3BF2958861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55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A22AF-3DC5-5B4B-BCD0-3BF2958861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55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A22AF-3DC5-5B4B-BCD0-3BF2958861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55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A22AF-3DC5-5B4B-BCD0-3BF2958861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55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A22AF-3DC5-5B4B-BCD0-3BF2958861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55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A22AF-3DC5-5B4B-BCD0-3BF2958861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55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A22AF-3DC5-5B4B-BCD0-3BF2958861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55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A22AF-3DC5-5B4B-BCD0-3BF2958861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55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A22AF-3DC5-5B4B-BCD0-3BF2958861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55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A22AF-3DC5-5B4B-BCD0-3BF2958861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55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A22AF-3DC5-5B4B-BCD0-3BF2958861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55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A22AF-3DC5-5B4B-BCD0-3BF2958861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55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A32D-0DB8-114D-8E68-035558461C00}" type="datetimeFigureOut">
              <a:rPr lang="en-US" smtClean="0"/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2A3F-5F38-8C45-9C9C-A350E91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98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A32D-0DB8-114D-8E68-035558461C00}" type="datetimeFigureOut">
              <a:rPr lang="en-US" smtClean="0"/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2A3F-5F38-8C45-9C9C-A350E91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5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A32D-0DB8-114D-8E68-035558461C00}" type="datetimeFigureOut">
              <a:rPr lang="en-US" smtClean="0"/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2A3F-5F38-8C45-9C9C-A350E91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75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A32D-0DB8-114D-8E68-035558461C00}" type="datetimeFigureOut">
              <a:rPr lang="en-US" smtClean="0"/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2A3F-5F38-8C45-9C9C-A350E91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70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A32D-0DB8-114D-8E68-035558461C00}" type="datetimeFigureOut">
              <a:rPr lang="en-US" smtClean="0"/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2A3F-5F38-8C45-9C9C-A350E91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2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A32D-0DB8-114D-8E68-035558461C00}" type="datetimeFigureOut">
              <a:rPr lang="en-US" smtClean="0"/>
              <a:t>4/12/16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2A3F-5F38-8C45-9C9C-A350E91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87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A32D-0DB8-114D-8E68-035558461C00}" type="datetimeFigureOut">
              <a:rPr lang="en-US" smtClean="0"/>
              <a:t>4/12/16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2A3F-5F38-8C45-9C9C-A350E91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34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A32D-0DB8-114D-8E68-035558461C00}" type="datetimeFigureOut">
              <a:rPr lang="en-US" smtClean="0"/>
              <a:t>4/12/16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2A3F-5F38-8C45-9C9C-A350E91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98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A32D-0DB8-114D-8E68-035558461C00}" type="datetimeFigureOut">
              <a:rPr lang="en-US" smtClean="0"/>
              <a:t>4/12/16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2A3F-5F38-8C45-9C9C-A350E91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26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A32D-0DB8-114D-8E68-035558461C00}" type="datetimeFigureOut">
              <a:rPr lang="en-US" smtClean="0"/>
              <a:t>4/12/16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2A3F-5F38-8C45-9C9C-A350E91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30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A32D-0DB8-114D-8E68-035558461C00}" type="datetimeFigureOut">
              <a:rPr lang="en-US" smtClean="0"/>
              <a:t>4/12/16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2A3F-5F38-8C45-9C9C-A350E91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70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2A32D-0DB8-114D-8E68-035558461C00}" type="datetimeFigureOut">
              <a:rPr lang="en-US" smtClean="0"/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82A3F-5F38-8C45-9C9C-A350E9198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2.png"/><Relationship Id="rId5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.jpg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.jp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4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46.emf"/><Relationship Id="rId9" Type="http://schemas.openxmlformats.org/officeDocument/2006/relationships/oleObject" Target="../embeddings/Microsoft_Equation2.bin"/><Relationship Id="rId10" Type="http://schemas.openxmlformats.org/officeDocument/2006/relationships/image" Target="../media/image47.emf"/><Relationship Id="rId11" Type="http://schemas.openxmlformats.org/officeDocument/2006/relationships/image" Target="../media/image4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emf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jpg"/><Relationship Id="rId1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12.emf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emf"/><Relationship Id="rId8" Type="http://schemas.openxmlformats.org/officeDocument/2006/relationships/image" Target="../media/image16.jpg"/><Relationship Id="rId9" Type="http://schemas.openxmlformats.org/officeDocument/2006/relationships/image" Target="../media/image17.jpg"/><Relationship Id="rId10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image" Target="../media/image33.png"/><Relationship Id="rId16" Type="http://schemas.openxmlformats.org/officeDocument/2006/relationships/image" Target="../media/image34.png"/><Relationship Id="rId17" Type="http://schemas.openxmlformats.org/officeDocument/2006/relationships/image" Target="../media/image35.png"/><Relationship Id="rId18" Type="http://schemas.openxmlformats.org/officeDocument/2006/relationships/image" Target="../media/image36.png"/><Relationship Id="rId1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3944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DYNAMO Survey:</a:t>
            </a:r>
            <a:br>
              <a:rPr lang="en-US" b="1" dirty="0" smtClean="0"/>
            </a:br>
            <a:r>
              <a:rPr lang="en-US" b="1" dirty="0" smtClean="0"/>
              <a:t> An up-close view of turbulent, clumpy galaxies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421" y="4642379"/>
            <a:ext cx="9018579" cy="2215621"/>
          </a:xfrm>
        </p:spPr>
        <p:txBody>
          <a:bodyPr>
            <a:normAutofit fontScale="92500" lnSpcReduction="10000"/>
          </a:bodyPr>
          <a:lstStyle/>
          <a:p>
            <a:r>
              <a:rPr lang="en-US" sz="3900" b="1" dirty="0" smtClean="0">
                <a:solidFill>
                  <a:schemeClr val="tx1"/>
                </a:solidFill>
              </a:rPr>
              <a:t>David B Fisher </a:t>
            </a:r>
          </a:p>
          <a:p>
            <a:r>
              <a:rPr lang="en-US" sz="2800" dirty="0" smtClean="0"/>
              <a:t>Swinburne University of Technology</a:t>
            </a:r>
          </a:p>
          <a:p>
            <a:endParaRPr lang="en-US" sz="2000" dirty="0" smtClean="0"/>
          </a:p>
          <a:p>
            <a:r>
              <a:rPr lang="en-US" sz="1700" dirty="0" smtClean="0"/>
              <a:t>Karl </a:t>
            </a:r>
            <a:r>
              <a:rPr lang="en-US" sz="1700" dirty="0" err="1" smtClean="0"/>
              <a:t>Glazebrook</a:t>
            </a:r>
            <a:r>
              <a:rPr lang="en-US" sz="1700" dirty="0" smtClean="0"/>
              <a:t>, Rob Bassett, Andy Green, Heidi White, </a:t>
            </a:r>
            <a:r>
              <a:rPr lang="en-US" sz="1700" dirty="0" err="1" smtClean="0"/>
              <a:t>Ivana</a:t>
            </a:r>
            <a:r>
              <a:rPr lang="en-US" sz="1700" dirty="0" smtClean="0"/>
              <a:t> </a:t>
            </a:r>
            <a:r>
              <a:rPr lang="en-US" sz="1700" dirty="0" err="1" smtClean="0"/>
              <a:t>Damjanov</a:t>
            </a:r>
            <a:r>
              <a:rPr lang="en-US" sz="1700" dirty="0" smtClean="0"/>
              <a:t>, Emily </a:t>
            </a:r>
            <a:r>
              <a:rPr lang="en-US" sz="1700" dirty="0" err="1" smtClean="0"/>
              <a:t>Wisnioski</a:t>
            </a:r>
            <a:r>
              <a:rPr lang="en-US" sz="1700" dirty="0" smtClean="0"/>
              <a:t>, </a:t>
            </a:r>
            <a:endParaRPr lang="en-US" sz="1700" dirty="0" smtClean="0"/>
          </a:p>
          <a:p>
            <a:r>
              <a:rPr lang="en-US" sz="1700" dirty="0" smtClean="0"/>
              <a:t>Erin </a:t>
            </a:r>
            <a:r>
              <a:rPr lang="en-US" sz="1700" dirty="0" err="1" smtClean="0"/>
              <a:t>Mentuch</a:t>
            </a:r>
            <a:r>
              <a:rPr lang="en-US" sz="1700" dirty="0" smtClean="0"/>
              <a:t>-Cooper, Bob </a:t>
            </a:r>
            <a:r>
              <a:rPr lang="en-US" sz="1700" dirty="0" smtClean="0"/>
              <a:t>Abraham </a:t>
            </a:r>
            <a:r>
              <a:rPr lang="en-US" sz="1700" dirty="0" smtClean="0"/>
              <a:t>Peter McGregor, </a:t>
            </a:r>
            <a:endParaRPr lang="en-US" sz="1700" dirty="0" smtClean="0"/>
          </a:p>
          <a:p>
            <a:r>
              <a:rPr lang="en-US" sz="1700" dirty="0" smtClean="0"/>
              <a:t>Paola </a:t>
            </a:r>
            <a:r>
              <a:rPr lang="en-US" sz="1700" dirty="0" err="1" smtClean="0"/>
              <a:t>Oliva-Altimirano</a:t>
            </a:r>
            <a:r>
              <a:rPr lang="en-US" sz="1700" dirty="0" smtClean="0"/>
              <a:t>, </a:t>
            </a:r>
            <a:r>
              <a:rPr lang="en-US" sz="1700" dirty="0" err="1" smtClean="0"/>
              <a:t>Danail</a:t>
            </a:r>
            <a:r>
              <a:rPr lang="en-US" sz="1700" dirty="0" smtClean="0"/>
              <a:t> </a:t>
            </a:r>
            <a:r>
              <a:rPr lang="en-US" sz="1700" dirty="0" err="1" smtClean="0"/>
              <a:t>Obreschkow</a:t>
            </a:r>
            <a:r>
              <a:rPr lang="en-US" sz="1700" dirty="0" smtClean="0"/>
              <a:t>, Alberto </a:t>
            </a:r>
            <a:r>
              <a:rPr lang="en-US" sz="1700" dirty="0" err="1" smtClean="0"/>
              <a:t>Bolatto</a:t>
            </a:r>
            <a:endParaRPr lang="en-US" sz="17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51540" b="76295"/>
          <a:stretch/>
        </p:blipFill>
        <p:spPr>
          <a:xfrm>
            <a:off x="0" y="1771563"/>
            <a:ext cx="3612444" cy="2743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385" t="27582" r="62702" b="56787"/>
          <a:stretch/>
        </p:blipFill>
        <p:spPr>
          <a:xfrm>
            <a:off x="6488191" y="1779409"/>
            <a:ext cx="2808696" cy="27361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71511" r="51861"/>
          <a:stretch/>
        </p:blipFill>
        <p:spPr>
          <a:xfrm>
            <a:off x="3598335" y="1779410"/>
            <a:ext cx="2977444" cy="273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43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ynamo_banner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-123"/>
          <a:stretch/>
        </p:blipFill>
        <p:spPr>
          <a:xfrm>
            <a:off x="0" y="0"/>
            <a:ext cx="9144000" cy="1859352"/>
          </a:xfrm>
        </p:spPr>
      </p:pic>
      <p:sp>
        <p:nvSpPr>
          <p:cNvPr id="11" name="Rectangle 10"/>
          <p:cNvSpPr/>
          <p:nvPr/>
        </p:nvSpPr>
        <p:spPr>
          <a:xfrm>
            <a:off x="470293" y="130940"/>
            <a:ext cx="8184346" cy="12037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851" y="34743"/>
            <a:ext cx="8014134" cy="1217152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The largest clumps at z=2 resolution are associated with sets of clumps.</a:t>
            </a:r>
            <a:endParaRPr lang="en-US" sz="4000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63" y="1459223"/>
            <a:ext cx="3991287" cy="53987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00507" y="1868211"/>
            <a:ext cx="4485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dirty="0" smtClean="0"/>
              <a:t>he largest blurred clumps always associated with larger numbers of clumps in the full-resolution maps. 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9107" y="3065937"/>
            <a:ext cx="4038263" cy="4038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67469" y="1459223"/>
            <a:ext cx="2735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Fisher et al 2016 (refereed)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73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ynamo_banner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-123"/>
          <a:stretch/>
        </p:blipFill>
        <p:spPr>
          <a:xfrm>
            <a:off x="0" y="0"/>
            <a:ext cx="9144000" cy="1859352"/>
          </a:xfrm>
        </p:spPr>
      </p:pic>
      <p:sp>
        <p:nvSpPr>
          <p:cNvPr id="11" name="Rectangle 10"/>
          <p:cNvSpPr/>
          <p:nvPr/>
        </p:nvSpPr>
        <p:spPr>
          <a:xfrm>
            <a:off x="470293" y="130940"/>
            <a:ext cx="8184346" cy="1060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037" y="96973"/>
            <a:ext cx="8014134" cy="109352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Strong, linear correlations between clump sizes and </a:t>
            </a:r>
            <a:r>
              <a:rPr lang="en-US" sz="2800" b="1" dirty="0" err="1" smtClean="0"/>
              <a:t>σ</a:t>
            </a:r>
            <a:r>
              <a:rPr lang="en-US" sz="2800" b="1" dirty="0" smtClean="0"/>
              <a:t>/V and </a:t>
            </a:r>
            <a:r>
              <a:rPr lang="en-US" sz="2800" b="1" dirty="0" err="1" smtClean="0"/>
              <a:t>f</a:t>
            </a:r>
            <a:r>
              <a:rPr lang="en-US" sz="2800" b="1" baseline="-25000" dirty="0" err="1" smtClean="0"/>
              <a:t>gas</a:t>
            </a:r>
            <a:endParaRPr lang="en-US" sz="2800" i="1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7962056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271" y="2291614"/>
            <a:ext cx="8386900" cy="47340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711" y="6501641"/>
            <a:ext cx="2621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Fisher et al</a:t>
            </a:r>
            <a:r>
              <a:rPr lang="en-US" i="1" dirty="0" smtClean="0"/>
              <a:t>. in submission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957475" y="1528892"/>
            <a:ext cx="3343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Sizes from HST,</a:t>
            </a:r>
          </a:p>
          <a:p>
            <a:r>
              <a:rPr lang="en-US" dirty="0" smtClean="0"/>
              <a:t>Kinematics from Gemini/GMOS </a:t>
            </a:r>
          </a:p>
          <a:p>
            <a:r>
              <a:rPr lang="en-US" dirty="0"/>
              <a:t>G</a:t>
            </a:r>
            <a:r>
              <a:rPr lang="en-US" dirty="0" smtClean="0"/>
              <a:t>as masses from </a:t>
            </a:r>
            <a:r>
              <a:rPr lang="en-US" dirty="0" err="1" smtClean="0"/>
              <a:t>PdBI</a:t>
            </a:r>
            <a:r>
              <a:rPr lang="en-US" dirty="0" smtClean="0"/>
              <a:t>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917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ynamo_banner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-123"/>
          <a:stretch/>
        </p:blipFill>
        <p:spPr>
          <a:xfrm>
            <a:off x="0" y="0"/>
            <a:ext cx="9144000" cy="1859352"/>
          </a:xfrm>
        </p:spPr>
      </p:pic>
      <p:sp>
        <p:nvSpPr>
          <p:cNvPr id="11" name="Rectangle 10"/>
          <p:cNvSpPr/>
          <p:nvPr/>
        </p:nvSpPr>
        <p:spPr>
          <a:xfrm>
            <a:off x="470293" y="130940"/>
            <a:ext cx="8184346" cy="1060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037" y="96973"/>
            <a:ext cx="8014134" cy="1093520"/>
          </a:xfrm>
        </p:spPr>
        <p:txBody>
          <a:bodyPr>
            <a:noAutofit/>
          </a:bodyPr>
          <a:lstStyle/>
          <a:p>
            <a:r>
              <a:rPr lang="en-US" sz="3800" b="1" dirty="0" smtClean="0"/>
              <a:t>DYNAMO clumps agree with direct predictions from unstable disk model. </a:t>
            </a:r>
            <a:endParaRPr lang="en-US" sz="3800" i="1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0222298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9350945"/>
              </p:ext>
            </p:extLst>
          </p:nvPr>
        </p:nvGraphicFramePr>
        <p:xfrm>
          <a:off x="590550" y="1539875"/>
          <a:ext cx="293687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Equation" r:id="rId7" imgW="1714500" imgH="508000" progId="Equation.3">
                  <p:embed/>
                </p:oleObj>
              </mc:Choice>
              <mc:Fallback>
                <p:oleObj name="Equation" r:id="rId7" imgW="17145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0550" y="1539875"/>
                        <a:ext cx="2936875" cy="892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330185"/>
              </p:ext>
            </p:extLst>
          </p:nvPr>
        </p:nvGraphicFramePr>
        <p:xfrm>
          <a:off x="5257389" y="1522413"/>
          <a:ext cx="3397250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Equation" r:id="rId9" imgW="1689100" imgH="444500" progId="Equation.3">
                  <p:embed/>
                </p:oleObj>
              </mc:Choice>
              <mc:Fallback>
                <p:oleObj name="Equation" r:id="rId9" imgW="16891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57389" y="1522413"/>
                        <a:ext cx="3397250" cy="89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271" y="2291614"/>
            <a:ext cx="8386900" cy="473406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939452" y="1995526"/>
            <a:ext cx="104965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0711" y="6501641"/>
            <a:ext cx="2621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Fisher et al</a:t>
            </a:r>
            <a:r>
              <a:rPr lang="en-US" i="1" dirty="0" smtClean="0"/>
              <a:t>. in submission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8951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ynamo_banner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-123"/>
          <a:stretch/>
        </p:blipFill>
        <p:spPr>
          <a:xfrm>
            <a:off x="0" y="0"/>
            <a:ext cx="9144000" cy="1859352"/>
          </a:xfrm>
        </p:spPr>
      </p:pic>
      <p:sp>
        <p:nvSpPr>
          <p:cNvPr id="11" name="Rectangle 10"/>
          <p:cNvSpPr/>
          <p:nvPr/>
        </p:nvSpPr>
        <p:spPr>
          <a:xfrm>
            <a:off x="0" y="130940"/>
            <a:ext cx="9144000" cy="1060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2071"/>
            <a:ext cx="9144000" cy="720509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Angular momentum is lower in </a:t>
            </a:r>
            <a:br>
              <a:rPr lang="en-US" sz="4000" b="1" dirty="0" smtClean="0"/>
            </a:br>
            <a:r>
              <a:rPr lang="en-US" sz="4000" b="1" dirty="0" smtClean="0"/>
              <a:t>turbulent disks</a:t>
            </a:r>
            <a:endParaRPr lang="en-US" sz="40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161324" y="6357349"/>
            <a:ext cx="2393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Obreschkow</a:t>
            </a:r>
            <a:r>
              <a:rPr lang="en-US" dirty="0" smtClean="0"/>
              <a:t> et al. </a:t>
            </a:r>
            <a:r>
              <a:rPr lang="en-US" i="1" dirty="0" smtClean="0"/>
              <a:t>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46" y="1486474"/>
            <a:ext cx="5371526" cy="53715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1125" y="3543887"/>
            <a:ext cx="3356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Clumpy disks are low-j outliers, but if you consider total clump mass to be future “bulge” mass then they are consistent.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611126" y="1536186"/>
            <a:ext cx="3123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is a known correlation between j-M-B/T.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615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ynamo_banner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-123"/>
          <a:stretch/>
        </p:blipFill>
        <p:spPr>
          <a:xfrm>
            <a:off x="0" y="0"/>
            <a:ext cx="9144000" cy="1859352"/>
          </a:xfrm>
        </p:spPr>
      </p:pic>
      <p:sp>
        <p:nvSpPr>
          <p:cNvPr id="11" name="Rectangle 10"/>
          <p:cNvSpPr/>
          <p:nvPr/>
        </p:nvSpPr>
        <p:spPr>
          <a:xfrm>
            <a:off x="470293" y="130940"/>
            <a:ext cx="8184346" cy="1060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037" y="45661"/>
            <a:ext cx="8014134" cy="109352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DYNAMO: Turbulent, Clumpy disks in the nearby Universe</a:t>
            </a:r>
            <a:endParaRPr lang="en-US" sz="31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09492" y="1636755"/>
            <a:ext cx="862845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DYNAMO Galaxies are…   </a:t>
            </a:r>
            <a:endParaRPr lang="en-US" sz="2500" dirty="0"/>
          </a:p>
          <a:p>
            <a:r>
              <a:rPr lang="en-US" sz="2500" dirty="0" smtClean="0"/>
              <a:t>-   Very similar to turbulent disks </a:t>
            </a:r>
          </a:p>
          <a:p>
            <a:r>
              <a:rPr lang="en-US" sz="2500" dirty="0" smtClean="0"/>
              <a:t>-   DYNAMO galaxies are clumpy in Hα similar to high-z galaxies</a:t>
            </a:r>
          </a:p>
          <a:p>
            <a:pPr marL="285750" indent="-285750">
              <a:buFontTx/>
              <a:buChar char="-"/>
            </a:pPr>
            <a:r>
              <a:rPr lang="en-US" sz="2500" dirty="0" smtClean="0"/>
              <a:t>DYNAMO galaxies are gas rich</a:t>
            </a:r>
          </a:p>
          <a:p>
            <a:endParaRPr lang="en-US" sz="2500" dirty="0" smtClean="0"/>
          </a:p>
          <a:p>
            <a:pPr marL="285750" indent="-285750">
              <a:buFontTx/>
              <a:buChar char="-"/>
            </a:pPr>
            <a:r>
              <a:rPr lang="en-US" sz="2500" b="1" dirty="0" smtClean="0"/>
              <a:t>Star forming clump sizes in DYNAMO are 100-500 pc</a:t>
            </a:r>
          </a:p>
          <a:p>
            <a:pPr marL="285750" indent="-285750">
              <a:buFontTx/>
              <a:buChar char="-"/>
            </a:pPr>
            <a:r>
              <a:rPr lang="en-US" sz="2500" b="1" dirty="0" smtClean="0"/>
              <a:t>Angular momentum of DYNAMO disks is lower than typical low-z disks</a:t>
            </a:r>
          </a:p>
          <a:p>
            <a:pPr marL="285750" indent="-285750">
              <a:buFontTx/>
              <a:buChar char="-"/>
            </a:pPr>
            <a:r>
              <a:rPr lang="en-US" sz="2500" b="1" dirty="0" smtClean="0"/>
              <a:t>The violent disk instability model is very consistent with our results. 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endParaRPr lang="en-US" sz="2000" dirty="0" smtClean="0"/>
          </a:p>
          <a:p>
            <a:endParaRPr lang="en-US" sz="2000" dirty="0" smtClean="0"/>
          </a:p>
          <a:p>
            <a:pPr algn="ctr"/>
            <a:r>
              <a:rPr lang="en-US" sz="2000" i="1" dirty="0" smtClean="0"/>
              <a:t>We’re getting more data all the time, stay tuned for more results… 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634264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ynamo_banner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-123"/>
          <a:stretch/>
        </p:blipFill>
        <p:spPr>
          <a:xfrm>
            <a:off x="0" y="0"/>
            <a:ext cx="9144000" cy="1859352"/>
          </a:xfrm>
        </p:spPr>
      </p:pic>
      <p:sp>
        <p:nvSpPr>
          <p:cNvPr id="11" name="Rectangle 10"/>
          <p:cNvSpPr/>
          <p:nvPr/>
        </p:nvSpPr>
        <p:spPr>
          <a:xfrm>
            <a:off x="401720" y="104416"/>
            <a:ext cx="8436130" cy="1080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44" y="242071"/>
            <a:ext cx="8014134" cy="720509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Galaxies at the peak of star formation are VERY clumpy, turbulent disks</a:t>
            </a:r>
            <a:r>
              <a:rPr lang="en-US" b="1" dirty="0" smtClean="0"/>
              <a:t>.</a:t>
            </a:r>
            <a:endParaRPr lang="en-US" sz="31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146445" y="6488668"/>
            <a:ext cx="7645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Genzel</a:t>
            </a:r>
            <a:r>
              <a:rPr lang="en-US" dirty="0" smtClean="0"/>
              <a:t> et al. 2011, </a:t>
            </a:r>
            <a:r>
              <a:rPr lang="en-US" dirty="0" err="1" smtClean="0"/>
              <a:t>Wisnioski</a:t>
            </a:r>
            <a:r>
              <a:rPr lang="en-US" dirty="0" smtClean="0"/>
              <a:t> et al. 2012, </a:t>
            </a:r>
            <a:r>
              <a:rPr lang="en-US" dirty="0" err="1" smtClean="0"/>
              <a:t>Swinbank</a:t>
            </a:r>
            <a:r>
              <a:rPr lang="en-US" dirty="0" smtClean="0"/>
              <a:t> et al 2012, </a:t>
            </a:r>
            <a:r>
              <a:rPr lang="en-US" dirty="0" err="1" smtClean="0"/>
              <a:t>Wuyts</a:t>
            </a:r>
            <a:r>
              <a:rPr lang="en-US" dirty="0" smtClean="0"/>
              <a:t> et al. 2012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46428" y="3344688"/>
            <a:ext cx="7524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Gas </a:t>
            </a:r>
          </a:p>
          <a:p>
            <a:r>
              <a:rPr lang="en-US" sz="2400" dirty="0" smtClean="0"/>
              <a:t>(Hα)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51041" y="1906434"/>
            <a:ext cx="820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Stars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777" y="1469632"/>
            <a:ext cx="1358289" cy="1335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6406"/>
          <a:stretch/>
        </p:blipFill>
        <p:spPr>
          <a:xfrm>
            <a:off x="2124880" y="1482726"/>
            <a:ext cx="1318241" cy="13221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777" y="2999269"/>
            <a:ext cx="5279552" cy="13548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6935" y="1489720"/>
            <a:ext cx="1341073" cy="13352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7740" y="1489720"/>
            <a:ext cx="1314325" cy="13352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3085" y="2946403"/>
            <a:ext cx="2770349" cy="12050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1962" y="1664002"/>
            <a:ext cx="1319950" cy="12046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1912" y="1670590"/>
            <a:ext cx="1319950" cy="119848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386043" y="1309728"/>
            <a:ext cx="281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Rotation               Dispersion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1720" y="4885151"/>
            <a:ext cx="8436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Need to overcome the fact that </a:t>
            </a:r>
            <a:r>
              <a:rPr lang="en-US" sz="3000" b="1" dirty="0" smtClean="0">
                <a:solidFill>
                  <a:srgbClr val="FF0000"/>
                </a:solidFill>
              </a:rPr>
              <a:t>individual </a:t>
            </a:r>
            <a:r>
              <a:rPr lang="en-US" sz="3000" b="1" dirty="0" smtClean="0">
                <a:solidFill>
                  <a:srgbClr val="FF0000"/>
                </a:solidFill>
              </a:rPr>
              <a:t>clumps are very difficult to </a:t>
            </a:r>
            <a:r>
              <a:rPr lang="en-US" sz="3000" b="1" dirty="0" smtClean="0">
                <a:solidFill>
                  <a:srgbClr val="FF0000"/>
                </a:solidFill>
              </a:rPr>
              <a:t>study at </a:t>
            </a:r>
            <a:r>
              <a:rPr lang="en-US" sz="3000" b="1" dirty="0" smtClean="0">
                <a:solidFill>
                  <a:srgbClr val="FF0000"/>
                </a:solidFill>
              </a:rPr>
              <a:t>this distance. 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401721" y="4794445"/>
            <a:ext cx="8436130" cy="1308754"/>
          </a:xfrm>
          <a:prstGeom prst="frame">
            <a:avLst>
              <a:gd name="adj1" fmla="val 428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741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ynamo_banner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-123"/>
          <a:stretch/>
        </p:blipFill>
        <p:spPr>
          <a:xfrm>
            <a:off x="0" y="-117846"/>
            <a:ext cx="9144000" cy="1859352"/>
          </a:xfrm>
        </p:spPr>
      </p:pic>
      <p:sp>
        <p:nvSpPr>
          <p:cNvPr id="11" name="Rectangle 10"/>
          <p:cNvSpPr/>
          <p:nvPr/>
        </p:nvSpPr>
        <p:spPr>
          <a:xfrm>
            <a:off x="540465" y="98036"/>
            <a:ext cx="8134006" cy="12696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865" y="144036"/>
            <a:ext cx="8637394" cy="107958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DYNAMO galaxies are similar to </a:t>
            </a:r>
            <a:r>
              <a:rPr lang="en-US" b="1" dirty="0"/>
              <a:t>z≈1 </a:t>
            </a:r>
            <a:r>
              <a:rPr lang="en-US" b="1" dirty="0" smtClean="0"/>
              <a:t>main-sequence galaxies</a:t>
            </a:r>
            <a:endParaRPr lang="en-US" sz="3100" b="1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261865" y="2236733"/>
            <a:ext cx="5388139" cy="4488448"/>
            <a:chOff x="1610470" y="1504601"/>
            <a:chExt cx="5680278" cy="52493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0470" y="1504601"/>
              <a:ext cx="5680278" cy="524936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692297" y="3862740"/>
              <a:ext cx="707036" cy="2356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10470" y="1504601"/>
              <a:ext cx="707036" cy="2356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57200" y="1346661"/>
            <a:ext cx="81843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/>
              <a:t>DY</a:t>
            </a:r>
            <a:r>
              <a:rPr lang="en-US" sz="3000" dirty="0" err="1"/>
              <a:t>namics</a:t>
            </a:r>
            <a:r>
              <a:rPr lang="en-US" sz="3000" dirty="0"/>
              <a:t> of </a:t>
            </a:r>
            <a:r>
              <a:rPr lang="en-US" sz="3000" b="1" dirty="0"/>
              <a:t>N</a:t>
            </a:r>
            <a:r>
              <a:rPr lang="en-US" sz="3000" dirty="0"/>
              <a:t>ewly </a:t>
            </a:r>
            <a:r>
              <a:rPr lang="en-US" sz="3000" b="1" dirty="0"/>
              <a:t>A</a:t>
            </a:r>
            <a:r>
              <a:rPr lang="en-US" sz="3000" dirty="0"/>
              <a:t>ssembled </a:t>
            </a:r>
            <a:r>
              <a:rPr lang="en-US" sz="3000" b="1" dirty="0"/>
              <a:t>M</a:t>
            </a:r>
            <a:r>
              <a:rPr lang="en-US" sz="3000" dirty="0"/>
              <a:t>assive </a:t>
            </a:r>
            <a:r>
              <a:rPr lang="en-US" sz="3000" b="1" dirty="0"/>
              <a:t>O</a:t>
            </a:r>
            <a:r>
              <a:rPr lang="en-US" sz="3000" dirty="0"/>
              <a:t>bjects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043" y="1913753"/>
            <a:ext cx="894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~100 </a:t>
            </a:r>
            <a:r>
              <a:rPr lang="en-US" dirty="0" smtClean="0"/>
              <a:t>galaxies with IFS Hα data </a:t>
            </a:r>
            <a:r>
              <a:rPr lang="en-US" dirty="0" err="1" smtClean="0"/>
              <a:t>froms</a:t>
            </a:r>
            <a:r>
              <a:rPr lang="en-US" dirty="0" smtClean="0"/>
              <a:t> </a:t>
            </a:r>
            <a:r>
              <a:rPr lang="en-US" dirty="0" err="1" smtClean="0"/>
              <a:t>WiFES</a:t>
            </a:r>
            <a:r>
              <a:rPr lang="en-US" dirty="0" smtClean="0"/>
              <a:t>/2.3-m and SPIRAL/AAT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35011" y="2421657"/>
            <a:ext cx="3364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Similar Properties: 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High gas velocity dispersion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High </a:t>
            </a:r>
            <a:r>
              <a:rPr lang="en-US" b="1" dirty="0" smtClean="0"/>
              <a:t>SFR and SFR/M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Gas Rich</a:t>
            </a:r>
            <a:r>
              <a:rPr lang="en-US" dirty="0" smtClean="0"/>
              <a:t>f</a:t>
            </a:r>
            <a:r>
              <a:rPr lang="en-US" baseline="-25000" dirty="0" smtClean="0"/>
              <a:t>gas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 smtClean="0"/>
              <a:t>15-35% 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“Clumpy” </a:t>
            </a:r>
            <a:r>
              <a:rPr lang="en-US" b="1" dirty="0" smtClean="0"/>
              <a:t>gas </a:t>
            </a:r>
            <a:r>
              <a:rPr lang="en-US" b="1" dirty="0" smtClean="0"/>
              <a:t>morphology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09514" y="5007362"/>
            <a:ext cx="3289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Survey paper: </a:t>
            </a:r>
            <a:r>
              <a:rPr lang="en-US" dirty="0" smtClean="0"/>
              <a:t>Green et al (2014):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10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ynamo_banner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-123"/>
          <a:stretch/>
        </p:blipFill>
        <p:spPr>
          <a:xfrm>
            <a:off x="0" y="0"/>
            <a:ext cx="9144000" cy="1859352"/>
          </a:xfrm>
        </p:spPr>
      </p:pic>
      <p:sp>
        <p:nvSpPr>
          <p:cNvPr id="11" name="Rectangle 10"/>
          <p:cNvSpPr/>
          <p:nvPr/>
        </p:nvSpPr>
        <p:spPr>
          <a:xfrm>
            <a:off x="457200" y="91658"/>
            <a:ext cx="8184346" cy="11260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44" y="228977"/>
            <a:ext cx="8014134" cy="71379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DYNAMO Galaxies Resemble Turbulent Disks</a:t>
            </a:r>
            <a:endParaRPr lang="en-US" sz="3100" b="1" i="1" dirty="0"/>
          </a:p>
        </p:txBody>
      </p:sp>
      <p:pic>
        <p:nvPicPr>
          <p:cNvPr id="3" name="Picture 2" descr="g04_1_profile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63"/>
          <a:stretch/>
        </p:blipFill>
        <p:spPr>
          <a:xfrm>
            <a:off x="5362957" y="1737231"/>
            <a:ext cx="2751504" cy="1627157"/>
          </a:xfrm>
          <a:prstGeom prst="rect">
            <a:avLst/>
          </a:prstGeom>
        </p:spPr>
      </p:pic>
      <p:pic>
        <p:nvPicPr>
          <p:cNvPr id="6" name="Picture 5" descr="g04_1_rotat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73" y="1849287"/>
            <a:ext cx="1457009" cy="1335592"/>
          </a:xfrm>
          <a:prstGeom prst="rect">
            <a:avLst/>
          </a:prstGeom>
        </p:spPr>
      </p:pic>
      <p:pic>
        <p:nvPicPr>
          <p:cNvPr id="10" name="Picture 9" descr="g04_1_disp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7" r="9783"/>
          <a:stretch/>
        </p:blipFill>
        <p:spPr>
          <a:xfrm>
            <a:off x="1180310" y="1783818"/>
            <a:ext cx="1792754" cy="15827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5753" y="1493048"/>
            <a:ext cx="872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Dispersion                                  Rotation                           Stellar Surface Brightness </a:t>
            </a:r>
            <a:endParaRPr lang="en-US" dirty="0"/>
          </a:p>
        </p:txBody>
      </p:sp>
      <p:pic>
        <p:nvPicPr>
          <p:cNvPr id="14" name="Picture 13" descr="d13_5_profile.eps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96"/>
          <a:stretch/>
        </p:blipFill>
        <p:spPr>
          <a:xfrm>
            <a:off x="5389143" y="3456046"/>
            <a:ext cx="2751504" cy="1590488"/>
          </a:xfrm>
          <a:prstGeom prst="rect">
            <a:avLst/>
          </a:prstGeom>
        </p:spPr>
      </p:pic>
      <p:pic>
        <p:nvPicPr>
          <p:cNvPr id="16" name="Picture 15" descr="d13_5_rotatio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80" y="3482747"/>
            <a:ext cx="1822413" cy="1312696"/>
          </a:xfrm>
          <a:prstGeom prst="rect">
            <a:avLst/>
          </a:prstGeom>
        </p:spPr>
      </p:pic>
      <p:pic>
        <p:nvPicPr>
          <p:cNvPr id="17" name="Picture 16" descr="d13_5_dis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75" y="3495841"/>
            <a:ext cx="1946725" cy="1243741"/>
          </a:xfrm>
          <a:prstGeom prst="rect">
            <a:avLst/>
          </a:prstGeom>
        </p:spPr>
      </p:pic>
      <p:pic>
        <p:nvPicPr>
          <p:cNvPr id="19" name="Picture 18" descr="g20_2_profile.eps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37"/>
          <a:stretch/>
        </p:blipFill>
        <p:spPr>
          <a:xfrm>
            <a:off x="5389143" y="5211754"/>
            <a:ext cx="2751504" cy="1581104"/>
          </a:xfrm>
          <a:prstGeom prst="rect">
            <a:avLst/>
          </a:prstGeom>
        </p:spPr>
      </p:pic>
      <p:pic>
        <p:nvPicPr>
          <p:cNvPr id="20" name="Picture 19" descr="g20_2_rotation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239" y="4994157"/>
            <a:ext cx="1284206" cy="1642522"/>
          </a:xfrm>
          <a:prstGeom prst="rect">
            <a:avLst/>
          </a:prstGeom>
        </p:spPr>
      </p:pic>
      <p:pic>
        <p:nvPicPr>
          <p:cNvPr id="22" name="Picture 21" descr="g20_2_disp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42" y="4887101"/>
            <a:ext cx="1842038" cy="190575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99066" y="1307031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Keck OSIRIS </a:t>
            </a:r>
            <a:r>
              <a:rPr lang="en-US" dirty="0"/>
              <a:t>Pa α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-3196" y="1849287"/>
            <a:ext cx="1460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SFR≈ 40 M</a:t>
            </a:r>
            <a:r>
              <a:rPr lang="en-US" sz="1600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600" dirty="0" smtClean="0">
                <a:ea typeface="Wingdings"/>
                <a:cs typeface="Wingdings"/>
                <a:sym typeface="Wingdings"/>
              </a:rPr>
              <a:t>yr</a:t>
            </a:r>
            <a:r>
              <a:rPr lang="en-US" sz="1600" baseline="30000" dirty="0" smtClean="0">
                <a:ea typeface="Wingdings"/>
                <a:cs typeface="Wingdings"/>
                <a:sym typeface="Wingdings"/>
              </a:rPr>
              <a:t>-1</a:t>
            </a:r>
            <a:r>
              <a:rPr lang="en-US" sz="1600" baseline="-25000" dirty="0" smtClean="0">
                <a:latin typeface="Wingdings"/>
                <a:ea typeface="Wingdings"/>
                <a:cs typeface="Wingdings"/>
                <a:sym typeface="Wingdings"/>
              </a:rPr>
              <a:t> </a:t>
            </a:r>
            <a:endParaRPr lang="en-US" sz="1600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-3196" y="3286769"/>
            <a:ext cx="1460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SFR≈ 22 M</a:t>
            </a:r>
            <a:r>
              <a:rPr lang="en-US" sz="1600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600" dirty="0" smtClean="0">
                <a:ea typeface="Wingdings"/>
                <a:cs typeface="Wingdings"/>
                <a:sym typeface="Wingdings"/>
              </a:rPr>
              <a:t>yr</a:t>
            </a:r>
            <a:r>
              <a:rPr lang="en-US" sz="1600" baseline="30000" dirty="0" smtClean="0">
                <a:ea typeface="Wingdings"/>
                <a:cs typeface="Wingdings"/>
                <a:sym typeface="Wingdings"/>
              </a:rPr>
              <a:t>-1</a:t>
            </a:r>
            <a:r>
              <a:rPr lang="en-US" sz="1600" baseline="-25000" dirty="0" smtClean="0">
                <a:latin typeface="Wingdings"/>
                <a:ea typeface="Wingdings"/>
                <a:cs typeface="Wingdings"/>
                <a:sym typeface="Wingdings"/>
              </a:rPr>
              <a:t> </a:t>
            </a:r>
            <a:endParaRPr lang="en-US" sz="1600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-3196" y="4877257"/>
            <a:ext cx="1460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SFR≈ 18 M</a:t>
            </a:r>
            <a:r>
              <a:rPr lang="en-US" sz="1600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600" dirty="0" smtClean="0">
                <a:ea typeface="Wingdings"/>
                <a:cs typeface="Wingdings"/>
                <a:sym typeface="Wingdings"/>
              </a:rPr>
              <a:t>yr</a:t>
            </a:r>
            <a:r>
              <a:rPr lang="en-US" sz="1600" baseline="30000" dirty="0" smtClean="0">
                <a:ea typeface="Wingdings"/>
                <a:cs typeface="Wingdings"/>
                <a:sym typeface="Wingdings"/>
              </a:rPr>
              <a:t>-1</a:t>
            </a:r>
            <a:r>
              <a:rPr lang="en-US" sz="1600" baseline="-25000" dirty="0" smtClean="0">
                <a:latin typeface="Wingdings"/>
                <a:ea typeface="Wingdings"/>
                <a:cs typeface="Wingdings"/>
                <a:sym typeface="Wingdings"/>
              </a:rPr>
              <a:t> </a:t>
            </a:r>
            <a:endParaRPr lang="en-US" sz="1600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-9049" y="6452013"/>
            <a:ext cx="234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Paola </a:t>
            </a:r>
            <a:r>
              <a:rPr lang="en-US" dirty="0" err="1" smtClean="0"/>
              <a:t>Oliva-Altimarano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10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ynamo_banner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-123"/>
          <a:stretch/>
        </p:blipFill>
        <p:spPr>
          <a:xfrm>
            <a:off x="0" y="0"/>
            <a:ext cx="9144000" cy="1859352"/>
          </a:xfrm>
        </p:spPr>
      </p:pic>
      <p:sp>
        <p:nvSpPr>
          <p:cNvPr id="11" name="Rectangle 10"/>
          <p:cNvSpPr/>
          <p:nvPr/>
        </p:nvSpPr>
        <p:spPr>
          <a:xfrm>
            <a:off x="811782" y="228977"/>
            <a:ext cx="7463153" cy="7205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44" y="235356"/>
            <a:ext cx="8014134" cy="72050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DYNAMO galaxies are very gas rich</a:t>
            </a:r>
            <a:endParaRPr lang="en-US" sz="3100" b="1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7325501" y="6488668"/>
            <a:ext cx="178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Fisher et al. 2014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93557" y="1552310"/>
            <a:ext cx="1354498" cy="446877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87" y="1396407"/>
            <a:ext cx="5980413" cy="5461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25869"/>
            <a:ext cx="373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gas</a:t>
            </a:r>
            <a:r>
              <a:rPr lang="en-US" baseline="-25000" dirty="0" smtClean="0"/>
              <a:t> </a:t>
            </a:r>
            <a:r>
              <a:rPr lang="en-US" dirty="0" smtClean="0"/>
              <a:t>= Molecular gas fraction</a:t>
            </a:r>
            <a:r>
              <a:rPr lang="en-US" baseline="-250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885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ynamo_banner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-123"/>
          <a:stretch/>
        </p:blipFill>
        <p:spPr>
          <a:xfrm>
            <a:off x="0" y="0"/>
            <a:ext cx="9144000" cy="1859352"/>
          </a:xfrm>
        </p:spPr>
      </p:pic>
      <p:sp>
        <p:nvSpPr>
          <p:cNvPr id="11" name="Rectangle 10"/>
          <p:cNvSpPr/>
          <p:nvPr/>
        </p:nvSpPr>
        <p:spPr>
          <a:xfrm>
            <a:off x="837967" y="130940"/>
            <a:ext cx="7554143" cy="1060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851" y="242071"/>
            <a:ext cx="8014134" cy="72050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DYNAMO Galaxies Look Like High-z Clumpy Galaxies</a:t>
            </a:r>
            <a:endParaRPr lang="en-US" sz="31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86703"/>
            <a:ext cx="2010541" cy="14272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540" y="2186703"/>
            <a:ext cx="1307248" cy="14272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0" y="3587763"/>
            <a:ext cx="2362857" cy="14272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192" y="3587763"/>
            <a:ext cx="1484723" cy="14272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355" y="2186703"/>
            <a:ext cx="1836278" cy="14272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r="497"/>
          <a:stretch/>
        </p:blipFill>
        <p:spPr>
          <a:xfrm>
            <a:off x="3748695" y="3600856"/>
            <a:ext cx="1366093" cy="14141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4988823"/>
            <a:ext cx="1180564" cy="14272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4379" y="4882352"/>
            <a:ext cx="2066562" cy="15337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/>
          <a:srcRect b="7123"/>
          <a:stretch/>
        </p:blipFill>
        <p:spPr>
          <a:xfrm>
            <a:off x="3116184" y="4947369"/>
            <a:ext cx="1998604" cy="14687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1390" y="1902813"/>
            <a:ext cx="1302499" cy="13968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49849" y="1902813"/>
            <a:ext cx="1316071" cy="139688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60080" y="1902813"/>
            <a:ext cx="1408622" cy="139688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32403" y="3745551"/>
            <a:ext cx="1408588" cy="140178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22332" y="3745315"/>
            <a:ext cx="1411783" cy="14049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33893" y="3748459"/>
            <a:ext cx="1408622" cy="140178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36449" y="5509392"/>
            <a:ext cx="1390291" cy="131569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63889" y="5522486"/>
            <a:ext cx="1356313" cy="130259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733893" y="5522486"/>
            <a:ext cx="1408622" cy="130259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54379" y="1817371"/>
            <a:ext cx="249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DYNAMO Blurred to z=2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088362" y="5150244"/>
            <a:ext cx="2315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Swinbank</a:t>
            </a:r>
            <a:r>
              <a:rPr lang="en-US" b="1" dirty="0" smtClean="0"/>
              <a:t> et al. (2012)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088362" y="3298346"/>
            <a:ext cx="230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Wisnioski</a:t>
            </a:r>
            <a:r>
              <a:rPr lang="en-US" b="1" dirty="0" smtClean="0"/>
              <a:t> et al. (2012)</a:t>
            </a:r>
            <a:endParaRPr 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6088362" y="1568585"/>
            <a:ext cx="203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Genzel</a:t>
            </a:r>
            <a:r>
              <a:rPr lang="en-US" b="1" dirty="0" smtClean="0"/>
              <a:t> et al. (2011)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6488668"/>
            <a:ext cx="2735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Fisher et al 2016 (refereed)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22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5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1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ynamo_banner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-123"/>
          <a:stretch/>
        </p:blipFill>
        <p:spPr>
          <a:xfrm>
            <a:off x="0" y="0"/>
            <a:ext cx="9144000" cy="1859352"/>
          </a:xfrm>
        </p:spPr>
      </p:pic>
      <p:sp>
        <p:nvSpPr>
          <p:cNvPr id="11" name="Rectangle 10"/>
          <p:cNvSpPr/>
          <p:nvPr/>
        </p:nvSpPr>
        <p:spPr>
          <a:xfrm>
            <a:off x="470293" y="130940"/>
            <a:ext cx="8184346" cy="1060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037" y="45661"/>
            <a:ext cx="8014134" cy="109352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DYNAMO clumps are big and bright, consistent with high-z clumps</a:t>
            </a:r>
            <a:r>
              <a:rPr lang="en-US" dirty="0" smtClean="0"/>
              <a:t>. </a:t>
            </a:r>
            <a:endParaRPr lang="en-US" sz="31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363950" y="3862011"/>
            <a:ext cx="22913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1600" u="sng" dirty="0" smtClean="0"/>
              <a:t>DYNAMO:</a:t>
            </a:r>
          </a:p>
          <a:p>
            <a:r>
              <a:rPr lang="en-US" sz="1600" b="1" dirty="0" smtClean="0"/>
              <a:t>Fisher et al (in prep)</a:t>
            </a:r>
            <a:endParaRPr lang="en-US" sz="1600" b="1" dirty="0"/>
          </a:p>
          <a:p>
            <a:endParaRPr lang="en-US" sz="1600" dirty="0"/>
          </a:p>
          <a:p>
            <a:r>
              <a:rPr lang="en-US" sz="1600" u="sng" dirty="0" err="1" smtClean="0"/>
              <a:t>Unlensed</a:t>
            </a:r>
            <a:r>
              <a:rPr lang="en-US" sz="1600" u="sng" dirty="0" smtClean="0"/>
              <a:t> high-z:</a:t>
            </a:r>
          </a:p>
          <a:p>
            <a:r>
              <a:rPr lang="en-US" sz="1600" dirty="0" err="1" smtClean="0"/>
              <a:t>Genzel</a:t>
            </a:r>
            <a:r>
              <a:rPr lang="en-US" sz="1600" dirty="0" smtClean="0"/>
              <a:t> et al. 2011 </a:t>
            </a:r>
            <a:r>
              <a:rPr lang="en-US" sz="1600" dirty="0" err="1" smtClean="0"/>
              <a:t>Wisnioski</a:t>
            </a:r>
            <a:r>
              <a:rPr lang="en-US" sz="1600" dirty="0" smtClean="0"/>
              <a:t> et al. 2012</a:t>
            </a:r>
          </a:p>
          <a:p>
            <a:r>
              <a:rPr lang="en-US" sz="1600" dirty="0" err="1" smtClean="0"/>
              <a:t>Swinbank</a:t>
            </a:r>
            <a:r>
              <a:rPr lang="en-US" sz="1600" dirty="0" smtClean="0"/>
              <a:t> et al. 2012</a:t>
            </a:r>
          </a:p>
          <a:p>
            <a:endParaRPr lang="en-US" sz="1600" dirty="0" smtClean="0"/>
          </a:p>
          <a:p>
            <a:r>
              <a:rPr lang="en-US" sz="1600" u="sng" dirty="0" smtClean="0"/>
              <a:t>Lensed high-z:</a:t>
            </a:r>
          </a:p>
          <a:p>
            <a:r>
              <a:rPr lang="en-US" sz="1600" dirty="0" smtClean="0"/>
              <a:t>Jones et al. 2010</a:t>
            </a:r>
          </a:p>
          <a:p>
            <a:r>
              <a:rPr lang="en-US" sz="1600" dirty="0" smtClean="0"/>
              <a:t>Livermore et al. 2012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321500"/>
            <a:ext cx="2732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Similar to clumps in lensed galaxies.</a:t>
            </a:r>
            <a:endParaRPr lang="en-US" sz="2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965" y="1599851"/>
            <a:ext cx="5513985" cy="527382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163518" y="2956324"/>
            <a:ext cx="2727914" cy="109747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163518" y="2956324"/>
            <a:ext cx="2138652" cy="196173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6488668"/>
            <a:ext cx="2735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Fisher et al 2016 (refereed)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626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ynamo_banner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" b="-123"/>
          <a:stretch/>
        </p:blipFill>
        <p:spPr>
          <a:xfrm>
            <a:off x="0" y="0"/>
            <a:ext cx="9144000" cy="1859352"/>
          </a:xfrm>
        </p:spPr>
      </p:pic>
      <p:sp>
        <p:nvSpPr>
          <p:cNvPr id="11" name="Rectangle 10"/>
          <p:cNvSpPr/>
          <p:nvPr/>
        </p:nvSpPr>
        <p:spPr>
          <a:xfrm>
            <a:off x="470293" y="130940"/>
            <a:ext cx="8184346" cy="1060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037" y="45661"/>
            <a:ext cx="8014134" cy="109352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DYNAMO clumps are big and bright, consistent with high-z clumps</a:t>
            </a:r>
            <a:r>
              <a:rPr lang="en-US" dirty="0" smtClean="0"/>
              <a:t>. </a:t>
            </a:r>
            <a:endParaRPr lang="en-US" sz="31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363950" y="3862011"/>
            <a:ext cx="22913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r>
              <a:rPr lang="en-US" sz="1600" u="sng" dirty="0" smtClean="0"/>
              <a:t>DYNAMO:</a:t>
            </a:r>
          </a:p>
          <a:p>
            <a:r>
              <a:rPr lang="en-US" sz="1600" b="1" dirty="0" smtClean="0"/>
              <a:t>Fisher et al (in prep)</a:t>
            </a:r>
            <a:endParaRPr lang="en-US" sz="1600" b="1" dirty="0"/>
          </a:p>
          <a:p>
            <a:endParaRPr lang="en-US" sz="1600" dirty="0"/>
          </a:p>
          <a:p>
            <a:r>
              <a:rPr lang="en-US" sz="1600" u="sng" dirty="0" err="1" smtClean="0"/>
              <a:t>Unlensed</a:t>
            </a:r>
            <a:r>
              <a:rPr lang="en-US" sz="1600" u="sng" dirty="0" smtClean="0"/>
              <a:t> high-z:</a:t>
            </a:r>
          </a:p>
          <a:p>
            <a:r>
              <a:rPr lang="en-US" sz="1600" dirty="0" err="1" smtClean="0"/>
              <a:t>Genzel</a:t>
            </a:r>
            <a:r>
              <a:rPr lang="en-US" sz="1600" dirty="0" smtClean="0"/>
              <a:t> et al. 2011 </a:t>
            </a:r>
            <a:r>
              <a:rPr lang="en-US" sz="1600" dirty="0" err="1" smtClean="0"/>
              <a:t>Wisnioski</a:t>
            </a:r>
            <a:r>
              <a:rPr lang="en-US" sz="1600" dirty="0" smtClean="0"/>
              <a:t> et al. 2012</a:t>
            </a:r>
          </a:p>
          <a:p>
            <a:r>
              <a:rPr lang="en-US" sz="1600" dirty="0" err="1" smtClean="0"/>
              <a:t>Swinbank</a:t>
            </a:r>
            <a:r>
              <a:rPr lang="en-US" sz="1600" dirty="0" smtClean="0"/>
              <a:t> et al. 2012</a:t>
            </a:r>
          </a:p>
          <a:p>
            <a:endParaRPr lang="en-US" sz="1600" dirty="0" smtClean="0"/>
          </a:p>
          <a:p>
            <a:r>
              <a:rPr lang="en-US" sz="1600" u="sng" dirty="0" smtClean="0"/>
              <a:t>Lensed high-z:</a:t>
            </a:r>
          </a:p>
          <a:p>
            <a:r>
              <a:rPr lang="en-US" sz="1600" dirty="0" smtClean="0"/>
              <a:t>Jones et al. 2010</a:t>
            </a:r>
          </a:p>
          <a:p>
            <a:r>
              <a:rPr lang="en-US" sz="1600" dirty="0" smtClean="0"/>
              <a:t>Livermore et al. 2012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321500"/>
            <a:ext cx="27326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Smaller than </a:t>
            </a:r>
            <a:r>
              <a:rPr lang="en-US" sz="2400" b="1" dirty="0" err="1" smtClean="0"/>
              <a:t>unlensed</a:t>
            </a:r>
            <a:r>
              <a:rPr lang="en-US" sz="2400" b="1" dirty="0" smtClean="0"/>
              <a:t> clump sizes. 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470394" y="1859352"/>
            <a:ext cx="16736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</a:t>
            </a:r>
            <a:r>
              <a:rPr lang="en-US" sz="2400" b="1" dirty="0" smtClean="0"/>
              <a:t>izes are the same if beam sizes are the same! </a:t>
            </a:r>
            <a:endParaRPr lang="en-US" sz="2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965" y="1599851"/>
            <a:ext cx="5513985" cy="527382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022419" y="2732297"/>
            <a:ext cx="4084272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318100" y="3244830"/>
            <a:ext cx="1152295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6488668"/>
            <a:ext cx="2735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Fisher et al 2016 (refereed)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864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674</Words>
  <Application>Microsoft Macintosh PowerPoint</Application>
  <PresentationFormat>On-screen Show (4:3)</PresentationFormat>
  <Paragraphs>107</Paragraphs>
  <Slides>14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Office Theme</vt:lpstr>
      <vt:lpstr>Microsoft Equation</vt:lpstr>
      <vt:lpstr>Equation</vt:lpstr>
      <vt:lpstr>DYNAMO Survey:  An up-close view of turbulent, clumpy galaxies</vt:lpstr>
      <vt:lpstr>Galaxies at the peak of star formation are VERY clumpy, turbulent disks.</vt:lpstr>
      <vt:lpstr>DYNAMO galaxies are similar to z≈1 main-sequence galaxies</vt:lpstr>
      <vt:lpstr>DYNAMO Galaxies Resemble Turbulent Disks</vt:lpstr>
      <vt:lpstr>DYNAMO galaxies are very gas rich</vt:lpstr>
      <vt:lpstr>DYNAMO Galaxies Look Like High-z Clumpy Galaxies</vt:lpstr>
      <vt:lpstr>PowerPoint Presentation</vt:lpstr>
      <vt:lpstr>DYNAMO clumps are big and bright, consistent with high-z clumps. </vt:lpstr>
      <vt:lpstr>DYNAMO clumps are big and bright, consistent with high-z clumps. </vt:lpstr>
      <vt:lpstr>The largest clumps at z=2 resolution are associated with sets of clumps.</vt:lpstr>
      <vt:lpstr>Strong, linear correlations between clump sizes and σ/V and fgas</vt:lpstr>
      <vt:lpstr>DYNAMO clumps agree with direct predictions from unstable disk model. </vt:lpstr>
      <vt:lpstr>Angular momentum is lower in  turbulent disks</vt:lpstr>
      <vt:lpstr>DYNAMO: Turbulent, Clumpy disks in the nearby Universe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DYNAMO Survey:  An up-close view of turbulent, clumpy galaxies</dc:title>
  <dc:creator>David Fisher</dc:creator>
  <cp:lastModifiedBy>David Fisher</cp:lastModifiedBy>
  <cp:revision>9</cp:revision>
  <dcterms:created xsi:type="dcterms:W3CDTF">2016-04-12T12:47:18Z</dcterms:created>
  <dcterms:modified xsi:type="dcterms:W3CDTF">2016-04-12T15:14:58Z</dcterms:modified>
</cp:coreProperties>
</file>