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media/audio1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8"/>
  </p:notesMasterIdLst>
  <p:sldIdLst>
    <p:sldId id="1330" r:id="rId2"/>
    <p:sldId id="1352" r:id="rId3"/>
    <p:sldId id="1332" r:id="rId4"/>
    <p:sldId id="1331" r:id="rId5"/>
    <p:sldId id="1333" r:id="rId6"/>
    <p:sldId id="1353" r:id="rId7"/>
    <p:sldId id="1356" r:id="rId8"/>
    <p:sldId id="1346" r:id="rId9"/>
    <p:sldId id="1347" r:id="rId10"/>
    <p:sldId id="1349" r:id="rId11"/>
    <p:sldId id="1350" r:id="rId12"/>
    <p:sldId id="1351" r:id="rId13"/>
    <p:sldId id="1354" r:id="rId14"/>
    <p:sldId id="1357" r:id="rId15"/>
    <p:sldId id="1292" r:id="rId16"/>
    <p:sldId id="1247" r:id="rId17"/>
    <p:sldId id="1288" r:id="rId18"/>
    <p:sldId id="1251" r:id="rId19"/>
    <p:sldId id="1336" r:id="rId20"/>
    <p:sldId id="1337" r:id="rId21"/>
    <p:sldId id="1338" r:id="rId22"/>
    <p:sldId id="1315" r:id="rId23"/>
    <p:sldId id="1308" r:id="rId24"/>
    <p:sldId id="1264" r:id="rId25"/>
    <p:sldId id="1355" r:id="rId26"/>
    <p:sldId id="1306" r:id="rId27"/>
  </p:sldIdLst>
  <p:sldSz cx="10080625" cy="7559675"/>
  <p:notesSz cx="7772400" cy="1002506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275"/>
    <a:srgbClr val="6D496F"/>
    <a:srgbClr val="494949"/>
    <a:srgbClr val="F7FF99"/>
    <a:srgbClr val="CECECE"/>
    <a:srgbClr val="F3D29C"/>
    <a:srgbClr val="324F9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668" autoAdjust="0"/>
    <p:restoredTop sz="99710" autoAdjust="0"/>
  </p:normalViewPr>
  <p:slideViewPr>
    <p:cSldViewPr snapToGrid="0" snapToObjects="1">
      <p:cViewPr>
        <p:scale>
          <a:sx n="110" d="100"/>
          <a:sy n="110" d="100"/>
        </p:scale>
        <p:origin x="-440" y="-6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32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824"/>
    </p:cViewPr>
  </p:sorterViewPr>
  <p:notesViewPr>
    <p:cSldViewPr snapToGrid="0" snapToObjects="1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58900" y="952500"/>
            <a:ext cx="5105400" cy="34337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209675" y="4719638"/>
            <a:ext cx="5408613" cy="381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875217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22425" y="952500"/>
            <a:ext cx="4578350" cy="3433763"/>
          </a:xfrm>
          <a:ln/>
        </p:spPr>
      </p:sp>
      <p:sp>
        <p:nvSpPr>
          <p:cNvPr id="5123" name="Text Box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22425" y="952500"/>
            <a:ext cx="4578350" cy="3433763"/>
          </a:xfrm>
          <a:ln/>
        </p:spPr>
      </p:sp>
      <p:sp>
        <p:nvSpPr>
          <p:cNvPr id="76803" name="Text Box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22425" y="952500"/>
            <a:ext cx="4578350" cy="3433763"/>
          </a:xfrm>
          <a:ln/>
        </p:spPr>
      </p:sp>
      <p:sp>
        <p:nvSpPr>
          <p:cNvPr id="76803" name="Text Box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22425" y="952500"/>
            <a:ext cx="4578350" cy="3433763"/>
          </a:xfrm>
          <a:ln/>
        </p:spPr>
      </p:sp>
      <p:sp>
        <p:nvSpPr>
          <p:cNvPr id="87043" name="Text Box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22425" y="952500"/>
            <a:ext cx="4578350" cy="3433763"/>
          </a:xfrm>
          <a:ln/>
        </p:spPr>
      </p:sp>
      <p:sp>
        <p:nvSpPr>
          <p:cNvPr id="5123" name="Text Box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22425" y="952500"/>
            <a:ext cx="4578350" cy="3433763"/>
          </a:xfrm>
          <a:ln/>
        </p:spPr>
      </p:sp>
      <p:sp>
        <p:nvSpPr>
          <p:cNvPr id="11267" name="Text Box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22425" y="952500"/>
            <a:ext cx="4578350" cy="3433763"/>
          </a:xfrm>
          <a:ln/>
        </p:spPr>
      </p:sp>
      <p:sp>
        <p:nvSpPr>
          <p:cNvPr id="58371" name="Text Box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22425" y="952500"/>
            <a:ext cx="4578350" cy="3433763"/>
          </a:xfrm>
          <a:ln/>
        </p:spPr>
      </p:sp>
      <p:sp>
        <p:nvSpPr>
          <p:cNvPr id="58371" name="Text Box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22425" y="952500"/>
            <a:ext cx="4578350" cy="3433763"/>
          </a:xfrm>
          <a:ln/>
        </p:spPr>
      </p:sp>
      <p:sp>
        <p:nvSpPr>
          <p:cNvPr id="60419" name="Text Box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22425" y="952500"/>
            <a:ext cx="4578350" cy="3433763"/>
          </a:xfrm>
          <a:ln/>
        </p:spPr>
      </p:sp>
      <p:sp>
        <p:nvSpPr>
          <p:cNvPr id="64515" name="Text Box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22425" y="952500"/>
            <a:ext cx="4578350" cy="3433763"/>
          </a:xfrm>
          <a:ln/>
        </p:spPr>
      </p:sp>
      <p:sp>
        <p:nvSpPr>
          <p:cNvPr id="66563" name="Text Box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22425" y="952500"/>
            <a:ext cx="4578350" cy="3433763"/>
          </a:xfrm>
          <a:ln/>
        </p:spPr>
      </p:sp>
      <p:sp>
        <p:nvSpPr>
          <p:cNvPr id="5123" name="Text Box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22425" y="952500"/>
            <a:ext cx="4578350" cy="3433763"/>
          </a:xfrm>
          <a:ln/>
        </p:spPr>
      </p:sp>
      <p:sp>
        <p:nvSpPr>
          <p:cNvPr id="66563" name="Text Box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22425" y="952500"/>
            <a:ext cx="4578350" cy="3433763"/>
          </a:xfrm>
          <a:ln/>
        </p:spPr>
      </p:sp>
      <p:sp>
        <p:nvSpPr>
          <p:cNvPr id="66563" name="Text Box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22425" y="952500"/>
            <a:ext cx="4578350" cy="3433763"/>
          </a:xfrm>
          <a:ln/>
        </p:spPr>
      </p:sp>
      <p:sp>
        <p:nvSpPr>
          <p:cNvPr id="68611" name="Text Box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22425" y="952500"/>
            <a:ext cx="4578350" cy="3433763"/>
          </a:xfrm>
          <a:ln/>
        </p:spPr>
      </p:sp>
      <p:sp>
        <p:nvSpPr>
          <p:cNvPr id="68611" name="Text Box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22425" y="952500"/>
            <a:ext cx="4578350" cy="3433763"/>
          </a:xfrm>
          <a:ln/>
        </p:spPr>
      </p:sp>
      <p:sp>
        <p:nvSpPr>
          <p:cNvPr id="66563" name="Text Box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22425" y="952500"/>
            <a:ext cx="4578350" cy="3433763"/>
          </a:xfrm>
          <a:ln/>
        </p:spPr>
      </p:sp>
      <p:sp>
        <p:nvSpPr>
          <p:cNvPr id="5123" name="Text Box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22425" y="952500"/>
            <a:ext cx="4578350" cy="3433763"/>
          </a:xfrm>
          <a:ln/>
        </p:spPr>
      </p:sp>
      <p:sp>
        <p:nvSpPr>
          <p:cNvPr id="11267" name="Text Box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22425" y="952500"/>
            <a:ext cx="4578350" cy="3433763"/>
          </a:xfrm>
          <a:ln/>
        </p:spPr>
      </p:sp>
      <p:sp>
        <p:nvSpPr>
          <p:cNvPr id="11267" name="Text Box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22425" y="952500"/>
            <a:ext cx="4578350" cy="3433763"/>
          </a:xfrm>
          <a:ln/>
        </p:spPr>
      </p:sp>
      <p:sp>
        <p:nvSpPr>
          <p:cNvPr id="400387" name="Text Box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22425" y="952500"/>
            <a:ext cx="4578350" cy="3433763"/>
          </a:xfrm>
          <a:ln/>
        </p:spPr>
      </p:sp>
      <p:sp>
        <p:nvSpPr>
          <p:cNvPr id="404483" name="Text Box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22425" y="952500"/>
            <a:ext cx="4578350" cy="3433763"/>
          </a:xfrm>
          <a:ln/>
        </p:spPr>
      </p:sp>
      <p:sp>
        <p:nvSpPr>
          <p:cNvPr id="5123" name="Text Box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22425" y="952500"/>
            <a:ext cx="4578350" cy="3433763"/>
          </a:xfrm>
          <a:ln/>
        </p:spPr>
      </p:sp>
      <p:sp>
        <p:nvSpPr>
          <p:cNvPr id="15363" name="Text Box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22425" y="952500"/>
            <a:ext cx="4578350" cy="3433763"/>
          </a:xfrm>
          <a:ln/>
        </p:spPr>
      </p:sp>
      <p:sp>
        <p:nvSpPr>
          <p:cNvPr id="54275" name="Text Box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22425" y="952500"/>
            <a:ext cx="4578350" cy="3433763"/>
          </a:xfrm>
          <a:ln/>
        </p:spPr>
      </p:sp>
      <p:sp>
        <p:nvSpPr>
          <p:cNvPr id="76803" name="Text Box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65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20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668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14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3524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29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29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02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497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9258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057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"/>
          <p:cNvSpPr>
            <a:spLocks noChangeArrowheads="1"/>
          </p:cNvSpPr>
          <p:nvPr/>
        </p:nvSpPr>
        <p:spPr bwMode="auto">
          <a:xfrm>
            <a:off x="595313" y="98425"/>
            <a:ext cx="8774112" cy="1247775"/>
          </a:xfrm>
          <a:prstGeom prst="roundRect">
            <a:avLst>
              <a:gd name="adj" fmla="val 125"/>
            </a:avLst>
          </a:prstGeom>
          <a:solidFill>
            <a:srgbClr val="2300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cs typeface="Arial Unicode MS" charset="0"/>
            </a:endParaRPr>
          </a:p>
        </p:txBody>
      </p:sp>
      <p:sp>
        <p:nvSpPr>
          <p:cNvPr id="1027" name="AutoShape 2"/>
          <p:cNvSpPr>
            <a:spLocks noChangeArrowheads="1"/>
          </p:cNvSpPr>
          <p:nvPr/>
        </p:nvSpPr>
        <p:spPr bwMode="auto">
          <a:xfrm>
            <a:off x="161925" y="7143750"/>
            <a:ext cx="9755188" cy="344488"/>
          </a:xfrm>
          <a:prstGeom prst="roundRect">
            <a:avLst>
              <a:gd name="adj" fmla="val 463"/>
            </a:avLst>
          </a:prstGeom>
          <a:solidFill>
            <a:srgbClr val="2300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cs typeface="Arial Unicode MS" charset="0"/>
            </a:endParaRP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544513" y="7113588"/>
            <a:ext cx="4974214" cy="37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r>
              <a:rPr lang="en-GB" dirty="0" smtClean="0">
                <a:solidFill>
                  <a:srgbClr val="FFFF00"/>
                </a:solidFill>
                <a:latin typeface="Arial"/>
                <a:cs typeface="Arial"/>
              </a:rPr>
              <a:t>Martin Bureau</a:t>
            </a:r>
            <a:r>
              <a:rPr lang="en-GB" dirty="0" smtClean="0">
                <a:solidFill>
                  <a:srgbClr val="B3B3B3"/>
                </a:solidFill>
                <a:latin typeface="Arial"/>
                <a:cs typeface="Arial"/>
              </a:rPr>
              <a:t>,  University of Oxford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marL="358775" indent="-358775"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FFFF00"/>
          </a:solidFill>
          <a:latin typeface="+mj-lt"/>
          <a:ea typeface="ＭＳ Ｐゴシック" charset="0"/>
          <a:cs typeface="+mj-cs"/>
        </a:defRPr>
      </a:lvl1pPr>
      <a:lvl2pPr marL="358775" indent="-358775"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FFFF00"/>
          </a:solidFill>
          <a:latin typeface="Charter" charset="0"/>
          <a:ea typeface="ＭＳ Ｐゴシック" charset="0"/>
          <a:cs typeface="Arial Unicode MS" charset="0"/>
        </a:defRPr>
      </a:lvl2pPr>
      <a:lvl3pPr marL="358775" indent="-358775"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FFFF00"/>
          </a:solidFill>
          <a:latin typeface="Charter" charset="0"/>
          <a:ea typeface="ＭＳ Ｐゴシック" charset="0"/>
          <a:cs typeface="Arial Unicode MS" charset="0"/>
        </a:defRPr>
      </a:lvl3pPr>
      <a:lvl4pPr marL="358775" indent="-358775"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FFFF00"/>
          </a:solidFill>
          <a:latin typeface="Charter" charset="0"/>
          <a:ea typeface="ＭＳ Ｐゴシック" charset="0"/>
          <a:cs typeface="Arial Unicode MS" charset="0"/>
        </a:defRPr>
      </a:lvl4pPr>
      <a:lvl5pPr marL="358775" indent="-358775"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FFFF00"/>
          </a:solidFill>
          <a:latin typeface="Charter" charset="0"/>
          <a:ea typeface="ＭＳ Ｐゴシック" charset="0"/>
          <a:cs typeface="Arial Unicode MS" charset="0"/>
        </a:defRPr>
      </a:lvl5pPr>
      <a:lvl6pPr marL="1536700" indent="-358775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</a:defRPr>
      </a:lvl6pPr>
      <a:lvl7pPr marL="1993900" indent="-358775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</a:defRPr>
      </a:lvl7pPr>
      <a:lvl8pPr marL="2451100" indent="-358775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</a:defRPr>
      </a:lvl8pPr>
      <a:lvl9pPr marL="2908300" indent="-358775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</a:defRPr>
      </a:lvl9pPr>
    </p:titleStyle>
    <p:bodyStyle>
      <a:lvl1pPr marL="503238" indent="-431800" algn="l" defTabSz="457200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FFFF99"/>
        </a:buClr>
        <a:buSzPct val="75000"/>
        <a:buFont typeface="StarSymbol" charset="0"/>
        <a:buChar char="5"/>
        <a:defRPr sz="3200">
          <a:solidFill>
            <a:srgbClr val="FFFF99"/>
          </a:solidFill>
          <a:latin typeface="+mn-lt"/>
          <a:ea typeface="ＭＳ Ｐゴシック" charset="0"/>
          <a:cs typeface="+mn-cs"/>
        </a:defRPr>
      </a:lvl1pPr>
      <a:lvl2pPr marL="790575" indent="-431800" algn="l" defTabSz="457200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FFFF99"/>
        </a:buClr>
        <a:buSzPct val="75000"/>
        <a:buFont typeface="StarSymbol" charset="0"/>
        <a:buChar char="5"/>
        <a:defRPr sz="2800">
          <a:solidFill>
            <a:srgbClr val="FFFF99"/>
          </a:solidFill>
          <a:latin typeface="+mn-lt"/>
          <a:ea typeface="+mn-ea"/>
          <a:cs typeface="+mn-cs"/>
        </a:defRPr>
      </a:lvl2pPr>
      <a:lvl3pPr marL="1079500" indent="-431800" algn="l" defTabSz="457200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FFFF99"/>
        </a:buClr>
        <a:buSzPct val="65000"/>
        <a:buFont typeface="StarSymbol" charset="0"/>
        <a:buChar char="&quot;"/>
        <a:defRPr sz="2400">
          <a:solidFill>
            <a:srgbClr val="FFFF99"/>
          </a:solidFill>
          <a:latin typeface="+mn-lt"/>
          <a:ea typeface="+mn-ea"/>
          <a:cs typeface="+mn-cs"/>
        </a:defRPr>
      </a:lvl3pPr>
      <a:lvl4pPr marL="1366838" indent="-431800" algn="l" defTabSz="457200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FFFF99"/>
        </a:buClr>
        <a:buSzPct val="65000"/>
        <a:buFont typeface="StarSymbol" charset="0"/>
        <a:buChar char="&quot;"/>
        <a:defRPr sz="2000">
          <a:solidFill>
            <a:srgbClr val="FFFF99"/>
          </a:solidFill>
          <a:latin typeface="+mn-lt"/>
          <a:ea typeface="+mn-ea"/>
          <a:cs typeface="+mn-cs"/>
        </a:defRPr>
      </a:lvl4pPr>
      <a:lvl5pPr marL="1655763" indent="-431800" algn="l" defTabSz="457200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FFFF99"/>
        </a:buClr>
        <a:buSzPct val="65000"/>
        <a:buFont typeface="StarSymbol" charset="0"/>
        <a:buChar char="&quot;"/>
        <a:defRPr sz="2000">
          <a:solidFill>
            <a:srgbClr val="FFFF99"/>
          </a:solidFill>
          <a:latin typeface="+mn-lt"/>
          <a:ea typeface="+mn-ea"/>
          <a:cs typeface="+mn-cs"/>
        </a:defRPr>
      </a:lvl5pPr>
      <a:lvl6pPr marL="2112963" indent="-4318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FFFF99"/>
        </a:buClr>
        <a:buSzPct val="65000"/>
        <a:buFont typeface="StarSymbol" charset="0"/>
        <a:buChar char="&quot;"/>
        <a:defRPr sz="2000">
          <a:solidFill>
            <a:srgbClr val="FFFF99"/>
          </a:solidFill>
          <a:latin typeface="+mn-lt"/>
          <a:ea typeface="+mn-ea"/>
          <a:cs typeface="+mn-cs"/>
        </a:defRPr>
      </a:lvl6pPr>
      <a:lvl7pPr marL="2570163" indent="-4318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FFFF99"/>
        </a:buClr>
        <a:buSzPct val="65000"/>
        <a:buFont typeface="StarSymbol" charset="0"/>
        <a:buChar char="&quot;"/>
        <a:defRPr sz="2000">
          <a:solidFill>
            <a:srgbClr val="FFFF99"/>
          </a:solidFill>
          <a:latin typeface="+mn-lt"/>
          <a:ea typeface="+mn-ea"/>
          <a:cs typeface="+mn-cs"/>
        </a:defRPr>
      </a:lvl7pPr>
      <a:lvl8pPr marL="3027363" indent="-4318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FFFF99"/>
        </a:buClr>
        <a:buSzPct val="65000"/>
        <a:buFont typeface="StarSymbol" charset="0"/>
        <a:buChar char="&quot;"/>
        <a:defRPr sz="2000">
          <a:solidFill>
            <a:srgbClr val="FFFF99"/>
          </a:solidFill>
          <a:latin typeface="+mn-lt"/>
          <a:ea typeface="+mn-ea"/>
          <a:cs typeface="+mn-cs"/>
        </a:defRPr>
      </a:lvl8pPr>
      <a:lvl9pPr marL="3484563" indent="-4318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FFFF99"/>
        </a:buClr>
        <a:buSzPct val="65000"/>
        <a:buFont typeface="StarSymbol" charset="0"/>
        <a:buChar char="&quot;"/>
        <a:defRPr sz="2000">
          <a:solidFill>
            <a:srgbClr val="FFFF99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4" Type="http://schemas.openxmlformats.org/officeDocument/2006/relationships/image" Target="../media/image14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4" Type="http://schemas.openxmlformats.org/officeDocument/2006/relationships/image" Target="../media/image16.tiff"/><Relationship Id="rId5" Type="http://schemas.openxmlformats.org/officeDocument/2006/relationships/image" Target="../media/image17.tiff"/><Relationship Id="rId6" Type="http://schemas.openxmlformats.org/officeDocument/2006/relationships/image" Target="../media/image18.tiff"/><Relationship Id="rId7" Type="http://schemas.openxmlformats.org/officeDocument/2006/relationships/image" Target="../media/image19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3.png"/><Relationship Id="rId5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microsoft.com/office/2007/relationships/hdphoto" Target="../media/hdphoto1.wdp"/><Relationship Id="rId5" Type="http://schemas.openxmlformats.org/officeDocument/2006/relationships/image" Target="../media/image29.tiff"/><Relationship Id="rId6" Type="http://schemas.openxmlformats.org/officeDocument/2006/relationships/image" Target="../media/image30.tiff"/><Relationship Id="rId7" Type="http://schemas.openxmlformats.org/officeDocument/2006/relationships/image" Target="../media/image31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4" Type="http://schemas.openxmlformats.org/officeDocument/2006/relationships/image" Target="../media/image30.tiff"/><Relationship Id="rId5" Type="http://schemas.openxmlformats.org/officeDocument/2006/relationships/image" Target="../media/image31.tiff"/><Relationship Id="rId6" Type="http://schemas.openxmlformats.org/officeDocument/2006/relationships/image" Target="../media/image32.tiff"/><Relationship Id="rId7" Type="http://schemas.openxmlformats.org/officeDocument/2006/relationships/image" Target="../media/image33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4.tiff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3.tiff"/><Relationship Id="rId12" Type="http://schemas.openxmlformats.org/officeDocument/2006/relationships/image" Target="../media/image44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5.tiff"/><Relationship Id="rId4" Type="http://schemas.openxmlformats.org/officeDocument/2006/relationships/image" Target="../media/image36.tiff"/><Relationship Id="rId5" Type="http://schemas.openxmlformats.org/officeDocument/2006/relationships/image" Target="../media/image37.tiff"/><Relationship Id="rId6" Type="http://schemas.openxmlformats.org/officeDocument/2006/relationships/image" Target="../media/image38.tiff"/><Relationship Id="rId7" Type="http://schemas.openxmlformats.org/officeDocument/2006/relationships/image" Target="../media/image39.tiff"/><Relationship Id="rId8" Type="http://schemas.openxmlformats.org/officeDocument/2006/relationships/image" Target="../media/image40.tiff"/><Relationship Id="rId9" Type="http://schemas.openxmlformats.org/officeDocument/2006/relationships/image" Target="../media/image41.tiff"/><Relationship Id="rId10" Type="http://schemas.openxmlformats.org/officeDocument/2006/relationships/image" Target="../media/image42.tiff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9.tiff"/><Relationship Id="rId12" Type="http://schemas.openxmlformats.org/officeDocument/2006/relationships/image" Target="../media/image50.tiff"/><Relationship Id="rId13" Type="http://schemas.openxmlformats.org/officeDocument/2006/relationships/image" Target="../media/image51.tiff"/><Relationship Id="rId14" Type="http://schemas.openxmlformats.org/officeDocument/2006/relationships/image" Target="../media/image52.tiff"/><Relationship Id="rId15" Type="http://schemas.openxmlformats.org/officeDocument/2006/relationships/image" Target="../media/image53.jpeg"/><Relationship Id="rId16" Type="http://schemas.microsoft.com/office/2007/relationships/hdphoto" Target="../media/hdphoto6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5.jpeg"/><Relationship Id="rId4" Type="http://schemas.microsoft.com/office/2007/relationships/hdphoto" Target="../media/hdphoto2.wdp"/><Relationship Id="rId5" Type="http://schemas.openxmlformats.org/officeDocument/2006/relationships/image" Target="../media/image46.jpeg"/><Relationship Id="rId6" Type="http://schemas.microsoft.com/office/2007/relationships/hdphoto" Target="../media/hdphoto3.wdp"/><Relationship Id="rId7" Type="http://schemas.openxmlformats.org/officeDocument/2006/relationships/image" Target="../media/image47.jpeg"/><Relationship Id="rId8" Type="http://schemas.microsoft.com/office/2007/relationships/hdphoto" Target="../media/hdphoto4.wdp"/><Relationship Id="rId9" Type="http://schemas.openxmlformats.org/officeDocument/2006/relationships/image" Target="../media/image48.jpeg"/><Relationship Id="rId10" Type="http://schemas.microsoft.com/office/2007/relationships/hdphoto" Target="../media/hdphoto5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4" Type="http://schemas.microsoft.com/office/2007/relationships/hdphoto" Target="../media/hdphoto7.wdp"/><Relationship Id="rId5" Type="http://schemas.openxmlformats.org/officeDocument/2006/relationships/image" Target="../media/image55.jpeg"/><Relationship Id="rId6" Type="http://schemas.microsoft.com/office/2007/relationships/hdphoto" Target="../media/hdphoto8.wdp"/><Relationship Id="rId7" Type="http://schemas.openxmlformats.org/officeDocument/2006/relationships/image" Target="../media/image56.jpeg"/><Relationship Id="rId8" Type="http://schemas.microsoft.com/office/2007/relationships/hdphoto" Target="../media/hdphoto9.wdp"/><Relationship Id="rId9" Type="http://schemas.openxmlformats.org/officeDocument/2006/relationships/image" Target="../media/image57.jpeg"/><Relationship Id="rId10" Type="http://schemas.microsoft.com/office/2007/relationships/hdphoto" Target="../media/hdphoto10.wdp"/><Relationship Id="rId11" Type="http://schemas.openxmlformats.org/officeDocument/2006/relationships/image" Target="../media/image58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59.jpeg"/><Relationship Id="rId5" Type="http://schemas.microsoft.com/office/2007/relationships/hdphoto" Target="../media/hdphoto11.wdp"/><Relationship Id="rId6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tiff"/><Relationship Id="rId5" Type="http://schemas.openxmlformats.org/officeDocument/2006/relationships/image" Target="../media/image11.tiff"/><Relationship Id="rId6" Type="http://schemas.openxmlformats.org/officeDocument/2006/relationships/image" Target="../media/image12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773113" y="97039"/>
            <a:ext cx="8458200" cy="1128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358775" indent="-3587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3600" dirty="0">
                <a:solidFill>
                  <a:srgbClr val="FFFF00"/>
                </a:solidFill>
                <a:latin typeface="Arial"/>
                <a:cs typeface="Arial"/>
              </a:rPr>
              <a:t>Molecular Gas </a:t>
            </a:r>
            <a:r>
              <a:rPr lang="en-GB" sz="3600" dirty="0" smtClean="0">
                <a:solidFill>
                  <a:srgbClr val="FFFF00"/>
                </a:solidFill>
                <a:latin typeface="Arial"/>
                <a:cs typeface="Arial"/>
              </a:rPr>
              <a:t>in 3D: From </a:t>
            </a:r>
            <a:r>
              <a:rPr lang="en-GB" sz="3600" dirty="0">
                <a:solidFill>
                  <a:srgbClr val="FFFF00"/>
                </a:solidFill>
                <a:latin typeface="Arial"/>
                <a:cs typeface="Arial"/>
              </a:rPr>
              <a:t>G</a:t>
            </a:r>
            <a:r>
              <a:rPr lang="en-GB" sz="3600" dirty="0" smtClean="0">
                <a:solidFill>
                  <a:srgbClr val="FFFF00"/>
                </a:solidFill>
                <a:latin typeface="Arial"/>
                <a:cs typeface="Arial"/>
              </a:rPr>
              <a:t>lobal </a:t>
            </a:r>
            <a:r>
              <a:rPr lang="en-GB" sz="3600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lang="en-GB" sz="3600" dirty="0" smtClean="0">
                <a:solidFill>
                  <a:srgbClr val="FFFF00"/>
                </a:solidFill>
                <a:latin typeface="Arial"/>
                <a:cs typeface="Arial"/>
              </a:rPr>
              <a:t>ynamics to SMBHs</a:t>
            </a:r>
            <a:endParaRPr lang="en-GB" sz="36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033588" y="1473048"/>
            <a:ext cx="5981700" cy="56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3200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lang="en-GB" sz="3600" dirty="0">
                <a:solidFill>
                  <a:srgbClr val="FFFF66"/>
                </a:solidFill>
                <a:latin typeface="Arial"/>
                <a:cs typeface="Arial"/>
              </a:rPr>
              <a:t>Martin Bureau,</a:t>
            </a:r>
            <a:r>
              <a:rPr lang="en-GB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2800" dirty="0">
                <a:solidFill>
                  <a:srgbClr val="E6E6E6"/>
                </a:solidFill>
                <a:latin typeface="Arial"/>
                <a:cs typeface="Arial"/>
              </a:rPr>
              <a:t>Oxford University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47700" y="2221334"/>
            <a:ext cx="8640763" cy="28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000" dirty="0" smtClean="0">
                <a:solidFill>
                  <a:srgbClr val="FFFF99"/>
                </a:solidFill>
                <a:latin typeface="Arial"/>
                <a:cs typeface="Arial"/>
              </a:rPr>
              <a:t>SAURON + Atlas</a:t>
            </a:r>
            <a:r>
              <a:rPr lang="en-GB" sz="2000" baseline="30000" dirty="0" smtClean="0">
                <a:solidFill>
                  <a:srgbClr val="FFFF99"/>
                </a:solidFill>
                <a:latin typeface="Arial"/>
                <a:cs typeface="Arial"/>
              </a:rPr>
              <a:t>3D</a:t>
            </a:r>
            <a:r>
              <a:rPr lang="en-GB" sz="2000" dirty="0" smtClean="0">
                <a:solidFill>
                  <a:srgbClr val="FFFF99"/>
                </a:solidFill>
                <a:latin typeface="Arial"/>
                <a:cs typeface="Arial"/>
              </a:rPr>
              <a:t> CO</a:t>
            </a:r>
            <a:endParaRPr lang="en-GB" sz="2000" dirty="0">
              <a:solidFill>
                <a:srgbClr val="FFFF99"/>
              </a:solidFill>
              <a:latin typeface="Arial"/>
              <a:cs typeface="Arial"/>
            </a:endParaRPr>
          </a:p>
          <a:p>
            <a:pPr algn="ct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000" dirty="0">
                <a:solidFill>
                  <a:srgbClr val="999999"/>
                </a:solidFill>
                <a:latin typeface="Arial"/>
                <a:cs typeface="Arial"/>
              </a:rPr>
              <a:t>(</a:t>
            </a:r>
            <a:r>
              <a:rPr lang="en-GB" sz="2000" dirty="0" err="1">
                <a:solidFill>
                  <a:srgbClr val="FFFF00"/>
                </a:solidFill>
                <a:latin typeface="Arial"/>
                <a:cs typeface="Arial"/>
              </a:rPr>
              <a:t>Katey</a:t>
            </a:r>
            <a:r>
              <a:rPr lang="en-GB" sz="20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FFFF00"/>
                </a:solidFill>
                <a:latin typeface="Arial"/>
                <a:cs typeface="Arial"/>
              </a:rPr>
              <a:t>Alatalo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, Estelle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Bayet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, Leo Blitz, Francoise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Combes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, Alison Crocker,</a:t>
            </a:r>
          </a:p>
          <a:p>
            <a:pPr algn="ct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000" dirty="0">
                <a:solidFill>
                  <a:srgbClr val="A6A6A6"/>
                </a:solidFill>
                <a:latin typeface="Arial"/>
                <a:cs typeface="Arial"/>
              </a:rPr>
              <a:t>Timothy Davis</a:t>
            </a:r>
            <a:r>
              <a:rPr lang="en-GB" sz="2000" dirty="0" smtClean="0">
                <a:solidFill>
                  <a:srgbClr val="A6A6A6"/>
                </a:solidFill>
                <a:latin typeface="Arial"/>
                <a:cs typeface="Arial"/>
              </a:rPr>
              <a:t>, Lisa </a:t>
            </a:r>
            <a:r>
              <a:rPr lang="en-GB" sz="2000" dirty="0">
                <a:solidFill>
                  <a:srgbClr val="999999"/>
                </a:solidFill>
                <a:latin typeface="Arial"/>
                <a:cs typeface="Arial"/>
              </a:rPr>
              <a:t>Young</a:t>
            </a:r>
            <a:r>
              <a:rPr lang="en-GB" sz="2000" dirty="0" smtClean="0">
                <a:solidFill>
                  <a:srgbClr val="999999"/>
                </a:solidFill>
                <a:latin typeface="Arial"/>
                <a:cs typeface="Arial"/>
              </a:rPr>
              <a:t>)</a:t>
            </a:r>
          </a:p>
          <a:p>
            <a:pPr algn="ct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en-GB" sz="1200" dirty="0" smtClean="0">
              <a:solidFill>
                <a:srgbClr val="999999"/>
              </a:solidFill>
              <a:latin typeface="Arial"/>
              <a:cs typeface="Arial"/>
            </a:endParaRPr>
          </a:p>
          <a:p>
            <a:pPr algn="ct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000" dirty="0" smtClean="0">
                <a:solidFill>
                  <a:srgbClr val="F7FF99"/>
                </a:solidFill>
                <a:latin typeface="Arial"/>
                <a:cs typeface="Arial"/>
              </a:rPr>
              <a:t>Tully-Fisher Relation</a:t>
            </a:r>
            <a:endParaRPr lang="en-GB" sz="2000" dirty="0">
              <a:solidFill>
                <a:srgbClr val="F7FF99"/>
              </a:solidFill>
              <a:latin typeface="Arial"/>
              <a:cs typeface="Arial"/>
            </a:endParaRPr>
          </a:p>
          <a:p>
            <a:pPr algn="ct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000" dirty="0" smtClean="0">
                <a:solidFill>
                  <a:srgbClr val="A6A6A6"/>
                </a:solidFill>
                <a:latin typeface="Arial"/>
                <a:cs typeface="Arial"/>
              </a:rPr>
              <a:t>(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Timothy Davis, </a:t>
            </a:r>
            <a:r>
              <a:rPr lang="en-GB" sz="2000" dirty="0" err="1">
                <a:solidFill>
                  <a:srgbClr val="FFFF66"/>
                </a:solidFill>
                <a:latin typeface="Arial"/>
                <a:cs typeface="Arial"/>
              </a:rPr>
              <a:t>Alfie</a:t>
            </a:r>
            <a:r>
              <a:rPr lang="en-GB" sz="2000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FFFF00"/>
                </a:solidFill>
                <a:latin typeface="Arial"/>
                <a:cs typeface="Arial"/>
              </a:rPr>
              <a:t>Tiley</a:t>
            </a:r>
            <a:r>
              <a:rPr lang="en-GB" sz="2000" dirty="0">
                <a:solidFill>
                  <a:srgbClr val="A6A6A6"/>
                </a:solidFill>
                <a:latin typeface="Arial"/>
                <a:cs typeface="Arial"/>
              </a:rPr>
              <a:t>,</a:t>
            </a:r>
            <a:r>
              <a:rPr lang="en-GB" sz="20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FFFF00"/>
                </a:solidFill>
                <a:latin typeface="Arial"/>
                <a:cs typeface="Arial"/>
              </a:rPr>
              <a:t>Selcuk</a:t>
            </a:r>
            <a:r>
              <a:rPr lang="en-GB" sz="20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FFFF00"/>
                </a:solidFill>
                <a:latin typeface="Arial"/>
                <a:cs typeface="Arial"/>
              </a:rPr>
              <a:t>Topal</a:t>
            </a:r>
            <a:r>
              <a:rPr lang="en-GB" sz="2000" dirty="0">
                <a:solidFill>
                  <a:srgbClr val="A6A6A6"/>
                </a:solidFill>
                <a:latin typeface="Arial"/>
                <a:cs typeface="Arial"/>
              </a:rPr>
              <a:t>,</a:t>
            </a:r>
            <a:r>
              <a:rPr lang="en-GB" sz="20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FFFF00"/>
                </a:solidFill>
                <a:latin typeface="Arial"/>
                <a:cs typeface="Arial"/>
              </a:rPr>
              <a:t>Kazufumi</a:t>
            </a:r>
            <a:r>
              <a:rPr lang="en-GB" sz="2000" dirty="0">
                <a:solidFill>
                  <a:srgbClr val="FFFF00"/>
                </a:solidFill>
                <a:latin typeface="Arial"/>
                <a:cs typeface="Arial"/>
              </a:rPr>
              <a:t> Torii</a:t>
            </a:r>
            <a:r>
              <a:rPr lang="en-GB" sz="2000" dirty="0" smtClean="0">
                <a:solidFill>
                  <a:srgbClr val="A6A6A6"/>
                </a:solidFill>
                <a:latin typeface="Arial"/>
                <a:cs typeface="Arial"/>
              </a:rPr>
              <a:t>)</a:t>
            </a:r>
            <a:endParaRPr lang="en-GB" sz="2000" dirty="0">
              <a:solidFill>
                <a:srgbClr val="A6A6A6"/>
              </a:solidFill>
              <a:latin typeface="Arial"/>
              <a:cs typeface="Arial"/>
            </a:endParaRPr>
          </a:p>
          <a:p>
            <a:pPr algn="ct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en-GB" sz="1200" dirty="0">
              <a:solidFill>
                <a:srgbClr val="999999"/>
              </a:solidFill>
              <a:latin typeface="Arial"/>
              <a:cs typeface="Arial"/>
            </a:endParaRPr>
          </a:p>
          <a:p>
            <a:pPr algn="ct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000" dirty="0">
                <a:solidFill>
                  <a:srgbClr val="FFFF99"/>
                </a:solidFill>
                <a:latin typeface="Arial"/>
                <a:cs typeface="Arial"/>
              </a:rPr>
              <a:t>WISDOM Team</a:t>
            </a:r>
          </a:p>
          <a:p>
            <a:pPr algn="ct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000" dirty="0">
                <a:solidFill>
                  <a:srgbClr val="7F7F7F"/>
                </a:solidFill>
                <a:latin typeface="Arial"/>
                <a:cs typeface="Arial"/>
              </a:rPr>
              <a:t>(</a:t>
            </a:r>
            <a:r>
              <a:rPr lang="en-GB" sz="2000" dirty="0">
                <a:solidFill>
                  <a:srgbClr val="A6A6A6"/>
                </a:solidFill>
                <a:latin typeface="Arial"/>
                <a:cs typeface="Arial"/>
              </a:rPr>
              <a:t>Timothy Davis, </a:t>
            </a:r>
            <a:r>
              <a:rPr lang="en-GB" sz="2000" dirty="0">
                <a:solidFill>
                  <a:srgbClr val="FFFF00"/>
                </a:solidFill>
                <a:latin typeface="Arial"/>
                <a:cs typeface="Arial"/>
              </a:rPr>
              <a:t>Kyoko </a:t>
            </a:r>
            <a:r>
              <a:rPr lang="en-GB" sz="2000" dirty="0" err="1">
                <a:solidFill>
                  <a:srgbClr val="FFFF00"/>
                </a:solidFill>
                <a:latin typeface="Arial"/>
                <a:cs typeface="Arial"/>
              </a:rPr>
              <a:t>Onishi</a:t>
            </a:r>
            <a:r>
              <a:rPr lang="en-GB" sz="2000" dirty="0">
                <a:solidFill>
                  <a:srgbClr val="A6A6A6"/>
                </a:solidFill>
                <a:latin typeface="Arial"/>
                <a:cs typeface="Arial"/>
              </a:rPr>
              <a:t>, Leo Blitz, Satoru Iguchi, </a:t>
            </a:r>
          </a:p>
          <a:p>
            <a:pPr algn="ct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000" dirty="0">
                <a:solidFill>
                  <a:srgbClr val="A6A6A6"/>
                </a:solidFill>
                <a:latin typeface="Arial"/>
                <a:cs typeface="Arial"/>
              </a:rPr>
              <a:t>Michele </a:t>
            </a:r>
            <a:r>
              <a:rPr lang="en-GB" sz="2000" dirty="0" err="1">
                <a:solidFill>
                  <a:srgbClr val="A6A6A6"/>
                </a:solidFill>
                <a:latin typeface="Arial"/>
                <a:cs typeface="Arial"/>
              </a:rPr>
              <a:t>Cappellari</a:t>
            </a:r>
            <a:r>
              <a:rPr lang="en-GB" sz="2000" dirty="0">
                <a:solidFill>
                  <a:srgbClr val="A6A6A6"/>
                </a:solidFill>
                <a:latin typeface="Arial"/>
                <a:cs typeface="Arial"/>
              </a:rPr>
              <a:t>, Marc </a:t>
            </a:r>
            <a:r>
              <a:rPr lang="en-GB" sz="2000" dirty="0" err="1">
                <a:solidFill>
                  <a:srgbClr val="A6A6A6"/>
                </a:solidFill>
                <a:latin typeface="Arial"/>
                <a:cs typeface="Arial"/>
              </a:rPr>
              <a:t>Sarzi</a:t>
            </a:r>
            <a:r>
              <a:rPr lang="en-GB" sz="2000" dirty="0" smtClean="0">
                <a:solidFill>
                  <a:srgbClr val="A6A6A6"/>
                </a:solidFill>
                <a:latin typeface="Arial"/>
                <a:cs typeface="Arial"/>
              </a:rPr>
              <a:t>)</a:t>
            </a:r>
            <a:endParaRPr lang="en-GB" sz="800" dirty="0">
              <a:solidFill>
                <a:srgbClr val="A6A6A6"/>
              </a:solidFill>
              <a:latin typeface="Arial"/>
              <a:cs typeface="Arial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42455" y="5287852"/>
            <a:ext cx="966354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3200" u="sng" dirty="0">
                <a:solidFill>
                  <a:srgbClr val="FFFF00"/>
                </a:solidFill>
                <a:latin typeface="Arial"/>
                <a:cs typeface="Arial"/>
              </a:rPr>
              <a:t>Plans:</a:t>
            </a:r>
            <a:r>
              <a:rPr lang="en-GB" dirty="0">
                <a:solidFill>
                  <a:srgbClr val="FFFF00"/>
                </a:solidFill>
                <a:latin typeface="Arial"/>
                <a:cs typeface="Arial"/>
              </a:rPr>
              <a:t>  </a:t>
            </a:r>
            <a:r>
              <a:rPr lang="en-GB" sz="800" dirty="0" smtClean="0">
                <a:solidFill>
                  <a:srgbClr val="FFFF00"/>
                </a:solidFill>
                <a:latin typeface="Arial"/>
                <a:cs typeface="Arial"/>
              </a:rPr>
              <a:t>  </a:t>
            </a:r>
            <a:r>
              <a:rPr lang="en-GB" dirty="0" smtClean="0">
                <a:solidFill>
                  <a:srgbClr val="FFFF99"/>
                </a:solidFill>
                <a:latin typeface="Arial"/>
                <a:cs typeface="Arial"/>
              </a:rPr>
              <a:t>Introduction:  </a:t>
            </a:r>
            <a:r>
              <a:rPr lang="en-GB" dirty="0" smtClean="0">
                <a:solidFill>
                  <a:srgbClr val="E6E6E6"/>
                </a:solidFill>
                <a:latin typeface="Arial"/>
                <a:cs typeface="Arial"/>
              </a:rPr>
              <a:t>Molecular gas, E/</a:t>
            </a:r>
            <a:r>
              <a:rPr lang="en-GB" dirty="0">
                <a:solidFill>
                  <a:srgbClr val="E6E6E6"/>
                </a:solidFill>
                <a:latin typeface="Arial"/>
                <a:cs typeface="Arial"/>
              </a:rPr>
              <a:t>S0 </a:t>
            </a:r>
            <a:r>
              <a:rPr lang="en-GB" dirty="0" smtClean="0">
                <a:solidFill>
                  <a:srgbClr val="E6E6E6"/>
                </a:solidFill>
                <a:latin typeface="Arial"/>
                <a:cs typeface="Arial"/>
              </a:rPr>
              <a:t>content, kinematic tracer</a:t>
            </a:r>
            <a:endParaRPr lang="en-GB" dirty="0">
              <a:solidFill>
                <a:srgbClr val="E6E6E6"/>
              </a:solidFill>
              <a:latin typeface="Arial"/>
              <a:cs typeface="Arial"/>
            </a:endParaRPr>
          </a:p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dirty="0">
                <a:solidFill>
                  <a:srgbClr val="FFFF99"/>
                </a:solidFill>
                <a:latin typeface="Arial"/>
                <a:cs typeface="Arial"/>
              </a:rPr>
              <a:t>                </a:t>
            </a:r>
            <a:r>
              <a:rPr lang="en-GB" dirty="0" smtClean="0">
                <a:solidFill>
                  <a:srgbClr val="FFFF99"/>
                </a:solidFill>
                <a:latin typeface="Arial"/>
                <a:cs typeface="Arial"/>
              </a:rPr>
              <a:t>Tully-Fisher relation:</a:t>
            </a:r>
            <a:r>
              <a:rPr lang="en-GB" dirty="0" smtClean="0">
                <a:solidFill>
                  <a:srgbClr val="CCCCCC"/>
                </a:solidFill>
                <a:latin typeface="Arial"/>
                <a:cs typeface="Arial"/>
              </a:rPr>
              <a:t>  </a:t>
            </a:r>
            <a:r>
              <a:rPr lang="en-GB" dirty="0">
                <a:solidFill>
                  <a:srgbClr val="E6E6E6"/>
                </a:solidFill>
                <a:latin typeface="Arial"/>
                <a:cs typeface="Arial"/>
              </a:rPr>
              <a:t>E/</a:t>
            </a:r>
            <a:r>
              <a:rPr lang="en-GB" dirty="0" smtClean="0">
                <a:solidFill>
                  <a:srgbClr val="E6E6E6"/>
                </a:solidFill>
                <a:latin typeface="Arial"/>
                <a:cs typeface="Arial"/>
              </a:rPr>
              <a:t>S0, local benchmark, high-z</a:t>
            </a:r>
            <a:endParaRPr lang="en-GB" dirty="0">
              <a:solidFill>
                <a:srgbClr val="E6E6E6"/>
              </a:solidFill>
              <a:latin typeface="Arial"/>
              <a:cs typeface="Arial"/>
            </a:endParaRPr>
          </a:p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dirty="0">
                <a:solidFill>
                  <a:srgbClr val="E6E6E6"/>
                </a:solidFill>
                <a:latin typeface="Arial"/>
                <a:cs typeface="Arial"/>
              </a:rPr>
              <a:t>                </a:t>
            </a:r>
            <a:r>
              <a:rPr lang="en-GB" dirty="0" smtClean="0">
                <a:solidFill>
                  <a:srgbClr val="FFFF99"/>
                </a:solidFill>
                <a:latin typeface="Arial"/>
                <a:cs typeface="Arial"/>
              </a:rPr>
              <a:t>SMBHs:</a:t>
            </a:r>
            <a:r>
              <a:rPr lang="en-GB" dirty="0" smtClean="0">
                <a:solidFill>
                  <a:srgbClr val="CCCCCC"/>
                </a:solidFill>
                <a:latin typeface="Arial"/>
                <a:cs typeface="Arial"/>
              </a:rPr>
              <a:t>  </a:t>
            </a:r>
            <a:r>
              <a:rPr lang="en-GB" dirty="0" smtClean="0">
                <a:solidFill>
                  <a:srgbClr val="E6E6E6"/>
                </a:solidFill>
                <a:latin typeface="Arial"/>
                <a:cs typeface="Arial"/>
              </a:rPr>
              <a:t>Pilot observations, WISDOM, GMC populations</a:t>
            </a:r>
            <a:endParaRPr lang="en-GB" dirty="0">
              <a:solidFill>
                <a:srgbClr val="E6E6E6"/>
              </a:solidFill>
              <a:latin typeface="Arial"/>
              <a:cs typeface="Arial"/>
            </a:endParaRPr>
          </a:p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dirty="0" smtClean="0">
                <a:solidFill>
                  <a:srgbClr val="FFFF99"/>
                </a:solidFill>
                <a:latin typeface="Arial"/>
                <a:cs typeface="Arial"/>
              </a:rPr>
              <a:t>                Conclusions:  </a:t>
            </a:r>
            <a:r>
              <a:rPr lang="en-GB" dirty="0" smtClean="0">
                <a:solidFill>
                  <a:srgbClr val="E6E6E6"/>
                </a:solidFill>
                <a:latin typeface="Arial"/>
                <a:cs typeface="Arial"/>
              </a:rPr>
              <a:t>Tully-Fisher, SMBHs </a:t>
            </a:r>
            <a:endParaRPr lang="en-GB" dirty="0">
              <a:solidFill>
                <a:srgbClr val="FFFF9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948331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LD-TFR_COspectra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34" y="2114905"/>
            <a:ext cx="4765559" cy="1853629"/>
          </a:xfrm>
          <a:prstGeom prst="rect">
            <a:avLst/>
          </a:prstGeom>
        </p:spPr>
      </p:pic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730250" y="124303"/>
            <a:ext cx="8610600" cy="106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4400" dirty="0">
                <a:solidFill>
                  <a:srgbClr val="FFFF00"/>
                </a:solidFill>
                <a:latin typeface="Arial"/>
                <a:cs typeface="Arial"/>
              </a:rPr>
              <a:t>CO </a:t>
            </a:r>
            <a:r>
              <a:rPr lang="en-GB" sz="4400" dirty="0" smtClean="0">
                <a:solidFill>
                  <a:srgbClr val="FFFF00"/>
                </a:solidFill>
                <a:latin typeface="Arial"/>
                <a:cs typeface="Arial"/>
              </a:rPr>
              <a:t>TFR:  </a:t>
            </a:r>
            <a:r>
              <a:rPr lang="en-GB" sz="4400" dirty="0">
                <a:solidFill>
                  <a:srgbClr val="FFFF66"/>
                </a:solidFill>
                <a:latin typeface="Arial"/>
                <a:cs typeface="Arial"/>
              </a:rPr>
              <a:t>Local </a:t>
            </a:r>
            <a:r>
              <a:rPr lang="en-GB" sz="4400" dirty="0" smtClean="0">
                <a:solidFill>
                  <a:srgbClr val="FFFF66"/>
                </a:solidFill>
                <a:latin typeface="Arial"/>
                <a:cs typeface="Arial"/>
              </a:rPr>
              <a:t>benchmark</a:t>
            </a:r>
            <a:endParaRPr lang="en-GB" sz="4400" dirty="0">
              <a:solidFill>
                <a:srgbClr val="F7FF99"/>
              </a:solidFill>
              <a:latin typeface="Arial"/>
              <a:cs typeface="Arial"/>
            </a:endParaRPr>
          </a:p>
          <a:p>
            <a:pPr algn="ct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dirty="0" smtClean="0">
                <a:solidFill>
                  <a:srgbClr val="999999"/>
                </a:solidFill>
                <a:latin typeface="Arial"/>
                <a:cs typeface="Arial"/>
              </a:rPr>
              <a:t>(</a:t>
            </a:r>
            <a:r>
              <a:rPr lang="en-GB" dirty="0" err="1" smtClean="0">
                <a:solidFill>
                  <a:srgbClr val="999999"/>
                </a:solidFill>
                <a:latin typeface="Arial"/>
                <a:cs typeface="Arial"/>
              </a:rPr>
              <a:t>Tiley</a:t>
            </a:r>
            <a:r>
              <a:rPr lang="en-GB" dirty="0" smtClean="0">
                <a:solidFill>
                  <a:srgbClr val="999999"/>
                </a:solidFill>
                <a:latin typeface="Arial"/>
                <a:cs typeface="Arial"/>
              </a:rPr>
              <a:t> et </a:t>
            </a:r>
            <a:r>
              <a:rPr lang="en-GB" dirty="0">
                <a:solidFill>
                  <a:srgbClr val="999999"/>
                </a:solidFill>
                <a:latin typeface="Arial"/>
                <a:cs typeface="Arial"/>
              </a:rPr>
              <a:t>al. </a:t>
            </a:r>
            <a:r>
              <a:rPr lang="en-GB" dirty="0" smtClean="0">
                <a:solidFill>
                  <a:srgbClr val="999999"/>
                </a:solidFill>
                <a:latin typeface="Arial"/>
                <a:cs typeface="Arial"/>
              </a:rPr>
              <a:t>2016)</a:t>
            </a:r>
            <a:endParaRPr lang="en-GB" dirty="0">
              <a:solidFill>
                <a:srgbClr val="999999"/>
              </a:solidFill>
              <a:latin typeface="Arial"/>
              <a:cs typeface="Arial"/>
            </a:endParaRPr>
          </a:p>
        </p:txBody>
      </p:sp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5541817" y="1417638"/>
            <a:ext cx="4499992" cy="555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503238" indent="-4318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buFont typeface="StarSymbol" charset="0"/>
              <a:buNone/>
            </a:pPr>
            <a:r>
              <a:rPr lang="en-GB" sz="3200" u="sng" dirty="0">
                <a:solidFill>
                  <a:srgbClr val="FFFF00"/>
                </a:solidFill>
                <a:latin typeface="Arial"/>
                <a:cs typeface="Arial"/>
              </a:rPr>
              <a:t>Existing work</a:t>
            </a:r>
            <a:r>
              <a:rPr lang="en-GB" sz="3200" u="sng" dirty="0" smtClean="0">
                <a:solidFill>
                  <a:srgbClr val="FFFF00"/>
                </a:solidFill>
                <a:latin typeface="Arial"/>
                <a:cs typeface="Arial"/>
              </a:rPr>
              <a:t>:</a:t>
            </a:r>
            <a:endParaRPr lang="en-GB" sz="800" u="sng" dirty="0">
              <a:solidFill>
                <a:srgbClr val="FFFF00"/>
              </a:solidFill>
              <a:latin typeface="Arial"/>
              <a:cs typeface="Arial"/>
            </a:endParaRP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buFont typeface="StarSymbol" charset="0"/>
              <a:buChar char="•"/>
            </a:pPr>
            <a:r>
              <a:rPr lang="en-GB" dirty="0">
                <a:solidFill>
                  <a:srgbClr val="FFFF99"/>
                </a:solidFill>
                <a:latin typeface="Arial"/>
                <a:cs typeface="Arial"/>
              </a:rPr>
              <a:t>S</a:t>
            </a:r>
            <a:r>
              <a:rPr lang="en-GB" dirty="0" smtClean="0">
                <a:solidFill>
                  <a:srgbClr val="FFFF99"/>
                </a:solidFill>
                <a:latin typeface="Arial"/>
                <a:cs typeface="Arial"/>
              </a:rPr>
              <a:t>tudies </a:t>
            </a:r>
            <a:r>
              <a:rPr lang="en-GB" i="1" dirty="0">
                <a:solidFill>
                  <a:srgbClr val="FFFF99"/>
                </a:solidFill>
                <a:latin typeface="Arial"/>
                <a:cs typeface="Arial"/>
              </a:rPr>
              <a:t>and</a:t>
            </a:r>
            <a:r>
              <a:rPr lang="en-GB" dirty="0">
                <a:solidFill>
                  <a:srgbClr val="FFFF99"/>
                </a:solidFill>
                <a:latin typeface="Arial"/>
                <a:cs typeface="Arial"/>
              </a:rPr>
              <a:t> objects limited</a:t>
            </a: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buFont typeface="StarSymbol" charset="0"/>
              <a:buChar char="•"/>
            </a:pPr>
            <a:r>
              <a:rPr lang="en-GB" dirty="0" smtClean="0">
                <a:solidFill>
                  <a:srgbClr val="FFFF99"/>
                </a:solidFill>
                <a:latin typeface="Arial"/>
                <a:cs typeface="Arial"/>
              </a:rPr>
              <a:t>Large </a:t>
            </a:r>
            <a:r>
              <a:rPr lang="en-GB" dirty="0">
                <a:solidFill>
                  <a:srgbClr val="FFFF99"/>
                </a:solidFill>
                <a:latin typeface="Arial"/>
                <a:cs typeface="Arial"/>
              </a:rPr>
              <a:t>single dishes </a:t>
            </a:r>
            <a:r>
              <a:rPr lang="en-GB" i="1" dirty="0">
                <a:solidFill>
                  <a:srgbClr val="FFFF99"/>
                </a:solidFill>
                <a:latin typeface="Arial"/>
                <a:cs typeface="Arial"/>
              </a:rPr>
              <a:t>or</a:t>
            </a:r>
            <a:r>
              <a:rPr lang="en-GB" dirty="0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lang="en-GB" dirty="0" smtClean="0">
                <a:solidFill>
                  <a:srgbClr val="FFFF99"/>
                </a:solidFill>
                <a:latin typeface="Arial"/>
                <a:cs typeface="Arial"/>
              </a:rPr>
              <a:t>interferometry</a:t>
            </a:r>
            <a:endParaRPr lang="en-GB" dirty="0">
              <a:solidFill>
                <a:srgbClr val="FFFF99"/>
              </a:solidFill>
              <a:latin typeface="Arial"/>
              <a:cs typeface="Arial"/>
            </a:endParaRP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</a:pPr>
            <a:endParaRPr lang="en-GB" sz="800" dirty="0">
              <a:solidFill>
                <a:srgbClr val="FFFF99"/>
              </a:solidFill>
              <a:latin typeface="Arial"/>
              <a:cs typeface="Arial"/>
            </a:endParaRP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</a:pPr>
            <a:r>
              <a:rPr lang="en-GB" dirty="0">
                <a:solidFill>
                  <a:srgbClr val="FFFF00"/>
                </a:solidFill>
                <a:latin typeface="Arial"/>
                <a:cs typeface="Arial"/>
              </a:rPr>
              <a:t>⇒ Non-optimal datasets</a:t>
            </a:r>
            <a:endParaRPr lang="en-GB" sz="1200" dirty="0">
              <a:solidFill>
                <a:srgbClr val="D9D9D9"/>
              </a:solidFill>
              <a:latin typeface="Arial"/>
              <a:cs typeface="Arial"/>
            </a:endParaRP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</a:pPr>
            <a:r>
              <a:rPr lang="en-GB" dirty="0">
                <a:solidFill>
                  <a:srgbClr val="FFFF00"/>
                </a:solidFill>
                <a:latin typeface="Arial"/>
                <a:cs typeface="Arial"/>
              </a:rPr>
              <a:t>⇒ Hard to compare with future high-</a:t>
            </a:r>
            <a:r>
              <a:rPr lang="en-GB" i="1" dirty="0">
                <a:solidFill>
                  <a:srgbClr val="FFFF00"/>
                </a:solidFill>
                <a:latin typeface="Arial"/>
                <a:cs typeface="Arial"/>
              </a:rPr>
              <a:t>z</a:t>
            </a:r>
            <a:r>
              <a:rPr lang="en-GB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GB" dirty="0" smtClean="0">
                <a:solidFill>
                  <a:srgbClr val="FFFF00"/>
                </a:solidFill>
                <a:latin typeface="Arial"/>
                <a:cs typeface="Arial"/>
              </a:rPr>
              <a:t>work</a:t>
            </a: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</a:pPr>
            <a:endParaRPr lang="en-GB" sz="1600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buFont typeface="StarSymbol" charset="0"/>
              <a:buNone/>
            </a:pPr>
            <a:r>
              <a:rPr lang="en-GB" sz="3200" u="sng" dirty="0" err="1" smtClean="0">
                <a:solidFill>
                  <a:srgbClr val="FFFF00"/>
                </a:solidFill>
                <a:latin typeface="Arial"/>
                <a:cs typeface="Arial"/>
              </a:rPr>
              <a:t>Ongoing</a:t>
            </a:r>
            <a:r>
              <a:rPr lang="en-GB" sz="3200" u="sng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GB" sz="3200" u="sng" dirty="0">
                <a:solidFill>
                  <a:srgbClr val="FFFF00"/>
                </a:solidFill>
                <a:latin typeface="Arial"/>
                <a:cs typeface="Arial"/>
              </a:rPr>
              <a:t>work</a:t>
            </a:r>
            <a:r>
              <a:rPr lang="en-GB" sz="3200" u="sng" dirty="0" smtClean="0">
                <a:solidFill>
                  <a:srgbClr val="FFFF00"/>
                </a:solidFill>
                <a:latin typeface="Arial"/>
                <a:cs typeface="Arial"/>
              </a:rPr>
              <a:t>:</a:t>
            </a:r>
            <a:endParaRPr lang="en-GB" sz="800" u="sng" dirty="0">
              <a:solidFill>
                <a:srgbClr val="FFFF00"/>
              </a:solidFill>
              <a:latin typeface="Arial"/>
              <a:cs typeface="Arial"/>
            </a:endParaRP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buFont typeface="Wingdings" charset="2"/>
              <a:buChar char="ü"/>
            </a:pPr>
            <a:r>
              <a:rPr lang="en-GB" dirty="0" smtClean="0">
                <a:solidFill>
                  <a:srgbClr val="A6A6A6"/>
                </a:solidFill>
                <a:latin typeface="Arial"/>
                <a:cs typeface="Arial"/>
              </a:rPr>
              <a:t>NANTEN2  (4m)</a:t>
            </a:r>
            <a:endParaRPr lang="en-GB" dirty="0">
              <a:solidFill>
                <a:srgbClr val="A6A6A6"/>
              </a:solidFill>
              <a:latin typeface="Arial"/>
              <a:cs typeface="Arial"/>
            </a:endParaRP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buFont typeface="Wingdings" charset="2"/>
              <a:buChar char="ü"/>
            </a:pPr>
            <a:r>
              <a:rPr lang="en-GB" dirty="0" smtClean="0">
                <a:solidFill>
                  <a:srgbClr val="FFFF99"/>
                </a:solidFill>
                <a:latin typeface="Arial"/>
                <a:cs typeface="Arial"/>
              </a:rPr>
              <a:t>COLD-GASS  </a:t>
            </a:r>
            <a:r>
              <a:rPr lang="en-GB" dirty="0" smtClean="0">
                <a:solidFill>
                  <a:srgbClr val="D9D9D9"/>
                </a:solidFill>
                <a:latin typeface="Arial"/>
                <a:cs typeface="Arial"/>
              </a:rPr>
              <a:t>(30m; SDSS)</a:t>
            </a: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buFont typeface="Wingdings" charset="2"/>
              <a:buChar char="ü"/>
            </a:pPr>
            <a:r>
              <a:rPr lang="en-GB" dirty="0" err="1" smtClean="0">
                <a:solidFill>
                  <a:srgbClr val="A6A6A6"/>
                </a:solidFill>
                <a:latin typeface="Arial"/>
                <a:cs typeface="Arial"/>
              </a:rPr>
              <a:t>EGNoG</a:t>
            </a:r>
            <a:r>
              <a:rPr lang="en-GB" dirty="0" smtClean="0">
                <a:solidFill>
                  <a:srgbClr val="A6A6A6"/>
                </a:solidFill>
                <a:latin typeface="Arial"/>
                <a:cs typeface="Arial"/>
              </a:rPr>
              <a:t>  (</a:t>
            </a:r>
            <a:r>
              <a:rPr lang="en-GB" sz="2000" dirty="0" smtClean="0">
                <a:solidFill>
                  <a:srgbClr val="A6A6A6"/>
                </a:solidFill>
                <a:latin typeface="Arial"/>
                <a:cs typeface="Arial"/>
              </a:rPr>
              <a:t>CARMA</a:t>
            </a:r>
            <a:r>
              <a:rPr lang="en-GB" dirty="0" smtClean="0">
                <a:solidFill>
                  <a:srgbClr val="A6A6A6"/>
                </a:solidFill>
                <a:latin typeface="Arial"/>
                <a:cs typeface="Arial"/>
              </a:rPr>
              <a:t>; z ≈ 0.1-0.3)</a:t>
            </a: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buFont typeface="Wingdings" charset="2"/>
              <a:buChar char="ü"/>
            </a:pPr>
            <a:r>
              <a:rPr lang="en-GB" dirty="0" smtClean="0">
                <a:solidFill>
                  <a:srgbClr val="A6A6A6"/>
                </a:solidFill>
                <a:latin typeface="Arial"/>
                <a:cs typeface="Arial"/>
              </a:rPr>
              <a:t>Literature</a:t>
            </a:r>
            <a:endParaRPr lang="en-GB" dirty="0">
              <a:solidFill>
                <a:srgbClr val="A6A6A6"/>
              </a:solidFill>
              <a:latin typeface="Arial"/>
              <a:cs typeface="Arial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63513" y="1544626"/>
            <a:ext cx="3616325" cy="37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u="sng" dirty="0" smtClean="0">
                <a:solidFill>
                  <a:srgbClr val="FFFF00"/>
                </a:solidFill>
                <a:latin typeface="Arial"/>
                <a:cs typeface="Arial"/>
              </a:rPr>
              <a:t>COLD-GASS:</a:t>
            </a:r>
            <a:endParaRPr lang="en-GB" u="sng" dirty="0">
              <a:solidFill>
                <a:srgbClr val="FFFF99"/>
              </a:solidFill>
              <a:latin typeface="Arial"/>
              <a:cs typeface="Arial"/>
            </a:endParaRPr>
          </a:p>
        </p:txBody>
      </p:sp>
      <p:pic>
        <p:nvPicPr>
          <p:cNvPr id="6" name="Picture 5" descr="COLD-GASS_TFR_fit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31" y="4303081"/>
            <a:ext cx="3607253" cy="267218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90766" y="6747995"/>
            <a:ext cx="1944688" cy="4000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Log (</a:t>
            </a:r>
            <a:r>
              <a:rPr lang="en-GB" sz="2000" dirty="0" smtClean="0">
                <a:solidFill>
                  <a:srgbClr val="000000"/>
                </a:solidFill>
                <a:latin typeface="Arial"/>
                <a:cs typeface="Arial"/>
              </a:rPr>
              <a:t>W</a:t>
            </a:r>
            <a:r>
              <a:rPr lang="en-GB" sz="2000" baseline="-25000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GB" sz="2000" baseline="-250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r>
              <a:rPr lang="en-GB" sz="20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/ sin </a:t>
            </a:r>
            <a:r>
              <a:rPr lang="en-GB" sz="2000" i="1" dirty="0" err="1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en-US" sz="2000" baseline="-25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140664" y="5525650"/>
            <a:ext cx="1314113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000" dirty="0" smtClean="0">
                <a:solidFill>
                  <a:srgbClr val="000000"/>
                </a:solidFill>
                <a:latin typeface="Arial"/>
                <a:cs typeface="Arial"/>
              </a:rPr>
              <a:t> WISE_1</a:t>
            </a:r>
            <a:endParaRPr lang="en-US" sz="2000" baseline="-250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379615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NoG_COspectra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319" y="2114905"/>
            <a:ext cx="2618315" cy="1764517"/>
          </a:xfrm>
          <a:prstGeom prst="rect">
            <a:avLst/>
          </a:prstGeom>
        </p:spPr>
      </p:pic>
      <p:pic>
        <p:nvPicPr>
          <p:cNvPr id="3" name="Picture 2" descr="EGNoG_COspectra1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35" y="2114906"/>
            <a:ext cx="2643612" cy="1764516"/>
          </a:xfrm>
          <a:prstGeom prst="rect">
            <a:avLst/>
          </a:prstGeom>
        </p:spPr>
      </p:pic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730250" y="124303"/>
            <a:ext cx="8610600" cy="106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4400" dirty="0">
                <a:solidFill>
                  <a:srgbClr val="FFFF00"/>
                </a:solidFill>
                <a:latin typeface="Arial"/>
                <a:cs typeface="Arial"/>
              </a:rPr>
              <a:t>CO </a:t>
            </a:r>
            <a:r>
              <a:rPr lang="en-GB" sz="4400" dirty="0" smtClean="0">
                <a:solidFill>
                  <a:srgbClr val="FFFF00"/>
                </a:solidFill>
                <a:latin typeface="Arial"/>
                <a:cs typeface="Arial"/>
              </a:rPr>
              <a:t>TFR:  </a:t>
            </a:r>
            <a:r>
              <a:rPr lang="en-GB" sz="4400" dirty="0">
                <a:solidFill>
                  <a:srgbClr val="FFFF66"/>
                </a:solidFill>
                <a:latin typeface="Arial"/>
                <a:cs typeface="Arial"/>
              </a:rPr>
              <a:t>Local </a:t>
            </a:r>
            <a:r>
              <a:rPr lang="en-GB" sz="4400" dirty="0" smtClean="0">
                <a:solidFill>
                  <a:srgbClr val="FFFF66"/>
                </a:solidFill>
                <a:latin typeface="Arial"/>
                <a:cs typeface="Arial"/>
              </a:rPr>
              <a:t>benchmark</a:t>
            </a:r>
            <a:endParaRPr lang="en-GB" sz="4400" dirty="0">
              <a:solidFill>
                <a:srgbClr val="F7FF99"/>
              </a:solidFill>
              <a:latin typeface="Arial"/>
              <a:cs typeface="Arial"/>
            </a:endParaRPr>
          </a:p>
          <a:p>
            <a:pPr algn="ct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dirty="0" smtClean="0">
                <a:solidFill>
                  <a:srgbClr val="999999"/>
                </a:solidFill>
                <a:latin typeface="Arial"/>
                <a:cs typeface="Arial"/>
              </a:rPr>
              <a:t>(</a:t>
            </a:r>
            <a:r>
              <a:rPr lang="en-GB" dirty="0" err="1" smtClean="0">
                <a:solidFill>
                  <a:srgbClr val="999999"/>
                </a:solidFill>
                <a:latin typeface="Arial"/>
                <a:cs typeface="Arial"/>
              </a:rPr>
              <a:t>Topal</a:t>
            </a:r>
            <a:r>
              <a:rPr lang="en-GB" dirty="0" smtClean="0">
                <a:solidFill>
                  <a:srgbClr val="999999"/>
                </a:solidFill>
                <a:latin typeface="Arial"/>
                <a:cs typeface="Arial"/>
              </a:rPr>
              <a:t> et </a:t>
            </a:r>
            <a:r>
              <a:rPr lang="en-GB" dirty="0">
                <a:solidFill>
                  <a:srgbClr val="999999"/>
                </a:solidFill>
                <a:latin typeface="Arial"/>
                <a:cs typeface="Arial"/>
              </a:rPr>
              <a:t>al. </a:t>
            </a:r>
            <a:r>
              <a:rPr lang="en-GB" dirty="0" smtClean="0">
                <a:solidFill>
                  <a:srgbClr val="999999"/>
                </a:solidFill>
                <a:latin typeface="Arial"/>
                <a:cs typeface="Arial"/>
              </a:rPr>
              <a:t>2016)</a:t>
            </a:r>
            <a:endParaRPr lang="en-GB" dirty="0">
              <a:solidFill>
                <a:srgbClr val="999999"/>
              </a:solidFill>
              <a:latin typeface="Arial"/>
              <a:cs typeface="Arial"/>
            </a:endParaRPr>
          </a:p>
        </p:txBody>
      </p:sp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5541817" y="1417638"/>
            <a:ext cx="4499992" cy="555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503238" indent="-4318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buFont typeface="StarSymbol" charset="0"/>
              <a:buNone/>
            </a:pPr>
            <a:r>
              <a:rPr lang="en-GB" sz="3200" u="sng" dirty="0">
                <a:solidFill>
                  <a:srgbClr val="FFFF00"/>
                </a:solidFill>
                <a:latin typeface="Arial"/>
                <a:cs typeface="Arial"/>
              </a:rPr>
              <a:t>Existing work</a:t>
            </a:r>
            <a:r>
              <a:rPr lang="en-GB" sz="3200" u="sng" dirty="0" smtClean="0">
                <a:solidFill>
                  <a:srgbClr val="FFFF00"/>
                </a:solidFill>
                <a:latin typeface="Arial"/>
                <a:cs typeface="Arial"/>
              </a:rPr>
              <a:t>:</a:t>
            </a:r>
            <a:endParaRPr lang="en-GB" sz="800" u="sng" dirty="0">
              <a:solidFill>
                <a:srgbClr val="FFFF00"/>
              </a:solidFill>
              <a:latin typeface="Arial"/>
              <a:cs typeface="Arial"/>
            </a:endParaRP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buFont typeface="StarSymbol" charset="0"/>
              <a:buChar char="•"/>
            </a:pPr>
            <a:r>
              <a:rPr lang="en-GB" dirty="0">
                <a:solidFill>
                  <a:srgbClr val="FFFF99"/>
                </a:solidFill>
                <a:latin typeface="Arial"/>
                <a:cs typeface="Arial"/>
              </a:rPr>
              <a:t>S</a:t>
            </a:r>
            <a:r>
              <a:rPr lang="en-GB" dirty="0" smtClean="0">
                <a:solidFill>
                  <a:srgbClr val="FFFF99"/>
                </a:solidFill>
                <a:latin typeface="Arial"/>
                <a:cs typeface="Arial"/>
              </a:rPr>
              <a:t>tudies </a:t>
            </a:r>
            <a:r>
              <a:rPr lang="en-GB" i="1" dirty="0">
                <a:solidFill>
                  <a:srgbClr val="FFFF99"/>
                </a:solidFill>
                <a:latin typeface="Arial"/>
                <a:cs typeface="Arial"/>
              </a:rPr>
              <a:t>and</a:t>
            </a:r>
            <a:r>
              <a:rPr lang="en-GB" dirty="0">
                <a:solidFill>
                  <a:srgbClr val="FFFF99"/>
                </a:solidFill>
                <a:latin typeface="Arial"/>
                <a:cs typeface="Arial"/>
              </a:rPr>
              <a:t> objects limited</a:t>
            </a: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buFont typeface="StarSymbol" charset="0"/>
              <a:buChar char="•"/>
            </a:pPr>
            <a:r>
              <a:rPr lang="en-GB" dirty="0" smtClean="0">
                <a:solidFill>
                  <a:srgbClr val="FFFF99"/>
                </a:solidFill>
                <a:latin typeface="Arial"/>
                <a:cs typeface="Arial"/>
              </a:rPr>
              <a:t>Large </a:t>
            </a:r>
            <a:r>
              <a:rPr lang="en-GB" dirty="0">
                <a:solidFill>
                  <a:srgbClr val="FFFF99"/>
                </a:solidFill>
                <a:latin typeface="Arial"/>
                <a:cs typeface="Arial"/>
              </a:rPr>
              <a:t>single dishes </a:t>
            </a:r>
            <a:r>
              <a:rPr lang="en-GB" i="1" dirty="0">
                <a:solidFill>
                  <a:srgbClr val="FFFF99"/>
                </a:solidFill>
                <a:latin typeface="Arial"/>
                <a:cs typeface="Arial"/>
              </a:rPr>
              <a:t>or</a:t>
            </a:r>
            <a:r>
              <a:rPr lang="en-GB" dirty="0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lang="en-GB" dirty="0" smtClean="0">
                <a:solidFill>
                  <a:srgbClr val="FFFF99"/>
                </a:solidFill>
                <a:latin typeface="Arial"/>
                <a:cs typeface="Arial"/>
              </a:rPr>
              <a:t>interferometry</a:t>
            </a:r>
            <a:endParaRPr lang="en-GB" dirty="0">
              <a:solidFill>
                <a:srgbClr val="FFFF99"/>
              </a:solidFill>
              <a:latin typeface="Arial"/>
              <a:cs typeface="Arial"/>
            </a:endParaRP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</a:pPr>
            <a:endParaRPr lang="en-GB" sz="800" dirty="0">
              <a:solidFill>
                <a:srgbClr val="FFFF99"/>
              </a:solidFill>
              <a:latin typeface="Arial"/>
              <a:cs typeface="Arial"/>
            </a:endParaRP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</a:pPr>
            <a:r>
              <a:rPr lang="en-GB" dirty="0">
                <a:solidFill>
                  <a:srgbClr val="FFFF00"/>
                </a:solidFill>
                <a:latin typeface="Arial"/>
                <a:cs typeface="Arial"/>
              </a:rPr>
              <a:t>⇒ Non-optimal datasets</a:t>
            </a:r>
            <a:endParaRPr lang="en-GB" sz="1200" dirty="0">
              <a:solidFill>
                <a:srgbClr val="D9D9D9"/>
              </a:solidFill>
              <a:latin typeface="Arial"/>
              <a:cs typeface="Arial"/>
            </a:endParaRP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</a:pPr>
            <a:r>
              <a:rPr lang="en-GB" dirty="0">
                <a:solidFill>
                  <a:srgbClr val="FFFF00"/>
                </a:solidFill>
                <a:latin typeface="Arial"/>
                <a:cs typeface="Arial"/>
              </a:rPr>
              <a:t>⇒ Hard to compare with future high-</a:t>
            </a:r>
            <a:r>
              <a:rPr lang="en-GB" i="1" dirty="0">
                <a:solidFill>
                  <a:srgbClr val="FFFF00"/>
                </a:solidFill>
                <a:latin typeface="Arial"/>
                <a:cs typeface="Arial"/>
              </a:rPr>
              <a:t>z</a:t>
            </a:r>
            <a:r>
              <a:rPr lang="en-GB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GB" dirty="0" smtClean="0">
                <a:solidFill>
                  <a:srgbClr val="FFFF00"/>
                </a:solidFill>
                <a:latin typeface="Arial"/>
                <a:cs typeface="Arial"/>
              </a:rPr>
              <a:t>work</a:t>
            </a: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</a:pPr>
            <a:endParaRPr lang="en-GB" sz="1600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buFont typeface="StarSymbol" charset="0"/>
              <a:buNone/>
            </a:pPr>
            <a:r>
              <a:rPr lang="en-GB" sz="3200" u="sng" dirty="0" err="1" smtClean="0">
                <a:solidFill>
                  <a:srgbClr val="FFFF00"/>
                </a:solidFill>
                <a:latin typeface="Arial"/>
                <a:cs typeface="Arial"/>
              </a:rPr>
              <a:t>Ongoing</a:t>
            </a:r>
            <a:r>
              <a:rPr lang="en-GB" sz="3200" u="sng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GB" sz="3200" u="sng" dirty="0">
                <a:solidFill>
                  <a:srgbClr val="FFFF00"/>
                </a:solidFill>
                <a:latin typeface="Arial"/>
                <a:cs typeface="Arial"/>
              </a:rPr>
              <a:t>work</a:t>
            </a:r>
            <a:r>
              <a:rPr lang="en-GB" sz="3200" u="sng" dirty="0" smtClean="0">
                <a:solidFill>
                  <a:srgbClr val="FFFF00"/>
                </a:solidFill>
                <a:latin typeface="Arial"/>
                <a:cs typeface="Arial"/>
              </a:rPr>
              <a:t>:</a:t>
            </a:r>
            <a:endParaRPr lang="en-GB" sz="800" u="sng" dirty="0">
              <a:solidFill>
                <a:srgbClr val="FFFF00"/>
              </a:solidFill>
              <a:latin typeface="Arial"/>
              <a:cs typeface="Arial"/>
            </a:endParaRP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buFont typeface="Wingdings" charset="2"/>
              <a:buChar char="ü"/>
            </a:pPr>
            <a:r>
              <a:rPr lang="en-GB" dirty="0" smtClean="0">
                <a:solidFill>
                  <a:srgbClr val="A6A6A6"/>
                </a:solidFill>
                <a:latin typeface="Arial"/>
                <a:cs typeface="Arial"/>
              </a:rPr>
              <a:t>NANTEN2  (4m)</a:t>
            </a:r>
            <a:endParaRPr lang="en-GB" dirty="0">
              <a:solidFill>
                <a:srgbClr val="A6A6A6"/>
              </a:solidFill>
              <a:latin typeface="Arial"/>
              <a:cs typeface="Arial"/>
            </a:endParaRP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buFont typeface="Wingdings" charset="2"/>
              <a:buChar char="ü"/>
            </a:pPr>
            <a:r>
              <a:rPr lang="en-GB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COLD-GASS  (30m; SDSS)</a:t>
            </a: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buFont typeface="Wingdings" charset="2"/>
              <a:buChar char="ü"/>
            </a:pPr>
            <a:r>
              <a:rPr lang="en-GB" dirty="0" err="1" smtClean="0">
                <a:solidFill>
                  <a:srgbClr val="F7FF99"/>
                </a:solidFill>
                <a:latin typeface="Arial"/>
                <a:cs typeface="Arial"/>
              </a:rPr>
              <a:t>EGNoG</a:t>
            </a:r>
            <a:r>
              <a:rPr lang="en-GB" dirty="0" smtClean="0">
                <a:solidFill>
                  <a:srgbClr val="A6A6A6"/>
                </a:solidFill>
                <a:latin typeface="Arial"/>
                <a:cs typeface="Arial"/>
              </a:rPr>
              <a:t>  </a:t>
            </a:r>
            <a:r>
              <a:rPr lang="en-GB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(</a:t>
            </a:r>
            <a:r>
              <a:rPr lang="en-GB" sz="2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CARMA</a:t>
            </a:r>
            <a:r>
              <a:rPr lang="en-GB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; z ≈ 0.1-0.3)</a:t>
            </a: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buFont typeface="Wingdings" charset="2"/>
              <a:buChar char="ü"/>
            </a:pPr>
            <a:r>
              <a:rPr lang="en-GB" dirty="0" smtClean="0">
                <a:solidFill>
                  <a:srgbClr val="A6A6A6"/>
                </a:solidFill>
                <a:latin typeface="Arial"/>
                <a:cs typeface="Arial"/>
              </a:rPr>
              <a:t>Literature</a:t>
            </a:r>
            <a:endParaRPr lang="en-GB" dirty="0">
              <a:solidFill>
                <a:srgbClr val="A6A6A6"/>
              </a:solidFill>
              <a:latin typeface="Arial"/>
              <a:cs typeface="Arial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63513" y="1544626"/>
            <a:ext cx="3616325" cy="37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u="sng" dirty="0" err="1" smtClean="0">
                <a:solidFill>
                  <a:srgbClr val="FFFF00"/>
                </a:solidFill>
                <a:latin typeface="Arial"/>
                <a:cs typeface="Arial"/>
              </a:rPr>
              <a:t>EGNoG</a:t>
            </a:r>
            <a:r>
              <a:rPr lang="en-GB" u="sng" dirty="0" smtClean="0">
                <a:solidFill>
                  <a:srgbClr val="FFFF00"/>
                </a:solidFill>
                <a:latin typeface="Arial"/>
                <a:cs typeface="Arial"/>
              </a:rPr>
              <a:t>:</a:t>
            </a:r>
            <a:endParaRPr lang="en-GB" u="sng" dirty="0">
              <a:solidFill>
                <a:srgbClr val="FFFF99"/>
              </a:solidFill>
              <a:latin typeface="Arial"/>
              <a:cs typeface="Arial"/>
            </a:endParaRPr>
          </a:p>
        </p:txBody>
      </p:sp>
      <p:pic>
        <p:nvPicPr>
          <p:cNvPr id="5" name="Picture 4" descr="EGNoG_TFRfit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12" y="4083707"/>
            <a:ext cx="3617125" cy="2668077"/>
          </a:xfrm>
          <a:prstGeom prst="rect">
            <a:avLst/>
          </a:prstGeom>
        </p:spPr>
      </p:pic>
      <p:pic>
        <p:nvPicPr>
          <p:cNvPr id="8" name="Picture 7" descr="EGNoG_TFRfit_yaxis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6" y="4083707"/>
            <a:ext cx="608931" cy="2914885"/>
          </a:xfrm>
          <a:prstGeom prst="rect">
            <a:avLst/>
          </a:prstGeom>
        </p:spPr>
      </p:pic>
      <p:pic>
        <p:nvPicPr>
          <p:cNvPr id="7" name="Picture 6" descr="EGNoG_TFRfit_xaxis.tif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07" y="6613232"/>
            <a:ext cx="3732575" cy="3976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67846" y="6794179"/>
            <a:ext cx="1944688" cy="4000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Log (</a:t>
            </a:r>
            <a:r>
              <a:rPr lang="en-GB" sz="2000" dirty="0" smtClean="0">
                <a:solidFill>
                  <a:srgbClr val="000000"/>
                </a:solidFill>
                <a:latin typeface="Arial"/>
                <a:cs typeface="Arial"/>
              </a:rPr>
              <a:t>W</a:t>
            </a:r>
            <a:r>
              <a:rPr lang="en-GB" sz="2000" baseline="-25000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GB" sz="2000" baseline="-250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r>
              <a:rPr lang="en-GB" sz="20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/ sin </a:t>
            </a:r>
            <a:r>
              <a:rPr lang="en-GB" sz="2000" i="1" dirty="0" err="1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en-US" sz="2000" baseline="-25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279225" y="5329366"/>
            <a:ext cx="806092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000" dirty="0" smtClean="0">
                <a:solidFill>
                  <a:srgbClr val="000000"/>
                </a:solidFill>
                <a:latin typeface="Arial"/>
                <a:cs typeface="Arial"/>
              </a:rPr>
              <a:t> M</a:t>
            </a:r>
            <a:r>
              <a:rPr lang="en-GB" sz="2000" baseline="-25000" dirty="0" smtClean="0">
                <a:solidFill>
                  <a:srgbClr val="000000"/>
                </a:solidFill>
                <a:latin typeface="Arial"/>
                <a:cs typeface="Arial"/>
              </a:rPr>
              <a:t>KS</a:t>
            </a:r>
            <a:endParaRPr lang="en-US" sz="2000" baseline="-250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183978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86603" y="1567718"/>
            <a:ext cx="3616325" cy="37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u="sng" dirty="0" smtClean="0">
                <a:solidFill>
                  <a:srgbClr val="FFFF00"/>
                </a:solidFill>
                <a:latin typeface="Arial"/>
                <a:cs typeface="Arial"/>
              </a:rPr>
              <a:t>ALMA:</a:t>
            </a:r>
            <a:endParaRPr lang="en-GB" u="sng" dirty="0">
              <a:solidFill>
                <a:srgbClr val="FFFF99"/>
              </a:solidFill>
              <a:latin typeface="Arial"/>
              <a:cs typeface="Arial"/>
            </a:endParaRPr>
          </a:p>
        </p:txBody>
      </p:sp>
      <p:sp>
        <p:nvSpPr>
          <p:cNvPr id="86017" name="Text Box 1"/>
          <p:cNvSpPr txBox="1">
            <a:spLocks noChangeArrowheads="1"/>
          </p:cNvSpPr>
          <p:nvPr/>
        </p:nvSpPr>
        <p:spPr bwMode="auto">
          <a:xfrm>
            <a:off x="730250" y="312884"/>
            <a:ext cx="86106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4400" dirty="0">
                <a:solidFill>
                  <a:srgbClr val="FFFF00"/>
                </a:solidFill>
                <a:latin typeface="Arial"/>
                <a:cs typeface="Arial"/>
              </a:rPr>
              <a:t>CO </a:t>
            </a:r>
            <a:r>
              <a:rPr lang="en-GB" sz="4400" dirty="0" smtClean="0">
                <a:solidFill>
                  <a:srgbClr val="FFFF00"/>
                </a:solidFill>
                <a:latin typeface="Arial"/>
                <a:cs typeface="Arial"/>
              </a:rPr>
              <a:t>TFR:  </a:t>
            </a:r>
            <a:r>
              <a:rPr lang="en-GB" sz="4400" dirty="0">
                <a:solidFill>
                  <a:srgbClr val="FFFF66"/>
                </a:solidFill>
                <a:latin typeface="Arial"/>
                <a:cs typeface="Arial"/>
              </a:rPr>
              <a:t>Intermediate </a:t>
            </a:r>
            <a:r>
              <a:rPr lang="en-GB" sz="4400" i="1" dirty="0">
                <a:solidFill>
                  <a:srgbClr val="FFFF66"/>
                </a:solidFill>
                <a:latin typeface="Arial"/>
                <a:cs typeface="Arial"/>
              </a:rPr>
              <a:t>z</a:t>
            </a:r>
            <a:endParaRPr lang="en-GB" i="1" dirty="0">
              <a:solidFill>
                <a:srgbClr val="999999"/>
              </a:solidFill>
              <a:latin typeface="Arial"/>
              <a:cs typeface="Arial"/>
            </a:endParaRPr>
          </a:p>
        </p:txBody>
      </p:sp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5497513" y="1341438"/>
            <a:ext cx="4495800" cy="581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503238" indent="-4318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buFont typeface="StarSymbol" charset="0"/>
              <a:buNone/>
            </a:pPr>
            <a:r>
              <a:rPr lang="en-GB" sz="3200" u="sng" dirty="0">
                <a:solidFill>
                  <a:srgbClr val="FFFF00"/>
                </a:solidFill>
                <a:latin typeface="Arial"/>
                <a:cs typeface="Arial"/>
              </a:rPr>
              <a:t>ALMA:</a:t>
            </a: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buFont typeface="StarSymbol" charset="0"/>
              <a:buNone/>
            </a:pPr>
            <a:endParaRPr lang="en-GB" sz="800" u="sng" dirty="0">
              <a:solidFill>
                <a:srgbClr val="FFFF00"/>
              </a:solidFill>
              <a:latin typeface="Arial"/>
              <a:cs typeface="Arial"/>
            </a:endParaRP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buFont typeface="StarSymbol" charset="0"/>
              <a:buChar char="•"/>
            </a:pPr>
            <a:r>
              <a:rPr lang="en-GB" dirty="0">
                <a:solidFill>
                  <a:srgbClr val="FFFF99"/>
                </a:solidFill>
                <a:latin typeface="Arial"/>
                <a:cs typeface="Arial"/>
              </a:rPr>
              <a:t>CO(1-0): </a:t>
            </a:r>
            <a:r>
              <a:rPr lang="en-GB" sz="2000" dirty="0">
                <a:solidFill>
                  <a:srgbClr val="FFFF99"/>
                </a:solidFill>
                <a:latin typeface="Arial"/>
                <a:cs typeface="Arial"/>
              </a:rPr>
              <a:t>Band 3: </a:t>
            </a:r>
            <a:r>
              <a:rPr lang="en-GB" sz="2000" i="1" dirty="0">
                <a:solidFill>
                  <a:srgbClr val="FFFF99"/>
                </a:solidFill>
                <a:latin typeface="Arial"/>
                <a:cs typeface="Arial"/>
              </a:rPr>
              <a:t>z</a:t>
            </a:r>
            <a:r>
              <a:rPr lang="en-GB" sz="2000" dirty="0">
                <a:solidFill>
                  <a:srgbClr val="FFFF99"/>
                </a:solidFill>
                <a:latin typeface="Arial"/>
                <a:cs typeface="Arial"/>
              </a:rPr>
              <a:t> = 0.0 – 0.4</a:t>
            </a: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</a:pPr>
            <a:r>
              <a:rPr lang="en-GB" sz="2000" dirty="0">
                <a:solidFill>
                  <a:srgbClr val="FFFF99"/>
                </a:solidFill>
                <a:latin typeface="Arial"/>
                <a:cs typeface="Arial"/>
              </a:rPr>
              <a:t>                        </a:t>
            </a:r>
            <a:r>
              <a:rPr lang="en-GB" sz="2000" dirty="0">
                <a:solidFill>
                  <a:srgbClr val="A6A6A6"/>
                </a:solidFill>
                <a:latin typeface="Arial"/>
                <a:cs typeface="Arial"/>
              </a:rPr>
              <a:t>Band 2: </a:t>
            </a:r>
            <a:r>
              <a:rPr lang="en-GB" sz="2000" i="1" dirty="0">
                <a:solidFill>
                  <a:srgbClr val="A6A6A6"/>
                </a:solidFill>
                <a:latin typeface="Arial"/>
                <a:cs typeface="Arial"/>
              </a:rPr>
              <a:t>z</a:t>
            </a:r>
            <a:r>
              <a:rPr lang="en-GB" sz="2000" dirty="0">
                <a:solidFill>
                  <a:srgbClr val="A6A6A6"/>
                </a:solidFill>
                <a:latin typeface="Arial"/>
                <a:cs typeface="Arial"/>
              </a:rPr>
              <a:t> = 0.3 – 0.7</a:t>
            </a: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</a:pPr>
            <a:r>
              <a:rPr lang="en-GB" sz="2000" dirty="0">
                <a:solidFill>
                  <a:srgbClr val="A6A6A6"/>
                </a:solidFill>
                <a:latin typeface="Arial"/>
                <a:cs typeface="Arial"/>
              </a:rPr>
              <a:t>                        Band 1: </a:t>
            </a:r>
            <a:r>
              <a:rPr lang="en-GB" sz="2000" i="1" dirty="0">
                <a:solidFill>
                  <a:srgbClr val="A6A6A6"/>
                </a:solidFill>
                <a:latin typeface="Arial"/>
                <a:cs typeface="Arial"/>
              </a:rPr>
              <a:t>z</a:t>
            </a:r>
            <a:r>
              <a:rPr lang="en-GB" sz="2000" dirty="0">
                <a:solidFill>
                  <a:srgbClr val="A6A6A6"/>
                </a:solidFill>
                <a:latin typeface="Arial"/>
                <a:cs typeface="Arial"/>
              </a:rPr>
              <a:t> = 1.6 – 3.7</a:t>
            </a: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buFont typeface="StarSymbol" charset="0"/>
              <a:buChar char="•"/>
            </a:pPr>
            <a:r>
              <a:rPr lang="en-GB" dirty="0">
                <a:solidFill>
                  <a:srgbClr val="FFFF99"/>
                </a:solidFill>
                <a:latin typeface="Arial"/>
                <a:cs typeface="Arial"/>
              </a:rPr>
              <a:t>CO(2-1): </a:t>
            </a:r>
            <a:r>
              <a:rPr lang="en-GB" sz="2000" dirty="0">
                <a:solidFill>
                  <a:srgbClr val="FFFF99"/>
                </a:solidFill>
                <a:latin typeface="Arial"/>
                <a:cs typeface="Arial"/>
              </a:rPr>
              <a:t>Band 6: </a:t>
            </a:r>
            <a:r>
              <a:rPr lang="en-GB" sz="2000" i="1" dirty="0">
                <a:solidFill>
                  <a:srgbClr val="FFFF99"/>
                </a:solidFill>
                <a:latin typeface="Arial"/>
                <a:cs typeface="Arial"/>
              </a:rPr>
              <a:t>z</a:t>
            </a:r>
            <a:r>
              <a:rPr lang="en-GB" sz="2000" dirty="0">
                <a:solidFill>
                  <a:srgbClr val="FFFF99"/>
                </a:solidFill>
                <a:latin typeface="Arial"/>
                <a:cs typeface="Arial"/>
              </a:rPr>
              <a:t> = 0.0 – 0.1</a:t>
            </a: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</a:pPr>
            <a:r>
              <a:rPr lang="en-GB" sz="2000" dirty="0">
                <a:solidFill>
                  <a:srgbClr val="FFFF99"/>
                </a:solidFill>
                <a:latin typeface="Arial"/>
                <a:cs typeface="Arial"/>
              </a:rPr>
              <a:t>                        </a:t>
            </a:r>
            <a:r>
              <a:rPr lang="en-GB" sz="2000" dirty="0">
                <a:solidFill>
                  <a:srgbClr val="A6A6A6"/>
                </a:solidFill>
                <a:latin typeface="Arial"/>
                <a:cs typeface="Arial"/>
              </a:rPr>
              <a:t>Band 5: </a:t>
            </a:r>
            <a:r>
              <a:rPr lang="en-GB" sz="2000" i="1" dirty="0">
                <a:solidFill>
                  <a:srgbClr val="A6A6A6"/>
                </a:solidFill>
                <a:latin typeface="Arial"/>
                <a:cs typeface="Arial"/>
              </a:rPr>
              <a:t>z</a:t>
            </a:r>
            <a:r>
              <a:rPr lang="en-GB" sz="2000" dirty="0">
                <a:solidFill>
                  <a:srgbClr val="A6A6A6"/>
                </a:solidFill>
                <a:latin typeface="Arial"/>
                <a:cs typeface="Arial"/>
              </a:rPr>
              <a:t> = 0.1 – 0.4</a:t>
            </a: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</a:pPr>
            <a:r>
              <a:rPr lang="en-GB" sz="2000" dirty="0">
                <a:solidFill>
                  <a:srgbClr val="D9D9D9"/>
                </a:solidFill>
                <a:latin typeface="Arial"/>
                <a:cs typeface="Arial"/>
              </a:rPr>
              <a:t>                        </a:t>
            </a:r>
            <a:r>
              <a:rPr lang="en-GB" sz="2000" dirty="0">
                <a:solidFill>
                  <a:srgbClr val="FFFF99"/>
                </a:solidFill>
                <a:latin typeface="Arial"/>
                <a:cs typeface="Arial"/>
              </a:rPr>
              <a:t>Band 4: </a:t>
            </a:r>
            <a:r>
              <a:rPr lang="en-GB" sz="2000" i="1" dirty="0">
                <a:solidFill>
                  <a:srgbClr val="FFFF99"/>
                </a:solidFill>
                <a:latin typeface="Arial"/>
                <a:cs typeface="Arial"/>
              </a:rPr>
              <a:t>z</a:t>
            </a:r>
            <a:r>
              <a:rPr lang="en-GB" sz="2000" dirty="0">
                <a:solidFill>
                  <a:srgbClr val="FFFF99"/>
                </a:solidFill>
                <a:latin typeface="Arial"/>
                <a:cs typeface="Arial"/>
              </a:rPr>
              <a:t> = 0.4 – 0.8</a:t>
            </a: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</a:pPr>
            <a:r>
              <a:rPr lang="en-GB" sz="2000" dirty="0">
                <a:solidFill>
                  <a:srgbClr val="FFFF99"/>
                </a:solidFill>
                <a:latin typeface="Arial"/>
                <a:cs typeface="Arial"/>
              </a:rPr>
              <a:t>                        Band 3: </a:t>
            </a:r>
            <a:r>
              <a:rPr lang="en-GB" sz="2000" i="1" dirty="0">
                <a:solidFill>
                  <a:srgbClr val="FFFF99"/>
                </a:solidFill>
                <a:latin typeface="Arial"/>
                <a:cs typeface="Arial"/>
              </a:rPr>
              <a:t>z</a:t>
            </a:r>
            <a:r>
              <a:rPr lang="en-GB" sz="2000" dirty="0">
                <a:solidFill>
                  <a:srgbClr val="FFFF99"/>
                </a:solidFill>
                <a:latin typeface="Arial"/>
                <a:cs typeface="Arial"/>
              </a:rPr>
              <a:t> = 1.0 – 1.7</a:t>
            </a: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</a:pPr>
            <a:r>
              <a:rPr lang="en-GB" sz="2000" dirty="0">
                <a:solidFill>
                  <a:srgbClr val="FFFF99"/>
                </a:solidFill>
                <a:latin typeface="Arial"/>
                <a:cs typeface="Arial"/>
              </a:rPr>
              <a:t>                        </a:t>
            </a:r>
            <a:r>
              <a:rPr lang="en-GB" sz="2000" dirty="0">
                <a:solidFill>
                  <a:srgbClr val="A6A6A6"/>
                </a:solidFill>
                <a:latin typeface="Arial"/>
                <a:cs typeface="Arial"/>
              </a:rPr>
              <a:t>Band 2: </a:t>
            </a:r>
            <a:r>
              <a:rPr lang="en-GB" sz="2000" i="1" dirty="0">
                <a:solidFill>
                  <a:srgbClr val="A6A6A6"/>
                </a:solidFill>
                <a:latin typeface="Arial"/>
                <a:cs typeface="Arial"/>
              </a:rPr>
              <a:t>z</a:t>
            </a:r>
            <a:r>
              <a:rPr lang="en-GB" sz="2000" dirty="0">
                <a:solidFill>
                  <a:srgbClr val="A6A6A6"/>
                </a:solidFill>
                <a:latin typeface="Arial"/>
                <a:cs typeface="Arial"/>
              </a:rPr>
              <a:t> = 1.6 – 2.4</a:t>
            </a: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</a:pPr>
            <a:r>
              <a:rPr lang="en-GB" sz="2000" dirty="0">
                <a:solidFill>
                  <a:srgbClr val="A6A6A6"/>
                </a:solidFill>
                <a:latin typeface="Arial"/>
                <a:cs typeface="Arial"/>
              </a:rPr>
              <a:t>                        Band 1: </a:t>
            </a:r>
            <a:r>
              <a:rPr lang="en-GB" sz="2000" i="1" dirty="0">
                <a:solidFill>
                  <a:srgbClr val="A6A6A6"/>
                </a:solidFill>
                <a:latin typeface="Arial"/>
                <a:cs typeface="Arial"/>
              </a:rPr>
              <a:t>z</a:t>
            </a:r>
            <a:r>
              <a:rPr lang="en-GB" sz="2000" dirty="0">
                <a:solidFill>
                  <a:srgbClr val="A6A6A6"/>
                </a:solidFill>
                <a:latin typeface="Arial"/>
                <a:cs typeface="Arial"/>
              </a:rPr>
              <a:t> = 4.1 – 6.4</a:t>
            </a: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</a:pPr>
            <a:endParaRPr lang="en-GB" sz="800" dirty="0">
              <a:solidFill>
                <a:srgbClr val="D9D9D9"/>
              </a:solidFill>
              <a:latin typeface="Arial"/>
              <a:cs typeface="Arial"/>
            </a:endParaRP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</a:pPr>
            <a:r>
              <a:rPr lang="en-GB" dirty="0">
                <a:solidFill>
                  <a:srgbClr val="FFFF00"/>
                </a:solidFill>
                <a:latin typeface="Arial"/>
                <a:cs typeface="Arial"/>
              </a:rPr>
              <a:t>   ⇒ Great </a:t>
            </a:r>
            <a:r>
              <a:rPr lang="en-GB" dirty="0" smtClean="0">
                <a:solidFill>
                  <a:srgbClr val="FFFF00"/>
                </a:solidFill>
                <a:latin typeface="Arial"/>
                <a:cs typeface="Arial"/>
              </a:rPr>
              <a:t>TFR </a:t>
            </a:r>
            <a:r>
              <a:rPr lang="en-GB" dirty="0">
                <a:solidFill>
                  <a:srgbClr val="FFFF00"/>
                </a:solidFill>
                <a:latin typeface="Arial"/>
                <a:cs typeface="Arial"/>
              </a:rPr>
              <a:t>machine</a:t>
            </a: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</a:pPr>
            <a:r>
              <a:rPr lang="en-GB" dirty="0">
                <a:solidFill>
                  <a:srgbClr val="D9D9D9"/>
                </a:solidFill>
                <a:latin typeface="Arial"/>
                <a:cs typeface="Arial"/>
              </a:rPr>
              <a:t>       </a:t>
            </a:r>
            <a:r>
              <a:rPr lang="en-GB" dirty="0" smtClean="0">
                <a:solidFill>
                  <a:srgbClr val="D9D9D9"/>
                </a:solidFill>
                <a:latin typeface="Arial"/>
                <a:cs typeface="Arial"/>
              </a:rPr>
              <a:t>(</a:t>
            </a:r>
            <a:r>
              <a:rPr lang="en-GB" dirty="0">
                <a:solidFill>
                  <a:srgbClr val="D9D9D9"/>
                </a:solidFill>
                <a:latin typeface="Arial"/>
                <a:cs typeface="Arial"/>
              </a:rPr>
              <a:t>spatially-resolved or not)</a:t>
            </a: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</a:pPr>
            <a:r>
              <a:rPr lang="en-GB" dirty="0">
                <a:solidFill>
                  <a:srgbClr val="FFFF00"/>
                </a:solidFill>
                <a:latin typeface="Arial"/>
                <a:cs typeface="Arial"/>
              </a:rPr>
              <a:t>   ⇒ Need better understanding</a:t>
            </a: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</a:pPr>
            <a:r>
              <a:rPr lang="en-GB" dirty="0">
                <a:solidFill>
                  <a:srgbClr val="FFFF00"/>
                </a:solidFill>
                <a:latin typeface="Arial"/>
                <a:cs typeface="Arial"/>
              </a:rPr>
              <a:t>       of CO(2-1)</a:t>
            </a:r>
          </a:p>
        </p:txBody>
      </p:sp>
      <p:pic>
        <p:nvPicPr>
          <p:cNvPr id="86020" name="Picture 8" descr="BRI0952-0015_CII.jpg"/>
          <p:cNvPicPr>
            <a:picLocks noChangeAspect="1"/>
          </p:cNvPicPr>
          <p:nvPr/>
        </p:nvPicPr>
        <p:blipFill>
          <a:blip r:embed="rId3">
            <a:lum bright="-30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4922838"/>
            <a:ext cx="4783138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1" name="Text Box 7"/>
          <p:cNvSpPr txBox="1">
            <a:spLocks noChangeArrowheads="1"/>
          </p:cNvSpPr>
          <p:nvPr/>
        </p:nvSpPr>
        <p:spPr bwMode="auto">
          <a:xfrm>
            <a:off x="205078" y="4618038"/>
            <a:ext cx="40386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600" dirty="0">
                <a:solidFill>
                  <a:srgbClr val="D9D9D9"/>
                </a:solidFill>
                <a:latin typeface="Arial"/>
                <a:cs typeface="Arial"/>
              </a:rPr>
              <a:t>QSO at </a:t>
            </a:r>
            <a:r>
              <a:rPr lang="en-GB" sz="1600" i="1" dirty="0">
                <a:solidFill>
                  <a:srgbClr val="D9D9D9"/>
                </a:solidFill>
                <a:latin typeface="Arial"/>
                <a:cs typeface="Arial"/>
              </a:rPr>
              <a:t>z</a:t>
            </a:r>
            <a:r>
              <a:rPr lang="en-GB" sz="1600" dirty="0">
                <a:solidFill>
                  <a:srgbClr val="D9D9D9"/>
                </a:solidFill>
                <a:latin typeface="Arial"/>
                <a:cs typeface="Arial"/>
              </a:rPr>
              <a:t> = 4.4, CII 158 </a:t>
            </a:r>
            <a:r>
              <a:rPr lang="en-GB" sz="1600" dirty="0" err="1">
                <a:solidFill>
                  <a:srgbClr val="D9D9D9"/>
                </a:solidFill>
                <a:latin typeface="Arial"/>
                <a:cs typeface="Arial"/>
              </a:rPr>
              <a:t>μm</a:t>
            </a:r>
            <a:r>
              <a:rPr lang="en-GB" sz="1600" dirty="0">
                <a:solidFill>
                  <a:srgbClr val="D9D9D9"/>
                </a:solidFill>
                <a:latin typeface="Arial"/>
                <a:cs typeface="Arial"/>
              </a:rPr>
              <a:t> (unresolved)</a:t>
            </a:r>
            <a:endParaRPr lang="en-GB" u="sng" dirty="0">
              <a:solidFill>
                <a:srgbClr val="FFFF99"/>
              </a:solidFill>
              <a:latin typeface="Arial"/>
              <a:cs typeface="Arial"/>
            </a:endParaRPr>
          </a:p>
        </p:txBody>
      </p:sp>
      <p:pic>
        <p:nvPicPr>
          <p:cNvPr id="86022" name="Picture 10" descr="NGC253_ALM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2332038"/>
            <a:ext cx="4800600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181988" y="2027238"/>
            <a:ext cx="46482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600" dirty="0">
                <a:solidFill>
                  <a:srgbClr val="D9D9D9"/>
                </a:solidFill>
                <a:latin typeface="Arial"/>
                <a:cs typeface="Arial"/>
              </a:rPr>
              <a:t>Spiral at </a:t>
            </a:r>
            <a:r>
              <a:rPr lang="en-GB" sz="1600" i="1" dirty="0">
                <a:solidFill>
                  <a:srgbClr val="D9D9D9"/>
                </a:solidFill>
                <a:latin typeface="Arial"/>
                <a:cs typeface="Arial"/>
              </a:rPr>
              <a:t>z</a:t>
            </a:r>
            <a:r>
              <a:rPr lang="en-GB" sz="1600" dirty="0">
                <a:solidFill>
                  <a:srgbClr val="D9D9D9"/>
                </a:solidFill>
                <a:latin typeface="Arial"/>
                <a:cs typeface="Arial"/>
              </a:rPr>
              <a:t> = 0.0, optical, CO(2-1), cont. + CO(6-5)</a:t>
            </a:r>
            <a:endParaRPr lang="en-GB" u="sng" dirty="0">
              <a:solidFill>
                <a:srgbClr val="FFFF99"/>
              </a:solidFill>
              <a:latin typeface="Arial"/>
              <a:cs typeface="Arial"/>
            </a:endParaRPr>
          </a:p>
        </p:txBody>
      </p:sp>
      <p:sp>
        <p:nvSpPr>
          <p:cNvPr id="86024" name="TextBox 7"/>
          <p:cNvSpPr txBox="1">
            <a:spLocks noChangeArrowheads="1"/>
          </p:cNvSpPr>
          <p:nvPr/>
        </p:nvSpPr>
        <p:spPr bwMode="auto">
          <a:xfrm rot="5400000">
            <a:off x="4740637" y="3973299"/>
            <a:ext cx="762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600" dirty="0">
                <a:solidFill>
                  <a:srgbClr val="999999"/>
                </a:solidFill>
                <a:latin typeface="Arial"/>
                <a:cs typeface="Arial"/>
              </a:rPr>
              <a:t>(ESO)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86025" name="TextBox 7"/>
          <p:cNvSpPr txBox="1">
            <a:spLocks noChangeArrowheads="1"/>
          </p:cNvSpPr>
          <p:nvPr/>
        </p:nvSpPr>
        <p:spPr bwMode="auto">
          <a:xfrm rot="5400000">
            <a:off x="4752182" y="6529461"/>
            <a:ext cx="762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600" dirty="0">
                <a:solidFill>
                  <a:srgbClr val="999999"/>
                </a:solidFill>
                <a:latin typeface="Arial"/>
                <a:cs typeface="Arial"/>
              </a:rPr>
              <a:t>(ESO)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86026" name="Rounded Rectangle 10"/>
          <p:cNvSpPr>
            <a:spLocks noChangeArrowheads="1"/>
          </p:cNvSpPr>
          <p:nvPr/>
        </p:nvSpPr>
        <p:spPr bwMode="auto">
          <a:xfrm>
            <a:off x="7173913" y="2408237"/>
            <a:ext cx="2514600" cy="801521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8228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773113" y="97039"/>
            <a:ext cx="8458200" cy="1128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358775" indent="-3587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3600" dirty="0">
                <a:solidFill>
                  <a:srgbClr val="FFFF00"/>
                </a:solidFill>
                <a:latin typeface="Arial"/>
                <a:cs typeface="Arial"/>
              </a:rPr>
              <a:t>Molecular Gas </a:t>
            </a:r>
            <a:r>
              <a:rPr lang="en-GB" sz="3600" dirty="0" smtClean="0">
                <a:solidFill>
                  <a:srgbClr val="FFFF00"/>
                </a:solidFill>
                <a:latin typeface="Arial"/>
                <a:cs typeface="Arial"/>
              </a:rPr>
              <a:t>in 3D: From </a:t>
            </a:r>
            <a:r>
              <a:rPr lang="en-GB" sz="3600" dirty="0">
                <a:solidFill>
                  <a:srgbClr val="FFFF00"/>
                </a:solidFill>
                <a:latin typeface="Arial"/>
                <a:cs typeface="Arial"/>
              </a:rPr>
              <a:t>G</a:t>
            </a:r>
            <a:r>
              <a:rPr lang="en-GB" sz="3600" dirty="0" smtClean="0">
                <a:solidFill>
                  <a:srgbClr val="FFFF00"/>
                </a:solidFill>
                <a:latin typeface="Arial"/>
                <a:cs typeface="Arial"/>
              </a:rPr>
              <a:t>lobal </a:t>
            </a:r>
            <a:r>
              <a:rPr lang="en-GB" sz="3600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lang="en-GB" sz="3600" dirty="0" smtClean="0">
                <a:solidFill>
                  <a:srgbClr val="FFFF00"/>
                </a:solidFill>
                <a:latin typeface="Arial"/>
                <a:cs typeface="Arial"/>
              </a:rPr>
              <a:t>ynamics to SMBHs</a:t>
            </a:r>
            <a:endParaRPr lang="en-GB" sz="36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033588" y="1473048"/>
            <a:ext cx="5981700" cy="56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3200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lang="en-GB" sz="3600" dirty="0">
                <a:solidFill>
                  <a:srgbClr val="FFFF66"/>
                </a:solidFill>
                <a:latin typeface="Arial"/>
                <a:cs typeface="Arial"/>
              </a:rPr>
              <a:t>Martin Bureau,</a:t>
            </a:r>
            <a:r>
              <a:rPr lang="en-GB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2800" dirty="0">
                <a:solidFill>
                  <a:srgbClr val="E6E6E6"/>
                </a:solidFill>
                <a:latin typeface="Arial"/>
                <a:cs typeface="Arial"/>
              </a:rPr>
              <a:t>Oxford University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47700" y="2221334"/>
            <a:ext cx="8640763" cy="28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000" dirty="0" smtClean="0">
                <a:solidFill>
                  <a:srgbClr val="7F7F7F"/>
                </a:solidFill>
                <a:latin typeface="Arial"/>
                <a:cs typeface="Arial"/>
              </a:rPr>
              <a:t>SAURON + Atlas</a:t>
            </a:r>
            <a:r>
              <a:rPr lang="en-GB" sz="2000" baseline="30000" dirty="0" smtClean="0">
                <a:solidFill>
                  <a:srgbClr val="7F7F7F"/>
                </a:solidFill>
                <a:latin typeface="Arial"/>
                <a:cs typeface="Arial"/>
              </a:rPr>
              <a:t>3D</a:t>
            </a:r>
            <a:r>
              <a:rPr lang="en-GB" sz="2000" dirty="0" smtClean="0">
                <a:solidFill>
                  <a:srgbClr val="7F7F7F"/>
                </a:solidFill>
                <a:latin typeface="Arial"/>
                <a:cs typeface="Arial"/>
              </a:rPr>
              <a:t> CO</a:t>
            </a:r>
            <a:endParaRPr lang="en-GB" sz="2000" dirty="0">
              <a:solidFill>
                <a:srgbClr val="7F7F7F"/>
              </a:solidFill>
              <a:latin typeface="Arial"/>
              <a:cs typeface="Arial"/>
            </a:endParaRPr>
          </a:p>
          <a:p>
            <a:pPr algn="ct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000" dirty="0">
                <a:solidFill>
                  <a:srgbClr val="7F7F7F"/>
                </a:solidFill>
                <a:latin typeface="Arial"/>
                <a:cs typeface="Arial"/>
              </a:rPr>
              <a:t>(</a:t>
            </a:r>
            <a:r>
              <a:rPr lang="en-GB" sz="2000" dirty="0" err="1">
                <a:solidFill>
                  <a:srgbClr val="7F7F7F"/>
                </a:solidFill>
                <a:latin typeface="Arial"/>
                <a:cs typeface="Arial"/>
              </a:rPr>
              <a:t>Katey</a:t>
            </a:r>
            <a:r>
              <a:rPr lang="en-GB" sz="200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7F7F7F"/>
                </a:solidFill>
                <a:latin typeface="Arial"/>
                <a:cs typeface="Arial"/>
              </a:rPr>
              <a:t>Alatalo</a:t>
            </a:r>
            <a:r>
              <a:rPr lang="en-GB" sz="2000" dirty="0" smtClean="0">
                <a:solidFill>
                  <a:srgbClr val="7F7F7F"/>
                </a:solidFill>
                <a:latin typeface="Arial"/>
                <a:cs typeface="Arial"/>
              </a:rPr>
              <a:t>, Estelle </a:t>
            </a:r>
            <a:r>
              <a:rPr lang="en-GB" sz="2000" dirty="0" err="1" smtClean="0">
                <a:solidFill>
                  <a:srgbClr val="7F7F7F"/>
                </a:solidFill>
                <a:latin typeface="Arial"/>
                <a:cs typeface="Arial"/>
              </a:rPr>
              <a:t>Bayet</a:t>
            </a:r>
            <a:r>
              <a:rPr lang="en-GB" sz="2000" dirty="0" smtClean="0">
                <a:solidFill>
                  <a:srgbClr val="7F7F7F"/>
                </a:solidFill>
                <a:latin typeface="Arial"/>
                <a:cs typeface="Arial"/>
              </a:rPr>
              <a:t>, Leo Blitz, Francoise </a:t>
            </a:r>
            <a:r>
              <a:rPr lang="en-GB" sz="2000" dirty="0" err="1" smtClean="0">
                <a:solidFill>
                  <a:srgbClr val="7F7F7F"/>
                </a:solidFill>
                <a:latin typeface="Arial"/>
                <a:cs typeface="Arial"/>
              </a:rPr>
              <a:t>Combes</a:t>
            </a:r>
            <a:r>
              <a:rPr lang="en-GB" sz="2000" dirty="0" smtClean="0">
                <a:solidFill>
                  <a:srgbClr val="7F7F7F"/>
                </a:solidFill>
                <a:latin typeface="Arial"/>
                <a:cs typeface="Arial"/>
              </a:rPr>
              <a:t>, Alison Crocker,</a:t>
            </a:r>
          </a:p>
          <a:p>
            <a:pPr algn="ct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000" dirty="0">
                <a:solidFill>
                  <a:srgbClr val="7F7F7F"/>
                </a:solidFill>
                <a:latin typeface="Arial"/>
                <a:cs typeface="Arial"/>
              </a:rPr>
              <a:t>Timothy Davis</a:t>
            </a:r>
            <a:r>
              <a:rPr lang="en-GB" sz="2000" dirty="0" smtClean="0">
                <a:solidFill>
                  <a:srgbClr val="7F7F7F"/>
                </a:solidFill>
                <a:latin typeface="Arial"/>
                <a:cs typeface="Arial"/>
              </a:rPr>
              <a:t>, Lisa </a:t>
            </a:r>
            <a:r>
              <a:rPr lang="en-GB" sz="2000" dirty="0">
                <a:solidFill>
                  <a:srgbClr val="7F7F7F"/>
                </a:solidFill>
                <a:latin typeface="Arial"/>
                <a:cs typeface="Arial"/>
              </a:rPr>
              <a:t>Young</a:t>
            </a:r>
            <a:r>
              <a:rPr lang="en-GB" sz="2000" dirty="0" smtClean="0">
                <a:solidFill>
                  <a:srgbClr val="7F7F7F"/>
                </a:solidFill>
                <a:latin typeface="Arial"/>
                <a:cs typeface="Arial"/>
              </a:rPr>
              <a:t>)</a:t>
            </a:r>
          </a:p>
          <a:p>
            <a:pPr algn="ct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en-GB" sz="1200" dirty="0" smtClean="0">
              <a:solidFill>
                <a:srgbClr val="7F7F7F"/>
              </a:solidFill>
              <a:latin typeface="Arial"/>
              <a:cs typeface="Arial"/>
            </a:endParaRPr>
          </a:p>
          <a:p>
            <a:pPr algn="ct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000" dirty="0" smtClean="0">
                <a:solidFill>
                  <a:srgbClr val="7F7F7F"/>
                </a:solidFill>
                <a:latin typeface="Arial"/>
                <a:cs typeface="Arial"/>
              </a:rPr>
              <a:t>Tully-Fisher Relation</a:t>
            </a:r>
            <a:endParaRPr lang="en-GB" sz="2000" dirty="0">
              <a:solidFill>
                <a:srgbClr val="7F7F7F"/>
              </a:solidFill>
              <a:latin typeface="Arial"/>
              <a:cs typeface="Arial"/>
            </a:endParaRPr>
          </a:p>
          <a:p>
            <a:pPr algn="ct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000" dirty="0" smtClean="0">
                <a:solidFill>
                  <a:srgbClr val="7F7F7F"/>
                </a:solidFill>
                <a:latin typeface="Arial"/>
                <a:cs typeface="Arial"/>
              </a:rPr>
              <a:t>(</a:t>
            </a:r>
            <a:r>
              <a:rPr lang="en-GB" sz="2000" dirty="0">
                <a:solidFill>
                  <a:srgbClr val="7F7F7F"/>
                </a:solidFill>
                <a:latin typeface="Arial"/>
                <a:cs typeface="Arial"/>
              </a:rPr>
              <a:t>Timothy Davis, </a:t>
            </a:r>
            <a:r>
              <a:rPr lang="en-GB" sz="2000" dirty="0" err="1">
                <a:solidFill>
                  <a:srgbClr val="7F7F7F"/>
                </a:solidFill>
                <a:latin typeface="Arial"/>
                <a:cs typeface="Arial"/>
              </a:rPr>
              <a:t>Alfie</a:t>
            </a:r>
            <a:r>
              <a:rPr lang="en-GB" sz="200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7F7F7F"/>
                </a:solidFill>
                <a:latin typeface="Arial"/>
                <a:cs typeface="Arial"/>
              </a:rPr>
              <a:t>Tiley</a:t>
            </a:r>
            <a:r>
              <a:rPr lang="en-GB" sz="2000" dirty="0">
                <a:solidFill>
                  <a:srgbClr val="7F7F7F"/>
                </a:solidFill>
                <a:latin typeface="Arial"/>
                <a:cs typeface="Arial"/>
              </a:rPr>
              <a:t>, </a:t>
            </a:r>
            <a:r>
              <a:rPr lang="en-GB" sz="2000" dirty="0" err="1">
                <a:solidFill>
                  <a:srgbClr val="7F7F7F"/>
                </a:solidFill>
                <a:latin typeface="Arial"/>
                <a:cs typeface="Arial"/>
              </a:rPr>
              <a:t>Selcuk</a:t>
            </a:r>
            <a:r>
              <a:rPr lang="en-GB" sz="200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7F7F7F"/>
                </a:solidFill>
                <a:latin typeface="Arial"/>
                <a:cs typeface="Arial"/>
              </a:rPr>
              <a:t>Topal</a:t>
            </a:r>
            <a:r>
              <a:rPr lang="en-GB" sz="2000" dirty="0">
                <a:solidFill>
                  <a:srgbClr val="7F7F7F"/>
                </a:solidFill>
                <a:latin typeface="Arial"/>
                <a:cs typeface="Arial"/>
              </a:rPr>
              <a:t>, </a:t>
            </a:r>
            <a:r>
              <a:rPr lang="en-GB" sz="2000" dirty="0" err="1">
                <a:solidFill>
                  <a:srgbClr val="7F7F7F"/>
                </a:solidFill>
                <a:latin typeface="Arial"/>
                <a:cs typeface="Arial"/>
              </a:rPr>
              <a:t>Kazufumi</a:t>
            </a:r>
            <a:r>
              <a:rPr lang="en-GB" sz="2000" dirty="0">
                <a:solidFill>
                  <a:srgbClr val="7F7F7F"/>
                </a:solidFill>
                <a:latin typeface="Arial"/>
                <a:cs typeface="Arial"/>
              </a:rPr>
              <a:t> Torii</a:t>
            </a:r>
            <a:r>
              <a:rPr lang="en-GB" sz="2000" dirty="0" smtClean="0">
                <a:solidFill>
                  <a:srgbClr val="7F7F7F"/>
                </a:solidFill>
                <a:latin typeface="Arial"/>
                <a:cs typeface="Arial"/>
              </a:rPr>
              <a:t>)</a:t>
            </a:r>
            <a:endParaRPr lang="en-GB" sz="2000" dirty="0">
              <a:solidFill>
                <a:srgbClr val="7F7F7F"/>
              </a:solidFill>
              <a:latin typeface="Arial"/>
              <a:cs typeface="Arial"/>
            </a:endParaRPr>
          </a:p>
          <a:p>
            <a:pPr algn="ct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en-GB" sz="1200" dirty="0">
              <a:solidFill>
                <a:srgbClr val="7F7F7F"/>
              </a:solidFill>
              <a:latin typeface="Arial"/>
              <a:cs typeface="Arial"/>
            </a:endParaRPr>
          </a:p>
          <a:p>
            <a:pPr algn="ct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000" dirty="0">
                <a:solidFill>
                  <a:srgbClr val="7F7F7F"/>
                </a:solidFill>
                <a:latin typeface="Arial"/>
                <a:cs typeface="Arial"/>
              </a:rPr>
              <a:t>WISDOM Team</a:t>
            </a:r>
          </a:p>
          <a:p>
            <a:pPr algn="ct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000" dirty="0">
                <a:solidFill>
                  <a:srgbClr val="7F7F7F"/>
                </a:solidFill>
                <a:latin typeface="Arial"/>
                <a:cs typeface="Arial"/>
              </a:rPr>
              <a:t>(Timothy Davis, Kyoko </a:t>
            </a:r>
            <a:r>
              <a:rPr lang="en-GB" sz="2000" dirty="0" err="1">
                <a:solidFill>
                  <a:srgbClr val="7F7F7F"/>
                </a:solidFill>
                <a:latin typeface="Arial"/>
                <a:cs typeface="Arial"/>
              </a:rPr>
              <a:t>Onishi</a:t>
            </a:r>
            <a:r>
              <a:rPr lang="en-GB" sz="2000" dirty="0">
                <a:solidFill>
                  <a:srgbClr val="7F7F7F"/>
                </a:solidFill>
                <a:latin typeface="Arial"/>
                <a:cs typeface="Arial"/>
              </a:rPr>
              <a:t>, Leo Blitz, Satoru Iguchi, </a:t>
            </a:r>
          </a:p>
          <a:p>
            <a:pPr algn="ct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000" dirty="0">
                <a:solidFill>
                  <a:srgbClr val="7F7F7F"/>
                </a:solidFill>
                <a:latin typeface="Arial"/>
                <a:cs typeface="Arial"/>
              </a:rPr>
              <a:t>Michele </a:t>
            </a:r>
            <a:r>
              <a:rPr lang="en-GB" sz="2000" dirty="0" err="1">
                <a:solidFill>
                  <a:srgbClr val="7F7F7F"/>
                </a:solidFill>
                <a:latin typeface="Arial"/>
                <a:cs typeface="Arial"/>
              </a:rPr>
              <a:t>Cappellari</a:t>
            </a:r>
            <a:r>
              <a:rPr lang="en-GB" sz="2000" dirty="0">
                <a:solidFill>
                  <a:srgbClr val="7F7F7F"/>
                </a:solidFill>
                <a:latin typeface="Arial"/>
                <a:cs typeface="Arial"/>
              </a:rPr>
              <a:t>, Marc </a:t>
            </a:r>
            <a:r>
              <a:rPr lang="en-GB" sz="2000" dirty="0" err="1">
                <a:solidFill>
                  <a:srgbClr val="7F7F7F"/>
                </a:solidFill>
                <a:latin typeface="Arial"/>
                <a:cs typeface="Arial"/>
              </a:rPr>
              <a:t>Sarzi</a:t>
            </a:r>
            <a:r>
              <a:rPr lang="en-GB" sz="2000" dirty="0" smtClean="0">
                <a:solidFill>
                  <a:srgbClr val="7F7F7F"/>
                </a:solidFill>
                <a:latin typeface="Arial"/>
                <a:cs typeface="Arial"/>
              </a:rPr>
              <a:t>)</a:t>
            </a:r>
            <a:endParaRPr lang="en-GB" sz="8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42455" y="5287852"/>
            <a:ext cx="966354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3200" u="sng" dirty="0">
                <a:solidFill>
                  <a:srgbClr val="FFFF00"/>
                </a:solidFill>
                <a:latin typeface="Arial"/>
                <a:cs typeface="Arial"/>
              </a:rPr>
              <a:t>Plans:</a:t>
            </a:r>
            <a:r>
              <a:rPr lang="en-GB" dirty="0">
                <a:solidFill>
                  <a:srgbClr val="FFFF00"/>
                </a:solidFill>
                <a:latin typeface="Arial"/>
                <a:cs typeface="Arial"/>
              </a:rPr>
              <a:t>  </a:t>
            </a:r>
            <a:r>
              <a:rPr lang="en-GB" sz="800" dirty="0" smtClean="0">
                <a:solidFill>
                  <a:srgbClr val="FFFF00"/>
                </a:solidFill>
                <a:latin typeface="Arial"/>
                <a:cs typeface="Arial"/>
              </a:rPr>
              <a:t>  </a:t>
            </a:r>
            <a:r>
              <a:rPr lang="en-GB" dirty="0" smtClean="0">
                <a:solidFill>
                  <a:srgbClr val="7F7F7F"/>
                </a:solidFill>
                <a:latin typeface="Arial"/>
                <a:cs typeface="Arial"/>
              </a:rPr>
              <a:t>Introduction:  Molecular gas, E/</a:t>
            </a:r>
            <a:r>
              <a:rPr lang="en-GB" dirty="0">
                <a:solidFill>
                  <a:srgbClr val="7F7F7F"/>
                </a:solidFill>
                <a:latin typeface="Arial"/>
                <a:cs typeface="Arial"/>
              </a:rPr>
              <a:t>S0 </a:t>
            </a:r>
            <a:r>
              <a:rPr lang="en-GB" dirty="0" smtClean="0">
                <a:solidFill>
                  <a:srgbClr val="7F7F7F"/>
                </a:solidFill>
                <a:latin typeface="Arial"/>
                <a:cs typeface="Arial"/>
              </a:rPr>
              <a:t>content, kinematic tracer</a:t>
            </a:r>
            <a:endParaRPr lang="en-GB" dirty="0">
              <a:solidFill>
                <a:srgbClr val="7F7F7F"/>
              </a:solidFill>
              <a:latin typeface="Arial"/>
              <a:cs typeface="Arial"/>
            </a:endParaRPr>
          </a:p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dirty="0">
                <a:solidFill>
                  <a:srgbClr val="7F7F7F"/>
                </a:solidFill>
                <a:latin typeface="Arial"/>
                <a:cs typeface="Arial"/>
              </a:rPr>
              <a:t>                </a:t>
            </a:r>
            <a:r>
              <a:rPr lang="en-GB" dirty="0" smtClean="0">
                <a:solidFill>
                  <a:srgbClr val="7F7F7F"/>
                </a:solidFill>
                <a:latin typeface="Arial"/>
                <a:cs typeface="Arial"/>
              </a:rPr>
              <a:t>Tully-Fisher relation:  </a:t>
            </a:r>
            <a:r>
              <a:rPr lang="en-GB" dirty="0">
                <a:solidFill>
                  <a:srgbClr val="7F7F7F"/>
                </a:solidFill>
                <a:latin typeface="Arial"/>
                <a:cs typeface="Arial"/>
              </a:rPr>
              <a:t>E/</a:t>
            </a:r>
            <a:r>
              <a:rPr lang="en-GB" dirty="0" smtClean="0">
                <a:solidFill>
                  <a:srgbClr val="7F7F7F"/>
                </a:solidFill>
                <a:latin typeface="Arial"/>
                <a:cs typeface="Arial"/>
              </a:rPr>
              <a:t>S0, local benchmark, high-z</a:t>
            </a:r>
            <a:endParaRPr lang="en-GB" dirty="0">
              <a:solidFill>
                <a:srgbClr val="7F7F7F"/>
              </a:solidFill>
              <a:latin typeface="Arial"/>
              <a:cs typeface="Arial"/>
            </a:endParaRPr>
          </a:p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dirty="0">
                <a:solidFill>
                  <a:srgbClr val="E6E6E6"/>
                </a:solidFill>
                <a:latin typeface="Arial"/>
                <a:cs typeface="Arial"/>
              </a:rPr>
              <a:t>                </a:t>
            </a:r>
            <a:r>
              <a:rPr lang="en-GB" dirty="0" smtClean="0">
                <a:solidFill>
                  <a:srgbClr val="FFFF99"/>
                </a:solidFill>
                <a:latin typeface="Arial"/>
                <a:cs typeface="Arial"/>
              </a:rPr>
              <a:t>SMBHs:</a:t>
            </a:r>
            <a:r>
              <a:rPr lang="en-GB" dirty="0" smtClean="0">
                <a:solidFill>
                  <a:srgbClr val="CCCCCC"/>
                </a:solidFill>
                <a:latin typeface="Arial"/>
                <a:cs typeface="Arial"/>
              </a:rPr>
              <a:t>  </a:t>
            </a:r>
            <a:r>
              <a:rPr lang="en-GB" dirty="0" smtClean="0">
                <a:solidFill>
                  <a:srgbClr val="E6E6E6"/>
                </a:solidFill>
                <a:latin typeface="Arial"/>
                <a:cs typeface="Arial"/>
              </a:rPr>
              <a:t>Pilot observations, WISDOM, GMC populations</a:t>
            </a:r>
            <a:endParaRPr lang="en-GB" dirty="0">
              <a:solidFill>
                <a:srgbClr val="E6E6E6"/>
              </a:solidFill>
              <a:latin typeface="Arial"/>
              <a:cs typeface="Arial"/>
            </a:endParaRPr>
          </a:p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dirty="0" smtClean="0">
                <a:solidFill>
                  <a:srgbClr val="FFFF99"/>
                </a:solidFill>
                <a:latin typeface="Arial"/>
                <a:cs typeface="Arial"/>
              </a:rPr>
              <a:t>                </a:t>
            </a:r>
            <a:r>
              <a:rPr lang="en-GB" dirty="0" smtClean="0">
                <a:solidFill>
                  <a:srgbClr val="7F7F7F"/>
                </a:solidFill>
                <a:latin typeface="Arial"/>
                <a:cs typeface="Arial"/>
              </a:rPr>
              <a:t>Conclusions:  Tully-Fisher, SMBHs </a:t>
            </a:r>
            <a:endParaRPr lang="en-GB" dirty="0">
              <a:solidFill>
                <a:srgbClr val="7F7F7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885587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0" y="5268913"/>
            <a:ext cx="21669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85738" y="1403924"/>
            <a:ext cx="3820535" cy="37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u="sng" dirty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lang="en-GB" u="sng" baseline="-25000" dirty="0">
                <a:solidFill>
                  <a:srgbClr val="FFFF00"/>
                </a:solidFill>
                <a:latin typeface="Arial"/>
                <a:ea typeface="Wingdings"/>
                <a:cs typeface="Arial"/>
                <a:sym typeface="Wingdings"/>
              </a:rPr>
              <a:t></a:t>
            </a:r>
            <a:r>
              <a:rPr lang="en-GB" u="sng" dirty="0">
                <a:solidFill>
                  <a:srgbClr val="FFFF00"/>
                </a:solidFill>
                <a:latin typeface="Arial"/>
                <a:cs typeface="Arial"/>
              </a:rPr>
              <a:t>- </a:t>
            </a:r>
            <a:r>
              <a:rPr lang="en-GB" u="sng" dirty="0" err="1">
                <a:solidFill>
                  <a:srgbClr val="FFFF00"/>
                </a:solidFill>
                <a:latin typeface="Arial"/>
                <a:cs typeface="Arial"/>
              </a:rPr>
              <a:t>σ</a:t>
            </a:r>
            <a:r>
              <a:rPr lang="en-GB" u="sng" baseline="-25000" dirty="0" smtClean="0">
                <a:solidFill>
                  <a:srgbClr val="FFFF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★</a:t>
            </a:r>
            <a:r>
              <a:rPr lang="en-GB" u="sng" dirty="0" smtClean="0">
                <a:solidFill>
                  <a:srgbClr val="FFFF00"/>
                </a:solidFill>
                <a:latin typeface="Arial"/>
                <a:ea typeface="Zapf Dingbats"/>
                <a:cs typeface="Arial"/>
                <a:sym typeface="Zapf Dingbats"/>
              </a:rPr>
              <a:t>:</a:t>
            </a:r>
            <a:endParaRPr lang="en-GB" u="sng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744538" y="309567"/>
            <a:ext cx="8610600" cy="68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4400" dirty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lang="en-GB" sz="4400" baseline="-25000" dirty="0">
                <a:solidFill>
                  <a:srgbClr val="FFFF00"/>
                </a:solidFill>
                <a:latin typeface="Arial"/>
                <a:ea typeface="Wingdings"/>
                <a:cs typeface="Arial"/>
                <a:sym typeface="Wingdings"/>
              </a:rPr>
              <a:t></a:t>
            </a:r>
            <a:r>
              <a:rPr lang="en-GB" sz="4400" dirty="0">
                <a:solidFill>
                  <a:srgbClr val="FFFF00"/>
                </a:solidFill>
                <a:latin typeface="Arial"/>
                <a:cs typeface="Arial"/>
              </a:rPr>
              <a:t>- </a:t>
            </a:r>
            <a:r>
              <a:rPr lang="en-GB" sz="4400" dirty="0" err="1">
                <a:solidFill>
                  <a:srgbClr val="FFFF00"/>
                </a:solidFill>
                <a:latin typeface="Arial"/>
                <a:cs typeface="Arial"/>
              </a:rPr>
              <a:t>σ</a:t>
            </a:r>
            <a:r>
              <a:rPr lang="en-GB" sz="4400" baseline="-25000" dirty="0" smtClean="0">
                <a:solidFill>
                  <a:srgbClr val="FFFF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★ </a:t>
            </a:r>
            <a:r>
              <a:rPr lang="en-GB" sz="4400" dirty="0" smtClean="0">
                <a:solidFill>
                  <a:srgbClr val="FFFF00"/>
                </a:solidFill>
                <a:latin typeface="Arial"/>
                <a:ea typeface="Zapf Dingbats"/>
                <a:cs typeface="Arial"/>
                <a:sym typeface="Zapf Dingbats"/>
              </a:rPr>
              <a:t>Relation:  </a:t>
            </a:r>
            <a:r>
              <a:rPr lang="en-GB" sz="4400" dirty="0" smtClean="0">
                <a:solidFill>
                  <a:srgbClr val="F7FF99"/>
                </a:solidFill>
                <a:latin typeface="Arial"/>
                <a:ea typeface="Zapf Dingbats"/>
                <a:cs typeface="Arial"/>
                <a:sym typeface="Zapf Dingbats"/>
              </a:rPr>
              <a:t>Status</a:t>
            </a:r>
            <a:endParaRPr lang="en-GB" sz="4400" dirty="0">
              <a:solidFill>
                <a:srgbClr val="F7FF99"/>
              </a:solidFill>
              <a:latin typeface="Arial"/>
              <a:cs typeface="Arial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306454" y="1337536"/>
            <a:ext cx="5774171" cy="590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503238" indent="-4318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102000"/>
              </a:lnSpc>
              <a:buClr>
                <a:srgbClr val="FFFF99"/>
              </a:buClr>
              <a:buSzPct val="75000"/>
              <a:buFont typeface="StarSymbol" charset="0"/>
              <a:buNone/>
            </a:pPr>
            <a:r>
              <a:rPr lang="en-GB" sz="3200" u="sng" dirty="0" smtClean="0">
                <a:solidFill>
                  <a:srgbClr val="FFFF00"/>
                </a:solidFill>
                <a:latin typeface="Arial"/>
                <a:cs typeface="Arial"/>
              </a:rPr>
              <a:t>Weaknesses:</a:t>
            </a:r>
            <a:endParaRPr lang="en-GB" sz="3200" u="sng" dirty="0">
              <a:solidFill>
                <a:srgbClr val="FFFF00"/>
              </a:solidFill>
              <a:latin typeface="Arial"/>
              <a:cs typeface="Arial"/>
            </a:endParaRPr>
          </a:p>
          <a:p>
            <a:pPr eaLnBrk="1">
              <a:lnSpc>
                <a:spcPct val="102000"/>
              </a:lnSpc>
              <a:buClr>
                <a:srgbClr val="FFFF99"/>
              </a:buClr>
              <a:buSzPct val="75000"/>
              <a:buFont typeface="StarSymbol" charset="0"/>
              <a:buChar char="•"/>
            </a:pPr>
            <a:r>
              <a:rPr lang="en-GB" dirty="0" smtClean="0">
                <a:solidFill>
                  <a:srgbClr val="FFFF99"/>
                </a:solidFill>
                <a:latin typeface="Arial"/>
                <a:cs typeface="Arial"/>
              </a:rPr>
              <a:t>Still relatively few measurements</a:t>
            </a:r>
          </a:p>
          <a:p>
            <a:pPr eaLnBrk="1">
              <a:lnSpc>
                <a:spcPct val="102000"/>
              </a:lnSpc>
              <a:buClr>
                <a:srgbClr val="FFFF99"/>
              </a:buClr>
              <a:buSzPct val="75000"/>
              <a:buFont typeface="StarSymbol" charset="0"/>
              <a:buChar char="•"/>
            </a:pPr>
            <a:r>
              <a:rPr lang="en-GB" i="1" dirty="0" smtClean="0">
                <a:solidFill>
                  <a:srgbClr val="FFFF99"/>
                </a:solidFill>
                <a:latin typeface="Arial"/>
                <a:cs typeface="Arial"/>
              </a:rPr>
              <a:t>Handful</a:t>
            </a:r>
            <a:r>
              <a:rPr lang="en-GB" dirty="0" smtClean="0">
                <a:solidFill>
                  <a:srgbClr val="FFFF99"/>
                </a:solidFill>
                <a:latin typeface="Arial"/>
                <a:cs typeface="Arial"/>
              </a:rPr>
              <a:t> of methods</a:t>
            </a:r>
          </a:p>
          <a:p>
            <a:pPr eaLnBrk="1">
              <a:lnSpc>
                <a:spcPct val="102000"/>
              </a:lnSpc>
              <a:buClr>
                <a:srgbClr val="FFFF99"/>
              </a:buClr>
              <a:buSzPct val="75000"/>
              <a:buFont typeface="StarSymbol" charset="0"/>
              <a:buChar char="•"/>
            </a:pPr>
            <a:r>
              <a:rPr lang="en-GB" dirty="0">
                <a:solidFill>
                  <a:srgbClr val="FFFF99"/>
                </a:solidFill>
                <a:latin typeface="Arial"/>
                <a:cs typeface="Arial"/>
              </a:rPr>
              <a:t>Each method has own weaknesses and </a:t>
            </a:r>
            <a:r>
              <a:rPr lang="en-GB" dirty="0" smtClean="0">
                <a:solidFill>
                  <a:srgbClr val="FFFF99"/>
                </a:solidFill>
                <a:latin typeface="Arial"/>
                <a:cs typeface="Arial"/>
              </a:rPr>
              <a:t>systematics</a:t>
            </a:r>
          </a:p>
          <a:p>
            <a:pPr eaLnBrk="1">
              <a:lnSpc>
                <a:spcPct val="102000"/>
              </a:lnSpc>
              <a:buClr>
                <a:srgbClr val="FFFF99"/>
              </a:buClr>
              <a:buSzPct val="75000"/>
              <a:buFont typeface="StarSymbol" charset="0"/>
              <a:buChar char="•"/>
            </a:pPr>
            <a:r>
              <a:rPr lang="en-GB" dirty="0" smtClean="0">
                <a:solidFill>
                  <a:srgbClr val="FFFF99"/>
                </a:solidFill>
                <a:latin typeface="Arial"/>
                <a:cs typeface="Arial"/>
              </a:rPr>
              <a:t>Methods </a:t>
            </a:r>
            <a:r>
              <a:rPr lang="en-GB" sz="2000" dirty="0" smtClean="0">
                <a:solidFill>
                  <a:srgbClr val="FFFF99"/>
                </a:solidFill>
                <a:latin typeface="Wingdings"/>
                <a:ea typeface="Wingdings"/>
                <a:cs typeface="Wingdings"/>
                <a:sym typeface="Wingdings"/>
              </a:rPr>
              <a:t></a:t>
            </a:r>
            <a:r>
              <a:rPr lang="en-GB" dirty="0">
                <a:solidFill>
                  <a:srgbClr val="FFFF99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en-GB" dirty="0" smtClean="0">
                <a:solidFill>
                  <a:srgbClr val="FFFF99"/>
                </a:solidFill>
                <a:latin typeface="Arial"/>
                <a:cs typeface="Arial"/>
                <a:sym typeface="Wingdings"/>
              </a:rPr>
              <a:t>targets highly correlated</a:t>
            </a:r>
          </a:p>
          <a:p>
            <a:pPr marL="71438" indent="0" eaLnBrk="1">
              <a:lnSpc>
                <a:spcPct val="102000"/>
              </a:lnSpc>
              <a:buClr>
                <a:srgbClr val="FFFF99"/>
              </a:buClr>
              <a:buSzPct val="75000"/>
            </a:pPr>
            <a:endParaRPr lang="en-GB" dirty="0" smtClean="0">
              <a:solidFill>
                <a:srgbClr val="FFFF99"/>
              </a:solidFill>
              <a:latin typeface="Arial"/>
              <a:cs typeface="Arial"/>
            </a:endParaRPr>
          </a:p>
          <a:p>
            <a:pPr marL="71438" indent="0" eaLnBrk="1">
              <a:lnSpc>
                <a:spcPct val="102000"/>
              </a:lnSpc>
              <a:buClr>
                <a:srgbClr val="FFFF99"/>
              </a:buClr>
              <a:buSzPct val="75000"/>
            </a:pPr>
            <a:r>
              <a:rPr lang="en-GB" dirty="0" smtClean="0">
                <a:solidFill>
                  <a:srgbClr val="FFFF00"/>
                </a:solidFill>
                <a:latin typeface="Standard Symbols L" charset="0"/>
                <a:cs typeface="Standard Symbols L" charset="0"/>
              </a:rPr>
              <a:t> ⇒ Highly biased sample</a:t>
            </a:r>
          </a:p>
          <a:p>
            <a:pPr marL="71438" indent="0" eaLnBrk="1">
              <a:lnSpc>
                <a:spcPct val="102000"/>
              </a:lnSpc>
              <a:buClr>
                <a:srgbClr val="FFFF99"/>
              </a:buClr>
              <a:buSzPct val="75000"/>
            </a:pPr>
            <a:r>
              <a:rPr lang="en-GB" dirty="0">
                <a:solidFill>
                  <a:srgbClr val="FFFF00"/>
                </a:solidFill>
                <a:latin typeface="Standard Symbols L" charset="0"/>
                <a:cs typeface="Standard Symbols L" charset="0"/>
              </a:rPr>
              <a:t> </a:t>
            </a:r>
            <a:r>
              <a:rPr lang="en-GB" dirty="0" smtClean="0">
                <a:solidFill>
                  <a:srgbClr val="FFFF00"/>
                </a:solidFill>
                <a:latin typeface="Standard Symbols L" charset="0"/>
                <a:cs typeface="Standard Symbols L" charset="0"/>
              </a:rPr>
              <a:t>     </a:t>
            </a:r>
            <a:r>
              <a:rPr lang="en-GB" dirty="0" smtClean="0">
                <a:solidFill>
                  <a:srgbClr val="E6E6E6"/>
                </a:solidFill>
                <a:latin typeface="Standard Symbols L" charset="0"/>
                <a:cs typeface="Standard Symbols L" charset="0"/>
              </a:rPr>
              <a:t>(compact cores)</a:t>
            </a:r>
            <a:endParaRPr lang="en-GB" dirty="0">
              <a:solidFill>
                <a:srgbClr val="E6E6E6"/>
              </a:solidFill>
              <a:latin typeface="Arial"/>
              <a:cs typeface="Arial"/>
            </a:endParaRPr>
          </a:p>
          <a:p>
            <a:pPr marL="71438" indent="0" eaLnBrk="1">
              <a:lnSpc>
                <a:spcPct val="102000"/>
              </a:lnSpc>
              <a:buClr>
                <a:srgbClr val="FFFF99"/>
              </a:buClr>
              <a:buSzPct val="75000"/>
            </a:pPr>
            <a:r>
              <a:rPr lang="en-GB" dirty="0" smtClean="0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lang="en-GB" dirty="0" smtClean="0">
                <a:solidFill>
                  <a:srgbClr val="FFFF00"/>
                </a:solidFill>
                <a:latin typeface="Standard Symbols L" charset="0"/>
                <a:cs typeface="Standard Symbols L" charset="0"/>
              </a:rPr>
              <a:t>⇒ Different systematics across relation</a:t>
            </a:r>
          </a:p>
          <a:p>
            <a:pPr marL="71438" indent="0" eaLnBrk="1">
              <a:lnSpc>
                <a:spcPct val="102000"/>
              </a:lnSpc>
              <a:buClr>
                <a:srgbClr val="FFFF99"/>
              </a:buClr>
              <a:buSzPct val="75000"/>
            </a:pPr>
            <a:r>
              <a:rPr lang="en-GB" dirty="0">
                <a:solidFill>
                  <a:srgbClr val="FFFF00"/>
                </a:solidFill>
                <a:latin typeface="Standard Symbols L" charset="0"/>
                <a:cs typeface="Standard Symbols L" charset="0"/>
              </a:rPr>
              <a:t> </a:t>
            </a:r>
            <a:r>
              <a:rPr lang="en-GB" dirty="0" smtClean="0">
                <a:solidFill>
                  <a:srgbClr val="FFFF00"/>
                </a:solidFill>
                <a:latin typeface="Standard Symbols L" charset="0"/>
                <a:cs typeface="Standard Symbols L" charset="0"/>
              </a:rPr>
              <a:t>  </a:t>
            </a:r>
            <a:r>
              <a:rPr lang="en-GB" dirty="0" smtClean="0">
                <a:solidFill>
                  <a:srgbClr val="E6E6E6"/>
                </a:solidFill>
                <a:latin typeface="Standard Symbols L" charset="0"/>
                <a:cs typeface="Standard Symbols L" charset="0"/>
              </a:rPr>
              <a:t>   (</a:t>
            </a:r>
            <a:r>
              <a:rPr lang="en-GB" dirty="0" err="1">
                <a:solidFill>
                  <a:srgbClr val="E6E6E6"/>
                </a:solidFill>
                <a:latin typeface="Arial"/>
                <a:cs typeface="Arial"/>
              </a:rPr>
              <a:t>σ</a:t>
            </a:r>
            <a:r>
              <a:rPr lang="en-GB" baseline="-25000" dirty="0" smtClean="0">
                <a:solidFill>
                  <a:srgbClr val="E6E6E6"/>
                </a:solidFill>
                <a:latin typeface="Zapf Dingbats"/>
                <a:ea typeface="Zapf Dingbats"/>
                <a:cs typeface="Zapf Dingbats"/>
                <a:sym typeface="Zapf Dingbats"/>
              </a:rPr>
              <a:t>★</a:t>
            </a:r>
            <a:r>
              <a:rPr lang="en-GB" dirty="0" smtClean="0">
                <a:solidFill>
                  <a:srgbClr val="E6E6E6"/>
                </a:solidFill>
                <a:latin typeface="Standard Symbols L" charset="0"/>
                <a:cs typeface="Standard Symbols L" charset="0"/>
              </a:rPr>
              <a:t>, mass, Hubble type, …</a:t>
            </a:r>
            <a:r>
              <a:rPr lang="en-GB" dirty="0" smtClean="0">
                <a:solidFill>
                  <a:srgbClr val="E6E6E6"/>
                </a:solidFill>
                <a:latin typeface="Arial"/>
                <a:cs typeface="Arial"/>
              </a:rPr>
              <a:t>)</a:t>
            </a:r>
          </a:p>
          <a:p>
            <a:pPr marL="71438" indent="0" eaLnBrk="1">
              <a:lnSpc>
                <a:spcPct val="102000"/>
              </a:lnSpc>
              <a:buClr>
                <a:srgbClr val="FFFF99"/>
              </a:buClr>
              <a:buSzPct val="75000"/>
            </a:pPr>
            <a:endParaRPr lang="en-GB" sz="2000" dirty="0">
              <a:solidFill>
                <a:srgbClr val="E6E6E6"/>
              </a:solidFill>
              <a:latin typeface="Arial"/>
              <a:cs typeface="Arial"/>
            </a:endParaRPr>
          </a:p>
          <a:p>
            <a:pPr marL="71438" indent="0" eaLnBrk="1">
              <a:lnSpc>
                <a:spcPct val="102000"/>
              </a:lnSpc>
              <a:buClr>
                <a:srgbClr val="FFFF99"/>
              </a:buClr>
              <a:buSzPct val="75000"/>
            </a:pPr>
            <a:r>
              <a:rPr lang="en-GB" dirty="0">
                <a:solidFill>
                  <a:srgbClr val="FFFF00"/>
                </a:solidFill>
                <a:latin typeface="Standard Symbols L" charset="0"/>
                <a:cs typeface="Standard Symbols L" charset="0"/>
              </a:rPr>
              <a:t>⇒ </a:t>
            </a:r>
            <a:r>
              <a:rPr lang="en-GB" dirty="0" smtClean="0">
                <a:solidFill>
                  <a:srgbClr val="FFFF00"/>
                </a:solidFill>
                <a:latin typeface="Standard Symbols L" charset="0"/>
                <a:cs typeface="Standard Symbols L" charset="0"/>
              </a:rPr>
              <a:t>Need for unique method </a:t>
            </a:r>
            <a:r>
              <a:rPr lang="en-GB" dirty="0" smtClean="0">
                <a:solidFill>
                  <a:srgbClr val="E6E6E6"/>
                </a:solidFill>
                <a:latin typeface="Standard Symbols L" charset="0"/>
                <a:cs typeface="Standard Symbols L" charset="0"/>
              </a:rPr>
              <a:t>(all types)</a:t>
            </a:r>
            <a:r>
              <a:rPr lang="en-GB" dirty="0" smtClean="0">
                <a:solidFill>
                  <a:srgbClr val="FFFF00"/>
                </a:solidFill>
                <a:latin typeface="Standard Symbols L" charset="0"/>
                <a:cs typeface="Standard Symbols L" charset="0"/>
              </a:rPr>
              <a:t>,</a:t>
            </a:r>
          </a:p>
          <a:p>
            <a:pPr marL="71438" indent="0" eaLnBrk="1">
              <a:lnSpc>
                <a:spcPct val="102000"/>
              </a:lnSpc>
              <a:buClr>
                <a:srgbClr val="FFFF99"/>
              </a:buClr>
              <a:buSzPct val="75000"/>
            </a:pPr>
            <a:r>
              <a:rPr lang="en-GB" dirty="0">
                <a:solidFill>
                  <a:srgbClr val="FFFF00"/>
                </a:solidFill>
                <a:latin typeface="Standard Symbols L" charset="0"/>
                <a:cs typeface="Standard Symbols L" charset="0"/>
              </a:rPr>
              <a:t> </a:t>
            </a:r>
            <a:r>
              <a:rPr lang="en-GB" dirty="0" smtClean="0">
                <a:solidFill>
                  <a:srgbClr val="FFFF00"/>
                </a:solidFill>
                <a:latin typeface="Standard Symbols L" charset="0"/>
                <a:cs typeface="Standard Symbols L" charset="0"/>
              </a:rPr>
              <a:t>   conceptually simple </a:t>
            </a:r>
            <a:r>
              <a:rPr lang="en-GB" dirty="0" smtClean="0">
                <a:solidFill>
                  <a:srgbClr val="E6E6E6"/>
                </a:solidFill>
                <a:latin typeface="Standard Symbols L" charset="0"/>
                <a:cs typeface="Standard Symbols L" charset="0"/>
              </a:rPr>
              <a:t>(no systematics)</a:t>
            </a:r>
            <a:r>
              <a:rPr lang="en-GB" dirty="0" smtClean="0">
                <a:solidFill>
                  <a:srgbClr val="FFFF00"/>
                </a:solidFill>
                <a:latin typeface="Standard Symbols L" charset="0"/>
                <a:cs typeface="Standard Symbols L" charset="0"/>
              </a:rPr>
              <a:t>,</a:t>
            </a:r>
          </a:p>
          <a:p>
            <a:pPr marL="71438" indent="0" eaLnBrk="1">
              <a:lnSpc>
                <a:spcPct val="102000"/>
              </a:lnSpc>
              <a:buClr>
                <a:srgbClr val="FFFF99"/>
              </a:buClr>
              <a:buSzPct val="75000"/>
            </a:pPr>
            <a:r>
              <a:rPr lang="en-GB" dirty="0">
                <a:solidFill>
                  <a:srgbClr val="FFFF00"/>
                </a:solidFill>
                <a:latin typeface="Standard Symbols L" charset="0"/>
                <a:cs typeface="Standard Symbols L" charset="0"/>
              </a:rPr>
              <a:t> </a:t>
            </a:r>
            <a:r>
              <a:rPr lang="en-GB" dirty="0" smtClean="0">
                <a:solidFill>
                  <a:srgbClr val="FFFF00"/>
                </a:solidFill>
                <a:latin typeface="Standard Symbols L" charset="0"/>
                <a:cs typeface="Standard Symbols L" charset="0"/>
              </a:rPr>
              <a:t>   easily scalable </a:t>
            </a:r>
            <a:r>
              <a:rPr lang="en-GB" dirty="0" smtClean="0">
                <a:solidFill>
                  <a:srgbClr val="E6E6E6"/>
                </a:solidFill>
                <a:latin typeface="Standard Symbols L" charset="0"/>
                <a:cs typeface="Standard Symbols L" charset="0"/>
              </a:rPr>
              <a:t>(rapid)</a:t>
            </a:r>
          </a:p>
        </p:txBody>
      </p:sp>
      <p:pic>
        <p:nvPicPr>
          <p:cNvPr id="9" name="Picture 8" descr="M_BH-sigma_McConnellMa13_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88" y="1954932"/>
            <a:ext cx="3648747" cy="5076517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 rot="16200000">
            <a:off x="-875261" y="5877028"/>
            <a:ext cx="2072264" cy="25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600" dirty="0" smtClean="0">
                <a:solidFill>
                  <a:srgbClr val="999999"/>
                </a:solidFill>
                <a:latin typeface="Arial"/>
                <a:cs typeface="Arial"/>
              </a:rPr>
              <a:t>(McConnell &amp; Ma 13)</a:t>
            </a:r>
            <a:endParaRPr lang="en-GB" sz="1600" dirty="0">
              <a:solidFill>
                <a:srgbClr val="99999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093454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1" name="TextBox 7"/>
          <p:cNvSpPr txBox="1">
            <a:spLocks noChangeArrowheads="1"/>
          </p:cNvSpPr>
          <p:nvPr/>
        </p:nvSpPr>
        <p:spPr bwMode="auto">
          <a:xfrm rot="16200000">
            <a:off x="142875" y="2880017"/>
            <a:ext cx="17891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600" dirty="0">
                <a:solidFill>
                  <a:srgbClr val="999999"/>
                </a:solidFill>
                <a:latin typeface="Arial"/>
                <a:cs typeface="Arial"/>
              </a:rPr>
              <a:t>(</a:t>
            </a:r>
            <a:r>
              <a:rPr lang="en-GB" sz="1600" dirty="0" err="1">
                <a:solidFill>
                  <a:srgbClr val="999999"/>
                </a:solidFill>
                <a:latin typeface="Arial"/>
                <a:cs typeface="Arial"/>
              </a:rPr>
              <a:t>Kaviraj</a:t>
            </a:r>
            <a:r>
              <a:rPr lang="en-GB" sz="1600" dirty="0">
                <a:solidFill>
                  <a:srgbClr val="999999"/>
                </a:solidFill>
                <a:latin typeface="Arial"/>
                <a:cs typeface="Arial"/>
              </a:rPr>
              <a:t> et al</a:t>
            </a:r>
            <a:r>
              <a:rPr lang="en-GB" sz="1600" dirty="0" smtClean="0">
                <a:solidFill>
                  <a:srgbClr val="999999"/>
                </a:solidFill>
                <a:latin typeface="Arial"/>
                <a:cs typeface="Arial"/>
              </a:rPr>
              <a:t>.)</a:t>
            </a:r>
            <a:endParaRPr lang="en-US" sz="1600" dirty="0">
              <a:latin typeface="Arial"/>
              <a:cs typeface="Arial"/>
            </a:endParaRPr>
          </a:p>
        </p:txBody>
      </p:sp>
      <p:pic>
        <p:nvPicPr>
          <p:cNvPr id="57352" name="Picture 1" descr="NGC4526_WFC3_color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1908175"/>
            <a:ext cx="355758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6228" y="1316038"/>
            <a:ext cx="4232649" cy="467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u="sng" dirty="0" smtClean="0">
                <a:solidFill>
                  <a:srgbClr val="FFFF00"/>
                </a:solidFill>
                <a:latin typeface="Arial"/>
                <a:cs typeface="Arial"/>
              </a:rPr>
              <a:t>HST WFC3 NUV-optical data:</a:t>
            </a:r>
            <a:endParaRPr lang="en-GB" u="sng" dirty="0">
              <a:solidFill>
                <a:srgbClr val="FFFF99"/>
              </a:solidFill>
              <a:latin typeface="Arial"/>
              <a:cs typeface="Arial"/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730250" y="220822"/>
            <a:ext cx="8610600" cy="1003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4400" dirty="0" smtClean="0">
                <a:solidFill>
                  <a:srgbClr val="FFFF00"/>
                </a:solidFill>
                <a:latin typeface="Arial"/>
                <a:cs typeface="Arial"/>
              </a:rPr>
              <a:t>CO:  </a:t>
            </a:r>
            <a:r>
              <a:rPr lang="en-GB" sz="4400" dirty="0">
                <a:solidFill>
                  <a:srgbClr val="F7FF99"/>
                </a:solidFill>
                <a:latin typeface="Arial"/>
                <a:cs typeface="Arial"/>
              </a:rPr>
              <a:t>N</a:t>
            </a:r>
            <a:r>
              <a:rPr lang="en-GB" sz="4400" dirty="0" smtClean="0">
                <a:solidFill>
                  <a:srgbClr val="F7FF99"/>
                </a:solidFill>
                <a:latin typeface="Arial"/>
                <a:cs typeface="Arial"/>
              </a:rPr>
              <a:t>GC 4526 SMBH </a:t>
            </a:r>
            <a:r>
              <a:rPr lang="en-GB" sz="4400" dirty="0">
                <a:solidFill>
                  <a:srgbClr val="F7FF99"/>
                </a:solidFill>
                <a:latin typeface="Arial"/>
                <a:cs typeface="Arial"/>
              </a:rPr>
              <a:t>mass</a:t>
            </a:r>
            <a:endParaRPr lang="en-GB" sz="2000" dirty="0">
              <a:solidFill>
                <a:srgbClr val="F7FF99"/>
              </a:solidFill>
              <a:latin typeface="Arial"/>
              <a:cs typeface="Arial"/>
            </a:endParaRPr>
          </a:p>
          <a:p>
            <a:pPr algn="ct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000" dirty="0">
                <a:solidFill>
                  <a:srgbClr val="999999"/>
                </a:solidFill>
                <a:latin typeface="Arial"/>
                <a:cs typeface="Arial"/>
              </a:rPr>
              <a:t>(Davis et al. 2013)</a:t>
            </a:r>
          </a:p>
        </p:txBody>
      </p:sp>
      <p:sp>
        <p:nvSpPr>
          <p:cNvPr id="7" name="Rectangle 6"/>
          <p:cNvSpPr/>
          <p:nvPr/>
        </p:nvSpPr>
        <p:spPr>
          <a:xfrm>
            <a:off x="6547837" y="1350482"/>
            <a:ext cx="2955857" cy="467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u="sng" dirty="0" smtClean="0">
                <a:solidFill>
                  <a:srgbClr val="FFFF00"/>
                </a:solidFill>
                <a:latin typeface="Arial"/>
                <a:cs typeface="Arial"/>
              </a:rPr>
              <a:t>SDSS colour image:</a:t>
            </a:r>
            <a:endParaRPr lang="en-GB" u="sng" dirty="0">
              <a:solidFill>
                <a:srgbClr val="FFFF99"/>
              </a:solidFill>
              <a:latin typeface="Arial"/>
              <a:cs typeface="Arial"/>
            </a:endParaRPr>
          </a:p>
        </p:txBody>
      </p:sp>
      <p:pic>
        <p:nvPicPr>
          <p:cNvPr id="9" name="Picture 1" descr="NGC4526_SDS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337" y="1809750"/>
            <a:ext cx="2449513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8000650" y="2759468"/>
            <a:ext cx="254352" cy="138551"/>
          </a:xfrm>
          <a:prstGeom prst="rect">
            <a:avLst/>
          </a:prstGeom>
          <a:noFill/>
          <a:ln w="28575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 rot="5400000">
            <a:off x="8984476" y="3256351"/>
            <a:ext cx="98984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en-GB" sz="1600" dirty="0" smtClean="0">
                <a:solidFill>
                  <a:srgbClr val="999999"/>
                </a:solidFill>
                <a:latin typeface="Arial"/>
                <a:cs typeface="Arial"/>
              </a:rPr>
              <a:t>(SDSS)</a:t>
            </a:r>
            <a:endParaRPr lang="en-US" sz="1600" dirty="0">
              <a:latin typeface="Arial"/>
              <a:cs typeface="Arial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flipH="1" flipV="1">
            <a:off x="1242582" y="1908175"/>
            <a:ext cx="6758068" cy="851293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H="1">
            <a:off x="4752975" y="2911868"/>
            <a:ext cx="3502027" cy="939407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412972892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5" descr="NGC4526_BIMA_MOM0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4565650"/>
            <a:ext cx="4176712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2" name="Picture 1" descr="NGC4526_WFC3_color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1908175"/>
            <a:ext cx="355758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6228" y="1316038"/>
            <a:ext cx="4232649" cy="467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u="sng" dirty="0" smtClean="0">
                <a:solidFill>
                  <a:srgbClr val="FFFF00"/>
                </a:solidFill>
                <a:latin typeface="Arial"/>
                <a:cs typeface="Arial"/>
              </a:rPr>
              <a:t>HST WFC3 NUV-optical data:</a:t>
            </a:r>
            <a:endParaRPr lang="en-GB" u="sng" dirty="0">
              <a:solidFill>
                <a:srgbClr val="FFFF99"/>
              </a:solidFill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4463" y="3972017"/>
            <a:ext cx="3673902" cy="467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u="sng" dirty="0" smtClean="0">
                <a:solidFill>
                  <a:srgbClr val="FFFF00"/>
                </a:solidFill>
                <a:latin typeface="Arial"/>
                <a:cs typeface="Arial"/>
              </a:rPr>
              <a:t>BIMA low-res (4.5”) data:</a:t>
            </a:r>
            <a:endParaRPr lang="en-GB" u="sng" dirty="0">
              <a:solidFill>
                <a:srgbClr val="FFFF99"/>
              </a:solidFill>
              <a:latin typeface="Arial"/>
              <a:cs typeface="Arial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439863" y="4932363"/>
            <a:ext cx="3095625" cy="1223962"/>
          </a:xfrm>
          <a:prstGeom prst="rect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730250" y="220822"/>
            <a:ext cx="8610600" cy="1003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4400" dirty="0" smtClean="0">
                <a:solidFill>
                  <a:srgbClr val="FFFF00"/>
                </a:solidFill>
                <a:latin typeface="Arial"/>
                <a:cs typeface="Arial"/>
              </a:rPr>
              <a:t>CO:  </a:t>
            </a:r>
            <a:r>
              <a:rPr lang="en-GB" sz="4400" dirty="0">
                <a:solidFill>
                  <a:srgbClr val="F7FF99"/>
                </a:solidFill>
                <a:latin typeface="Arial"/>
                <a:cs typeface="Arial"/>
              </a:rPr>
              <a:t>N</a:t>
            </a:r>
            <a:r>
              <a:rPr lang="en-GB" sz="4400" dirty="0" smtClean="0">
                <a:solidFill>
                  <a:srgbClr val="F7FF99"/>
                </a:solidFill>
                <a:latin typeface="Arial"/>
                <a:cs typeface="Arial"/>
              </a:rPr>
              <a:t>GC 4526 SMBH </a:t>
            </a:r>
            <a:r>
              <a:rPr lang="en-GB" sz="4400" dirty="0">
                <a:solidFill>
                  <a:srgbClr val="F7FF99"/>
                </a:solidFill>
                <a:latin typeface="Arial"/>
                <a:cs typeface="Arial"/>
              </a:rPr>
              <a:t>mass</a:t>
            </a:r>
            <a:endParaRPr lang="en-GB" sz="2000" dirty="0">
              <a:solidFill>
                <a:srgbClr val="F7FF99"/>
              </a:solidFill>
              <a:latin typeface="Arial"/>
              <a:cs typeface="Arial"/>
            </a:endParaRPr>
          </a:p>
          <a:p>
            <a:pPr algn="ct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000" dirty="0">
                <a:solidFill>
                  <a:srgbClr val="999999"/>
                </a:solidFill>
                <a:latin typeface="Arial"/>
                <a:cs typeface="Arial"/>
              </a:rPr>
              <a:t>(Davis et al. 2013)</a:t>
            </a:r>
          </a:p>
        </p:txBody>
      </p:sp>
      <p:sp>
        <p:nvSpPr>
          <p:cNvPr id="9" name="Rectangle 8"/>
          <p:cNvSpPr/>
          <p:nvPr/>
        </p:nvSpPr>
        <p:spPr>
          <a:xfrm>
            <a:off x="6547837" y="1350482"/>
            <a:ext cx="2955857" cy="467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u="sng" dirty="0" smtClean="0">
                <a:solidFill>
                  <a:srgbClr val="FFFF00"/>
                </a:solidFill>
                <a:latin typeface="Arial"/>
                <a:cs typeface="Arial"/>
              </a:rPr>
              <a:t>SDSS colour image:</a:t>
            </a:r>
            <a:endParaRPr lang="en-GB" u="sng" dirty="0">
              <a:solidFill>
                <a:srgbClr val="FFFF99"/>
              </a:solidFill>
              <a:latin typeface="Arial"/>
              <a:cs typeface="Arial"/>
            </a:endParaRPr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auto">
          <a:xfrm rot="5400000">
            <a:off x="8984476" y="3256351"/>
            <a:ext cx="98984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en-GB" sz="1600" dirty="0" smtClean="0">
                <a:solidFill>
                  <a:srgbClr val="999999"/>
                </a:solidFill>
                <a:latin typeface="Arial"/>
                <a:cs typeface="Arial"/>
              </a:rPr>
              <a:t>(SDSS)</a:t>
            </a:r>
            <a:endParaRPr lang="en-US" sz="1600" dirty="0">
              <a:latin typeface="Arial"/>
              <a:cs typeface="Arial"/>
            </a:endParaRPr>
          </a:p>
        </p:txBody>
      </p:sp>
      <p:pic>
        <p:nvPicPr>
          <p:cNvPr id="16" name="Picture 1" descr="NGC4526_SDS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337" y="1809750"/>
            <a:ext cx="2449513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8000650" y="2759468"/>
            <a:ext cx="254352" cy="138551"/>
          </a:xfrm>
          <a:prstGeom prst="rect">
            <a:avLst/>
          </a:prstGeom>
          <a:noFill/>
          <a:ln w="28575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8" name="Straight Connector 17"/>
          <p:cNvCxnSpPr/>
          <p:nvPr/>
        </p:nvCxnSpPr>
        <p:spPr bwMode="auto">
          <a:xfrm flipH="1" flipV="1">
            <a:off x="1242582" y="1908175"/>
            <a:ext cx="6758068" cy="851293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H="1">
            <a:off x="4752975" y="2911868"/>
            <a:ext cx="3502027" cy="939407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0" name="TextBox 7"/>
          <p:cNvSpPr txBox="1">
            <a:spLocks noChangeArrowheads="1"/>
          </p:cNvSpPr>
          <p:nvPr/>
        </p:nvSpPr>
        <p:spPr bwMode="auto">
          <a:xfrm rot="16200000">
            <a:off x="142875" y="2880017"/>
            <a:ext cx="17891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600" dirty="0">
                <a:solidFill>
                  <a:srgbClr val="999999"/>
                </a:solidFill>
                <a:latin typeface="Arial"/>
                <a:cs typeface="Arial"/>
              </a:rPr>
              <a:t>(</a:t>
            </a:r>
            <a:r>
              <a:rPr lang="en-GB" sz="1600" dirty="0" err="1">
                <a:solidFill>
                  <a:srgbClr val="999999"/>
                </a:solidFill>
                <a:latin typeface="Arial"/>
                <a:cs typeface="Arial"/>
              </a:rPr>
              <a:t>Kaviraj</a:t>
            </a:r>
            <a:r>
              <a:rPr lang="en-GB" sz="1600" dirty="0">
                <a:solidFill>
                  <a:srgbClr val="999999"/>
                </a:solidFill>
                <a:latin typeface="Arial"/>
                <a:cs typeface="Arial"/>
              </a:rPr>
              <a:t> et al</a:t>
            </a:r>
            <a:r>
              <a:rPr lang="en-GB" sz="1600" dirty="0" smtClean="0">
                <a:solidFill>
                  <a:srgbClr val="999999"/>
                </a:solidFill>
                <a:latin typeface="Arial"/>
                <a:cs typeface="Arial"/>
              </a:rPr>
              <a:t>.)</a:t>
            </a:r>
            <a:endParaRPr 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881530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6162675" y="1417638"/>
            <a:ext cx="3846513" cy="568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503238" indent="-4318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buFont typeface="StarSymbol" charset="0"/>
              <a:buNone/>
              <a:defRPr/>
            </a:pPr>
            <a:r>
              <a:rPr lang="en-GB" sz="3200" u="sng" dirty="0" smtClean="0">
                <a:solidFill>
                  <a:srgbClr val="FFFF00"/>
                </a:solidFill>
                <a:latin typeface="Arial"/>
                <a:cs typeface="Arial"/>
              </a:rPr>
              <a:t>NGC4526:</a:t>
            </a: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buFont typeface="StarSymbol" charset="0"/>
              <a:buNone/>
              <a:defRPr/>
            </a:pPr>
            <a:endParaRPr lang="en-GB" sz="800" u="sng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buFont typeface="StarSymbol" charset="0"/>
              <a:buChar char="•"/>
              <a:defRPr/>
            </a:pPr>
            <a:r>
              <a:rPr lang="en-GB" dirty="0" smtClean="0">
                <a:solidFill>
                  <a:srgbClr val="F7FF99"/>
                </a:solidFill>
                <a:latin typeface="Arial"/>
                <a:cs typeface="Arial"/>
              </a:rPr>
              <a:t>High resolution </a:t>
            </a:r>
            <a:r>
              <a:rPr lang="en-GB" dirty="0" smtClean="0">
                <a:solidFill>
                  <a:srgbClr val="F2F2F2"/>
                </a:solidFill>
                <a:latin typeface="Arial"/>
                <a:cs typeface="Arial"/>
              </a:rPr>
              <a:t>(0.25”) </a:t>
            </a:r>
            <a:r>
              <a:rPr lang="en-GB" dirty="0" smtClean="0">
                <a:solidFill>
                  <a:srgbClr val="F7FF99"/>
                </a:solidFill>
                <a:latin typeface="Arial"/>
                <a:cs typeface="Arial"/>
              </a:rPr>
              <a:t>CARMA CO(2-1) data</a:t>
            </a:r>
            <a:endParaRPr lang="en-GB" dirty="0" smtClean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buFont typeface="StarSymbol" charset="0"/>
              <a:buChar char="•"/>
              <a:defRPr/>
            </a:pPr>
            <a:r>
              <a:rPr lang="en-GB" dirty="0" smtClean="0">
                <a:solidFill>
                  <a:srgbClr val="FFFF99"/>
                </a:solidFill>
                <a:latin typeface="Arial"/>
                <a:cs typeface="Arial"/>
              </a:rPr>
              <a:t>Regular </a:t>
            </a:r>
            <a:r>
              <a:rPr lang="en-GB" dirty="0" smtClean="0">
                <a:solidFill>
                  <a:srgbClr val="F2F2F2"/>
                </a:solidFill>
                <a:latin typeface="Arial"/>
                <a:cs typeface="Arial"/>
              </a:rPr>
              <a:t>(central) </a:t>
            </a:r>
            <a:r>
              <a:rPr lang="en-GB" dirty="0" smtClean="0">
                <a:solidFill>
                  <a:srgbClr val="FFFF99"/>
                </a:solidFill>
                <a:latin typeface="Arial"/>
                <a:cs typeface="Arial"/>
              </a:rPr>
              <a:t>disk kinematics</a:t>
            </a: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buFont typeface="StarSymbol" charset="0"/>
              <a:buChar char="•"/>
              <a:defRPr/>
            </a:pPr>
            <a:r>
              <a:rPr lang="en-GB" dirty="0" smtClean="0">
                <a:solidFill>
                  <a:srgbClr val="FFFF99"/>
                </a:solidFill>
                <a:latin typeface="Arial"/>
                <a:cs typeface="Arial"/>
              </a:rPr>
              <a:t>Free M/L</a:t>
            </a:r>
            <a:r>
              <a:rPr lang="en-GB" sz="4800" baseline="-25000" dirty="0" smtClean="0">
                <a:solidFill>
                  <a:srgbClr val="FFFF99"/>
                </a:solidFill>
                <a:latin typeface="Arial"/>
                <a:cs typeface="Arial"/>
              </a:rPr>
              <a:t>*</a:t>
            </a:r>
            <a:r>
              <a:rPr lang="en-GB" dirty="0" smtClean="0">
                <a:solidFill>
                  <a:srgbClr val="FFFF99"/>
                </a:solidFill>
                <a:latin typeface="Arial"/>
                <a:cs typeface="Arial"/>
              </a:rPr>
              <a:t> and M</a:t>
            </a:r>
            <a:r>
              <a:rPr lang="en-GB" baseline="-25000" dirty="0" smtClean="0">
                <a:solidFill>
                  <a:srgbClr val="FFFF99"/>
                </a:solidFill>
                <a:latin typeface="Arial"/>
                <a:ea typeface="Wingdings"/>
                <a:cs typeface="Arial"/>
                <a:sym typeface="Wingdings"/>
              </a:rPr>
              <a:t></a:t>
            </a:r>
            <a:endParaRPr lang="en-GB" baseline="-25000" dirty="0" smtClean="0">
              <a:solidFill>
                <a:srgbClr val="FFFF99"/>
              </a:solidFill>
              <a:latin typeface="Arial"/>
              <a:cs typeface="Arial"/>
            </a:endParaRPr>
          </a:p>
          <a:p>
            <a:pPr marL="71438" indent="0"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defRPr/>
            </a:pPr>
            <a:endParaRPr lang="en-GB" sz="1200" dirty="0" smtClean="0">
              <a:solidFill>
                <a:srgbClr val="FFFF99"/>
              </a:solidFill>
              <a:latin typeface="Arial"/>
              <a:cs typeface="Arial"/>
            </a:endParaRP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defRPr/>
            </a:pPr>
            <a:r>
              <a:rPr lang="en-GB" dirty="0" smtClean="0">
                <a:solidFill>
                  <a:srgbClr val="FFFF00"/>
                </a:solidFill>
                <a:latin typeface="Arial"/>
                <a:cs typeface="Arial"/>
              </a:rPr>
              <a:t>⇒ Strong constraints on M</a:t>
            </a:r>
            <a:r>
              <a:rPr lang="en-GB" baseline="-25000" dirty="0" smtClean="0">
                <a:solidFill>
                  <a:srgbClr val="FFFF00"/>
                </a:solidFill>
                <a:latin typeface="Arial"/>
                <a:ea typeface="Wingdings"/>
                <a:cs typeface="Arial"/>
                <a:sym typeface="Wingdings"/>
              </a:rPr>
              <a:t></a:t>
            </a:r>
            <a:endParaRPr lang="en-GB" dirty="0" smtClean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71438" indent="0"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defRPr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    (M</a:t>
            </a:r>
            <a:r>
              <a:rPr lang="en-GB" baseline="-250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Wingdings"/>
                <a:cs typeface="Arial"/>
                <a:sym typeface="Wingdings"/>
              </a:rPr>
              <a:t>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= 4.1 x 10</a:t>
            </a:r>
            <a:r>
              <a:rPr lang="en-GB" baseline="30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8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M</a:t>
            </a:r>
            <a:r>
              <a:rPr lang="en-GB" baseline="-250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Wingdings"/>
                <a:cs typeface="Arial"/>
                <a:sym typeface="Wingdings"/>
              </a:rPr>
              <a:t>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)</a:t>
            </a:r>
          </a:p>
          <a:p>
            <a:pPr marL="71438" indent="0"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defRPr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    (consistent with M</a:t>
            </a:r>
            <a:r>
              <a:rPr lang="en-GB" sz="4000" baseline="-250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Wingdings"/>
                <a:cs typeface="Arial"/>
                <a:sym typeface="Wingdings"/>
              </a:rPr>
              <a:t>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- </a:t>
            </a: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σ</a:t>
            </a:r>
            <a:r>
              <a:rPr lang="en-GB" baseline="-25000" dirty="0" smtClean="0">
                <a:solidFill>
                  <a:schemeClr val="bg1">
                    <a:lumMod val="50000"/>
                  </a:schemeClr>
                </a:solidFill>
                <a:latin typeface="Zapf Dingbats"/>
                <a:ea typeface="Zapf Dingbats"/>
                <a:cs typeface="Zapf Dingbats"/>
                <a:sym typeface="Zapf Dingbats"/>
              </a:rPr>
              <a:t>★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)</a:t>
            </a:r>
          </a:p>
          <a:p>
            <a:pPr marL="71438" indent="0"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defRPr/>
            </a:pPr>
            <a:endParaRPr lang="en-GB" sz="1200" dirty="0" smtClean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defRPr/>
            </a:pPr>
            <a:r>
              <a:rPr lang="en-GB" dirty="0" smtClean="0">
                <a:solidFill>
                  <a:srgbClr val="FFFF00"/>
                </a:solidFill>
                <a:latin typeface="Arial"/>
                <a:cs typeface="Arial"/>
              </a:rPr>
              <a:t>⇒ Great prospects across Hubble sequence with ALMA…</a:t>
            </a:r>
          </a:p>
        </p:txBody>
      </p:sp>
      <p:pic>
        <p:nvPicPr>
          <p:cNvPr id="59396" name="Picture 5" descr="NGC4526_BIMA_MOM0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4565650"/>
            <a:ext cx="4176712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NGC4526_CARMA_MOM0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1819275"/>
            <a:ext cx="467995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44463" y="3972017"/>
            <a:ext cx="3673902" cy="467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u="sng" dirty="0" smtClean="0">
                <a:solidFill>
                  <a:srgbClr val="FFFF00"/>
                </a:solidFill>
                <a:latin typeface="Arial"/>
                <a:cs typeface="Arial"/>
              </a:rPr>
              <a:t>BIMA low-res (4.5”) data:</a:t>
            </a:r>
            <a:endParaRPr lang="en-GB" u="sng" dirty="0">
              <a:solidFill>
                <a:srgbClr val="FFFF99"/>
              </a:solidFill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228" y="1293725"/>
            <a:ext cx="5444820" cy="467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u="sng" dirty="0" smtClean="0">
                <a:solidFill>
                  <a:srgbClr val="FFFF00"/>
                </a:solidFill>
                <a:latin typeface="Arial"/>
                <a:cs typeface="Arial"/>
              </a:rPr>
              <a:t>CARMA high-res (0.25” = 20 pc) data:</a:t>
            </a:r>
            <a:endParaRPr lang="en-GB" u="sng" dirty="0">
              <a:solidFill>
                <a:srgbClr val="FFFF99"/>
              </a:solidFill>
              <a:latin typeface="Arial"/>
              <a:cs typeface="Arial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439863" y="4932363"/>
            <a:ext cx="3095625" cy="1223962"/>
          </a:xfrm>
          <a:prstGeom prst="rect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730250" y="220822"/>
            <a:ext cx="8610600" cy="1003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4400" dirty="0" smtClean="0">
                <a:solidFill>
                  <a:srgbClr val="FFFF00"/>
                </a:solidFill>
                <a:latin typeface="Arial"/>
                <a:cs typeface="Arial"/>
              </a:rPr>
              <a:t>CO:  </a:t>
            </a:r>
            <a:r>
              <a:rPr lang="en-GB" sz="4400" dirty="0">
                <a:solidFill>
                  <a:srgbClr val="F7FF99"/>
                </a:solidFill>
                <a:latin typeface="Arial"/>
                <a:cs typeface="Arial"/>
              </a:rPr>
              <a:t>N</a:t>
            </a:r>
            <a:r>
              <a:rPr lang="en-GB" sz="4400" dirty="0" smtClean="0">
                <a:solidFill>
                  <a:srgbClr val="F7FF99"/>
                </a:solidFill>
                <a:latin typeface="Arial"/>
                <a:cs typeface="Arial"/>
              </a:rPr>
              <a:t>GC 4526 SMBH </a:t>
            </a:r>
            <a:r>
              <a:rPr lang="en-GB" sz="4400" dirty="0">
                <a:solidFill>
                  <a:srgbClr val="F7FF99"/>
                </a:solidFill>
                <a:latin typeface="Arial"/>
                <a:cs typeface="Arial"/>
              </a:rPr>
              <a:t>mass</a:t>
            </a:r>
            <a:endParaRPr lang="en-GB" sz="2000" dirty="0">
              <a:solidFill>
                <a:srgbClr val="F7FF99"/>
              </a:solidFill>
              <a:latin typeface="Arial"/>
              <a:cs typeface="Arial"/>
            </a:endParaRPr>
          </a:p>
          <a:p>
            <a:pPr algn="ct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000" dirty="0">
                <a:solidFill>
                  <a:srgbClr val="999999"/>
                </a:solidFill>
                <a:latin typeface="Arial"/>
                <a:cs typeface="Arial"/>
              </a:rPr>
              <a:t>(Davis et al. 2013)</a:t>
            </a:r>
          </a:p>
        </p:txBody>
      </p:sp>
    </p:spTree>
    <p:extLst>
      <p:ext uri="{BB962C8B-B14F-4D97-AF65-F5344CB8AC3E}">
        <p14:creationId xmlns:p14="http://schemas.microsoft.com/office/powerpoint/2010/main" val="124429197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1" descr="NGC4526_modelBH_PVDs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7" y="2251446"/>
            <a:ext cx="9862865" cy="4399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3401580" y="2251446"/>
            <a:ext cx="3294784" cy="4399007"/>
          </a:xfrm>
          <a:prstGeom prst="rect">
            <a:avLst/>
          </a:prstGeom>
          <a:noFill/>
          <a:ln w="762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481138" y="6429089"/>
            <a:ext cx="1174317" cy="4001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dirty="0" smtClean="0">
                <a:solidFill>
                  <a:srgbClr val="000000"/>
                </a:solidFill>
                <a:latin typeface="Arial"/>
                <a:cs typeface="Arial"/>
              </a:rPr>
              <a:t> Position</a:t>
            </a:r>
            <a:endParaRPr lang="en-US" sz="2000" baseline="-25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-392572" y="5024458"/>
            <a:ext cx="1189236" cy="4001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dirty="0" smtClean="0">
                <a:solidFill>
                  <a:srgbClr val="000000"/>
                </a:solidFill>
                <a:latin typeface="Arial"/>
                <a:cs typeface="Arial"/>
              </a:rPr>
              <a:t> Velocity</a:t>
            </a:r>
            <a:endParaRPr lang="en-US" sz="2000" baseline="-25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5622" y="1547357"/>
            <a:ext cx="4700476" cy="467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u="sng" dirty="0" smtClean="0">
                <a:solidFill>
                  <a:srgbClr val="FFFF00"/>
                </a:solidFill>
                <a:latin typeface="Arial"/>
                <a:cs typeface="Arial"/>
              </a:rPr>
              <a:t>Model PVD and major-axis trace:</a:t>
            </a:r>
            <a:endParaRPr lang="en-GB" u="sng" dirty="0">
              <a:solidFill>
                <a:srgbClr val="FFFF99"/>
              </a:solidFill>
              <a:latin typeface="Arial"/>
              <a:cs typeface="Arial"/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730250" y="220822"/>
            <a:ext cx="8610600" cy="1003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4400" dirty="0" smtClean="0">
                <a:solidFill>
                  <a:srgbClr val="FFFF00"/>
                </a:solidFill>
                <a:latin typeface="Arial"/>
                <a:cs typeface="Arial"/>
              </a:rPr>
              <a:t>CO:  </a:t>
            </a:r>
            <a:r>
              <a:rPr lang="en-GB" sz="4400" dirty="0">
                <a:solidFill>
                  <a:srgbClr val="F7FF99"/>
                </a:solidFill>
                <a:latin typeface="Arial"/>
                <a:cs typeface="Arial"/>
              </a:rPr>
              <a:t>N</a:t>
            </a:r>
            <a:r>
              <a:rPr lang="en-GB" sz="4400" dirty="0" smtClean="0">
                <a:solidFill>
                  <a:srgbClr val="F7FF99"/>
                </a:solidFill>
                <a:latin typeface="Arial"/>
                <a:cs typeface="Arial"/>
              </a:rPr>
              <a:t>GC 4526 SMBH </a:t>
            </a:r>
            <a:r>
              <a:rPr lang="en-GB" sz="4400" dirty="0">
                <a:solidFill>
                  <a:srgbClr val="F7FF99"/>
                </a:solidFill>
                <a:latin typeface="Arial"/>
                <a:cs typeface="Arial"/>
              </a:rPr>
              <a:t>mass</a:t>
            </a:r>
            <a:endParaRPr lang="en-GB" sz="2000" dirty="0">
              <a:solidFill>
                <a:srgbClr val="F7FF99"/>
              </a:solidFill>
              <a:latin typeface="Arial"/>
              <a:cs typeface="Arial"/>
            </a:endParaRPr>
          </a:p>
          <a:p>
            <a:pPr algn="ct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000" dirty="0">
                <a:solidFill>
                  <a:srgbClr val="999999"/>
                </a:solidFill>
                <a:latin typeface="Arial"/>
                <a:cs typeface="Arial"/>
              </a:rPr>
              <a:t>(Davis et al. 2013)</a:t>
            </a:r>
          </a:p>
        </p:txBody>
      </p:sp>
    </p:spTree>
    <p:extLst>
      <p:ext uri="{BB962C8B-B14F-4D97-AF65-F5344CB8AC3E}">
        <p14:creationId xmlns:p14="http://schemas.microsoft.com/office/powerpoint/2010/main" val="243516975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NGC3665_1Dmodel_predictions.tiff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881" y="4638437"/>
            <a:ext cx="3273136" cy="2293842"/>
          </a:xfrm>
          <a:prstGeom prst="rect">
            <a:avLst/>
          </a:prstGeom>
        </p:spPr>
      </p:pic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6280727" y="1510006"/>
            <a:ext cx="3775358" cy="457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503238" indent="-4318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buFont typeface="StarSymbol" charset="0"/>
              <a:buNone/>
              <a:defRPr/>
            </a:pPr>
            <a:r>
              <a:rPr lang="en-GB" sz="3200" u="sng" dirty="0" smtClean="0">
                <a:solidFill>
                  <a:srgbClr val="FFFF00"/>
                </a:solidFill>
                <a:latin typeface="Arial"/>
                <a:cs typeface="Arial"/>
              </a:rPr>
              <a:t>CARMA:</a:t>
            </a:r>
            <a:endParaRPr lang="en-GB" sz="800" u="sng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buFont typeface="StarSymbol" charset="0"/>
              <a:buChar char="•"/>
              <a:defRPr/>
            </a:pPr>
            <a:r>
              <a:rPr lang="en-GB" dirty="0" smtClean="0">
                <a:solidFill>
                  <a:srgbClr val="F7FF99"/>
                </a:solidFill>
                <a:latin typeface="Arial"/>
                <a:cs typeface="Arial"/>
              </a:rPr>
              <a:t>CO(2-1)</a:t>
            </a:r>
            <a:endParaRPr lang="en-GB" dirty="0" smtClean="0">
              <a:solidFill>
                <a:srgbClr val="FFFF99"/>
              </a:solidFill>
              <a:latin typeface="Arial"/>
              <a:cs typeface="Arial"/>
            </a:endParaRP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buFont typeface="StarSymbol" charset="0"/>
              <a:buChar char="•"/>
              <a:defRPr/>
            </a:pPr>
            <a:r>
              <a:rPr lang="en-GB" dirty="0" smtClean="0">
                <a:solidFill>
                  <a:srgbClr val="FFFF99"/>
                </a:solidFill>
                <a:latin typeface="Arial"/>
                <a:cs typeface="Arial"/>
              </a:rPr>
              <a:t>B+C array:  0.6” x 0.6”</a:t>
            </a:r>
          </a:p>
          <a:p>
            <a:pPr marL="71438" indent="0"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defRPr/>
            </a:pPr>
            <a:endParaRPr lang="en-GB" dirty="0">
              <a:solidFill>
                <a:srgbClr val="F2F2F2"/>
              </a:solidFill>
              <a:latin typeface="Arial"/>
              <a:cs typeface="Arial"/>
            </a:endParaRP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buFont typeface="StarSymbol" charset="0"/>
              <a:buNone/>
              <a:defRPr/>
            </a:pPr>
            <a:r>
              <a:rPr lang="en-GB" sz="3200" u="sng" dirty="0" smtClean="0">
                <a:solidFill>
                  <a:srgbClr val="FFFF00"/>
                </a:solidFill>
                <a:latin typeface="Arial"/>
                <a:cs typeface="Arial"/>
              </a:rPr>
              <a:t>SMBH:</a:t>
            </a:r>
            <a:endParaRPr lang="en-GB" sz="800" u="sng" dirty="0">
              <a:solidFill>
                <a:srgbClr val="FFFF00"/>
              </a:solidFill>
              <a:latin typeface="Arial"/>
              <a:cs typeface="Arial"/>
            </a:endParaRPr>
          </a:p>
          <a:p>
            <a:pPr marL="414338" indent="-342900"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buFont typeface="Arial"/>
              <a:buChar char="•"/>
              <a:defRPr/>
            </a:pPr>
            <a:r>
              <a:rPr lang="en-GB" dirty="0" smtClean="0">
                <a:solidFill>
                  <a:srgbClr val="F7FF99"/>
                </a:solidFill>
                <a:latin typeface="Arial"/>
                <a:cs typeface="Arial"/>
              </a:rPr>
              <a:t> M</a:t>
            </a:r>
            <a:r>
              <a:rPr lang="en-GB" baseline="-25000" dirty="0">
                <a:solidFill>
                  <a:srgbClr val="F7FF99"/>
                </a:solidFill>
                <a:latin typeface="Arial"/>
                <a:ea typeface="Wingdings"/>
                <a:cs typeface="Arial"/>
                <a:sym typeface="Wingdings"/>
              </a:rPr>
              <a:t></a:t>
            </a:r>
            <a:r>
              <a:rPr lang="en-GB" dirty="0">
                <a:solidFill>
                  <a:srgbClr val="F7FF99"/>
                </a:solidFill>
                <a:latin typeface="Arial"/>
                <a:cs typeface="Arial"/>
              </a:rPr>
              <a:t> </a:t>
            </a:r>
            <a:r>
              <a:rPr lang="en-GB" dirty="0" smtClean="0">
                <a:solidFill>
                  <a:srgbClr val="F7FF99"/>
                </a:solidFill>
                <a:latin typeface="Arial"/>
                <a:cs typeface="Arial"/>
              </a:rPr>
              <a:t>≈ 5.5 </a:t>
            </a:r>
            <a:r>
              <a:rPr lang="en-GB" dirty="0">
                <a:solidFill>
                  <a:srgbClr val="F7FF99"/>
                </a:solidFill>
                <a:latin typeface="Arial"/>
                <a:cs typeface="Arial"/>
              </a:rPr>
              <a:t>x 10</a:t>
            </a:r>
            <a:r>
              <a:rPr lang="en-GB" baseline="30000" dirty="0">
                <a:solidFill>
                  <a:srgbClr val="F7FF99"/>
                </a:solidFill>
                <a:latin typeface="Arial"/>
                <a:cs typeface="Arial"/>
              </a:rPr>
              <a:t>8</a:t>
            </a:r>
            <a:r>
              <a:rPr lang="en-GB" dirty="0">
                <a:solidFill>
                  <a:srgbClr val="F7FF99"/>
                </a:solidFill>
                <a:latin typeface="Arial"/>
                <a:cs typeface="Arial"/>
              </a:rPr>
              <a:t> M</a:t>
            </a:r>
            <a:r>
              <a:rPr lang="en-GB" baseline="-25000" dirty="0" smtClean="0">
                <a:solidFill>
                  <a:srgbClr val="F7FF99"/>
                </a:solidFill>
                <a:latin typeface="Arial"/>
                <a:ea typeface="Wingdings"/>
                <a:cs typeface="Arial"/>
                <a:sym typeface="Wingdings"/>
              </a:rPr>
              <a:t></a:t>
            </a:r>
            <a:endParaRPr lang="en-GB" dirty="0">
              <a:solidFill>
                <a:srgbClr val="F7FF99"/>
              </a:solidFill>
              <a:latin typeface="Arial"/>
              <a:cs typeface="Arial"/>
            </a:endParaRPr>
          </a:p>
          <a:p>
            <a:pPr marL="71438" indent="0"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defRPr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   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(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consistent with M</a:t>
            </a:r>
            <a:r>
              <a:rPr lang="en-GB" sz="4000" baseline="-25000" dirty="0" smtClean="0">
                <a:solidFill>
                  <a:schemeClr val="bg1">
                    <a:lumMod val="85000"/>
                  </a:schemeClr>
                </a:solidFill>
                <a:latin typeface="Arial"/>
                <a:ea typeface="Wingdings"/>
                <a:cs typeface="Arial"/>
                <a:sym typeface="Wingdings"/>
              </a:rPr>
              <a:t>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- </a:t>
            </a:r>
            <a:r>
              <a:rPr lang="en-GB" dirty="0" err="1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σ</a:t>
            </a:r>
            <a:r>
              <a:rPr lang="en-GB" baseline="-25000" dirty="0" smtClean="0">
                <a:solidFill>
                  <a:schemeClr val="bg1">
                    <a:lumMod val="85000"/>
                  </a:schemeClr>
                </a:solidFill>
                <a:latin typeface="Zapf Dingbats"/>
                <a:ea typeface="Zapf Dingbats"/>
                <a:cs typeface="Zapf Dingbats"/>
                <a:sym typeface="Zapf Dingbats"/>
              </a:rPr>
              <a:t>★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)</a:t>
            </a:r>
          </a:p>
          <a:p>
            <a:pPr marL="71438" indent="0"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defRPr/>
            </a:pPr>
            <a:endParaRPr lang="en-GB" sz="1200" dirty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buFont typeface="Wingdings" charset="2"/>
              <a:buChar char="²"/>
              <a:defRPr/>
            </a:pPr>
            <a:r>
              <a:rPr lang="en-GB" dirty="0" smtClean="0">
                <a:solidFill>
                  <a:srgbClr val="FFFF99"/>
                </a:solidFill>
                <a:latin typeface="Arial"/>
                <a:cs typeface="Arial"/>
              </a:rPr>
              <a:t>CO disk roughly perpendicular to jet</a:t>
            </a: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buFont typeface="Wingdings" charset="2"/>
              <a:buChar char="²"/>
              <a:defRPr/>
            </a:pPr>
            <a:r>
              <a:rPr lang="en-GB" dirty="0" smtClean="0">
                <a:solidFill>
                  <a:srgbClr val="FFFF99"/>
                </a:solidFill>
                <a:latin typeface="Arial"/>
                <a:cs typeface="Arial"/>
              </a:rPr>
              <a:t>Modelling </a:t>
            </a:r>
            <a:r>
              <a:rPr lang="en-GB" dirty="0" err="1" smtClean="0">
                <a:solidFill>
                  <a:srgbClr val="FFFF99"/>
                </a:solidFill>
                <a:latin typeface="Arial"/>
                <a:cs typeface="Arial"/>
              </a:rPr>
              <a:t>ongoing</a:t>
            </a:r>
            <a:r>
              <a:rPr lang="en-GB" dirty="0" smtClean="0">
                <a:solidFill>
                  <a:srgbClr val="FFFF99"/>
                </a:solidFill>
                <a:latin typeface="Arial"/>
                <a:cs typeface="Arial"/>
              </a:rPr>
              <a:t>…</a:t>
            </a:r>
            <a:endParaRPr lang="en-GB" dirty="0" smtClean="0">
              <a:solidFill>
                <a:schemeClr val="bg2">
                  <a:lumMod val="20000"/>
                  <a:lumOff val="8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" name="Picture 5" descr="NGC3665_optical_CO_radio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50" y="1535603"/>
            <a:ext cx="2334149" cy="2330907"/>
          </a:xfrm>
          <a:prstGeom prst="rect">
            <a:avLst/>
          </a:prstGeom>
        </p:spPr>
      </p:pic>
      <p:pic>
        <p:nvPicPr>
          <p:cNvPr id="7" name="Picture 6" descr="NGC3665_optical_CO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056" y="1927926"/>
            <a:ext cx="1312235" cy="1577952"/>
          </a:xfrm>
          <a:prstGeom prst="rect">
            <a:avLst/>
          </a:prstGeom>
        </p:spPr>
      </p:pic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242582" y="2453490"/>
            <a:ext cx="304511" cy="479167"/>
          </a:xfrm>
          <a:prstGeom prst="rect">
            <a:avLst/>
          </a:prstGeom>
          <a:noFill/>
          <a:ln w="28575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1242582" y="1927927"/>
            <a:ext cx="1365384" cy="525563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1242582" y="2932657"/>
            <a:ext cx="1365384" cy="538583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6" name="Text Box 1"/>
          <p:cNvSpPr txBox="1">
            <a:spLocks noChangeArrowheads="1"/>
          </p:cNvSpPr>
          <p:nvPr/>
        </p:nvSpPr>
        <p:spPr bwMode="auto">
          <a:xfrm>
            <a:off x="730250" y="220822"/>
            <a:ext cx="8610600" cy="1003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4400" dirty="0" smtClean="0">
                <a:solidFill>
                  <a:srgbClr val="FFFF00"/>
                </a:solidFill>
                <a:latin typeface="Arial"/>
                <a:cs typeface="Arial"/>
              </a:rPr>
              <a:t>CO:  </a:t>
            </a:r>
            <a:r>
              <a:rPr lang="en-GB" sz="4400" dirty="0">
                <a:solidFill>
                  <a:srgbClr val="F7FF99"/>
                </a:solidFill>
                <a:latin typeface="Arial"/>
                <a:cs typeface="Arial"/>
              </a:rPr>
              <a:t>N</a:t>
            </a:r>
            <a:r>
              <a:rPr lang="en-GB" sz="4400" dirty="0" smtClean="0">
                <a:solidFill>
                  <a:srgbClr val="F7FF99"/>
                </a:solidFill>
                <a:latin typeface="Arial"/>
                <a:cs typeface="Arial"/>
              </a:rPr>
              <a:t>GC 3665 SMBH </a:t>
            </a:r>
            <a:r>
              <a:rPr lang="en-GB" sz="4400" dirty="0">
                <a:solidFill>
                  <a:srgbClr val="F7FF99"/>
                </a:solidFill>
                <a:latin typeface="Arial"/>
                <a:cs typeface="Arial"/>
              </a:rPr>
              <a:t>mass</a:t>
            </a:r>
            <a:endParaRPr lang="en-GB" sz="2000" dirty="0">
              <a:solidFill>
                <a:srgbClr val="F7FF99"/>
              </a:solidFill>
              <a:latin typeface="Arial"/>
              <a:cs typeface="Arial"/>
            </a:endParaRPr>
          </a:p>
          <a:p>
            <a:pPr algn="ct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000" dirty="0" smtClean="0">
                <a:solidFill>
                  <a:srgbClr val="999999"/>
                </a:solidFill>
                <a:latin typeface="Arial"/>
                <a:cs typeface="Arial"/>
              </a:rPr>
              <a:t>(</a:t>
            </a:r>
            <a:r>
              <a:rPr lang="en-GB" sz="2000" dirty="0" err="1" smtClean="0">
                <a:solidFill>
                  <a:srgbClr val="999999"/>
                </a:solidFill>
                <a:latin typeface="Arial"/>
                <a:cs typeface="Arial"/>
              </a:rPr>
              <a:t>Onishi</a:t>
            </a:r>
            <a:r>
              <a:rPr lang="en-GB" sz="2000" dirty="0" smtClean="0">
                <a:solidFill>
                  <a:srgbClr val="999999"/>
                </a:solidFill>
                <a:latin typeface="Arial"/>
                <a:cs typeface="Arial"/>
              </a:rPr>
              <a:t> et </a:t>
            </a:r>
            <a:r>
              <a:rPr lang="en-GB" sz="2000" dirty="0">
                <a:solidFill>
                  <a:srgbClr val="999999"/>
                </a:solidFill>
                <a:latin typeface="Arial"/>
                <a:cs typeface="Arial"/>
              </a:rPr>
              <a:t>al</a:t>
            </a:r>
            <a:r>
              <a:rPr lang="en-GB" sz="2000" dirty="0" smtClean="0">
                <a:solidFill>
                  <a:srgbClr val="999999"/>
                </a:solidFill>
                <a:latin typeface="Arial"/>
                <a:cs typeface="Arial"/>
              </a:rPr>
              <a:t>. 2016)</a:t>
            </a:r>
            <a:endParaRPr lang="en-GB" sz="2000" dirty="0">
              <a:solidFill>
                <a:srgbClr val="999999"/>
              </a:solidFill>
              <a:latin typeface="Arial"/>
              <a:cs typeface="Arial"/>
            </a:endParaRP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3105938" y="2413094"/>
            <a:ext cx="304511" cy="646570"/>
          </a:xfrm>
          <a:prstGeom prst="rect">
            <a:avLst/>
          </a:prstGeom>
          <a:noFill/>
          <a:ln w="28575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 descr="NGC3665_COmoments.tif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782" y="1510006"/>
            <a:ext cx="1674527" cy="2356504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 bwMode="auto">
          <a:xfrm flipV="1">
            <a:off x="3387359" y="1535603"/>
            <a:ext cx="999914" cy="86092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3389827" y="3059664"/>
            <a:ext cx="997446" cy="66966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9" name="Rectangle 28"/>
          <p:cNvSpPr/>
          <p:nvPr/>
        </p:nvSpPr>
        <p:spPr>
          <a:xfrm>
            <a:off x="1953072" y="4051615"/>
            <a:ext cx="2682345" cy="467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u="sng" dirty="0" smtClean="0">
                <a:solidFill>
                  <a:srgbClr val="FFFF00"/>
                </a:solidFill>
                <a:latin typeface="Arial"/>
                <a:cs typeface="Arial"/>
              </a:rPr>
              <a:t>Model predictions:</a:t>
            </a:r>
            <a:endParaRPr lang="en-GB" u="sng" dirty="0">
              <a:solidFill>
                <a:srgbClr val="FFFF99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1218596" y="5640183"/>
            <a:ext cx="1110571" cy="4001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dirty="0" smtClean="0">
                <a:solidFill>
                  <a:srgbClr val="000000"/>
                </a:solidFill>
                <a:latin typeface="Arial"/>
                <a:cs typeface="Arial"/>
              </a:rPr>
              <a:t>Velocity</a:t>
            </a:r>
            <a:endParaRPr lang="en-US" sz="2000" baseline="-25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69059" y="6755316"/>
            <a:ext cx="1002448" cy="4001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dirty="0" smtClean="0">
                <a:solidFill>
                  <a:srgbClr val="000000"/>
                </a:solidFill>
                <a:latin typeface="Arial"/>
                <a:cs typeface="Arial"/>
              </a:rPr>
              <a:t>Radius</a:t>
            </a:r>
            <a:endParaRPr lang="en-US" sz="2000" baseline="-250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510975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773113" y="97039"/>
            <a:ext cx="8458200" cy="1128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358775" indent="-3587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3600" dirty="0">
                <a:solidFill>
                  <a:srgbClr val="FFFF00"/>
                </a:solidFill>
                <a:latin typeface="Arial"/>
                <a:cs typeface="Arial"/>
              </a:rPr>
              <a:t>Molecular Gas </a:t>
            </a:r>
            <a:r>
              <a:rPr lang="en-GB" sz="3600" dirty="0" smtClean="0">
                <a:solidFill>
                  <a:srgbClr val="FFFF00"/>
                </a:solidFill>
                <a:latin typeface="Arial"/>
                <a:cs typeface="Arial"/>
              </a:rPr>
              <a:t>in 3D: From </a:t>
            </a:r>
            <a:r>
              <a:rPr lang="en-GB" sz="3600" dirty="0">
                <a:solidFill>
                  <a:srgbClr val="FFFF00"/>
                </a:solidFill>
                <a:latin typeface="Arial"/>
                <a:cs typeface="Arial"/>
              </a:rPr>
              <a:t>G</a:t>
            </a:r>
            <a:r>
              <a:rPr lang="en-GB" sz="3600" dirty="0" smtClean="0">
                <a:solidFill>
                  <a:srgbClr val="FFFF00"/>
                </a:solidFill>
                <a:latin typeface="Arial"/>
                <a:cs typeface="Arial"/>
              </a:rPr>
              <a:t>lobal </a:t>
            </a:r>
            <a:r>
              <a:rPr lang="en-GB" sz="3600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lang="en-GB" sz="3600" dirty="0" smtClean="0">
                <a:solidFill>
                  <a:srgbClr val="FFFF00"/>
                </a:solidFill>
                <a:latin typeface="Arial"/>
                <a:cs typeface="Arial"/>
              </a:rPr>
              <a:t>ynamics to SMBHs</a:t>
            </a:r>
            <a:endParaRPr lang="en-GB" sz="36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033588" y="1473048"/>
            <a:ext cx="5981700" cy="56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3200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lang="en-GB" sz="3600" dirty="0">
                <a:solidFill>
                  <a:srgbClr val="FFFF66"/>
                </a:solidFill>
                <a:latin typeface="Arial"/>
                <a:cs typeface="Arial"/>
              </a:rPr>
              <a:t>Martin Bureau,</a:t>
            </a:r>
            <a:r>
              <a:rPr lang="en-GB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2800" dirty="0">
                <a:solidFill>
                  <a:srgbClr val="E6E6E6"/>
                </a:solidFill>
                <a:latin typeface="Arial"/>
                <a:cs typeface="Arial"/>
              </a:rPr>
              <a:t>Oxford University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47700" y="2221334"/>
            <a:ext cx="8640763" cy="28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000" dirty="0" smtClean="0">
                <a:solidFill>
                  <a:srgbClr val="7F7F7F"/>
                </a:solidFill>
                <a:latin typeface="Arial"/>
                <a:cs typeface="Arial"/>
              </a:rPr>
              <a:t>SAURON + Atlas</a:t>
            </a:r>
            <a:r>
              <a:rPr lang="en-GB" sz="2000" baseline="30000" dirty="0" smtClean="0">
                <a:solidFill>
                  <a:srgbClr val="7F7F7F"/>
                </a:solidFill>
                <a:latin typeface="Arial"/>
                <a:cs typeface="Arial"/>
              </a:rPr>
              <a:t>3D</a:t>
            </a:r>
            <a:r>
              <a:rPr lang="en-GB" sz="2000" dirty="0" smtClean="0">
                <a:solidFill>
                  <a:srgbClr val="7F7F7F"/>
                </a:solidFill>
                <a:latin typeface="Arial"/>
                <a:cs typeface="Arial"/>
              </a:rPr>
              <a:t> CO</a:t>
            </a:r>
            <a:endParaRPr lang="en-GB" sz="2000" dirty="0">
              <a:solidFill>
                <a:srgbClr val="7F7F7F"/>
              </a:solidFill>
              <a:latin typeface="Arial"/>
              <a:cs typeface="Arial"/>
            </a:endParaRPr>
          </a:p>
          <a:p>
            <a:pPr algn="ct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000" dirty="0">
                <a:solidFill>
                  <a:srgbClr val="7F7F7F"/>
                </a:solidFill>
                <a:latin typeface="Arial"/>
                <a:cs typeface="Arial"/>
              </a:rPr>
              <a:t>(</a:t>
            </a:r>
            <a:r>
              <a:rPr lang="en-GB" sz="2000" dirty="0" err="1">
                <a:solidFill>
                  <a:srgbClr val="7F7F7F"/>
                </a:solidFill>
                <a:latin typeface="Arial"/>
                <a:cs typeface="Arial"/>
              </a:rPr>
              <a:t>Katey</a:t>
            </a:r>
            <a:r>
              <a:rPr lang="en-GB" sz="200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7F7F7F"/>
                </a:solidFill>
                <a:latin typeface="Arial"/>
                <a:cs typeface="Arial"/>
              </a:rPr>
              <a:t>Alatalo</a:t>
            </a:r>
            <a:r>
              <a:rPr lang="en-GB" sz="2000" dirty="0" smtClean="0">
                <a:solidFill>
                  <a:srgbClr val="7F7F7F"/>
                </a:solidFill>
                <a:latin typeface="Arial"/>
                <a:cs typeface="Arial"/>
              </a:rPr>
              <a:t>, Estelle </a:t>
            </a:r>
            <a:r>
              <a:rPr lang="en-GB" sz="2000" dirty="0" err="1" smtClean="0">
                <a:solidFill>
                  <a:srgbClr val="7F7F7F"/>
                </a:solidFill>
                <a:latin typeface="Arial"/>
                <a:cs typeface="Arial"/>
              </a:rPr>
              <a:t>Bayet</a:t>
            </a:r>
            <a:r>
              <a:rPr lang="en-GB" sz="2000" dirty="0" smtClean="0">
                <a:solidFill>
                  <a:srgbClr val="7F7F7F"/>
                </a:solidFill>
                <a:latin typeface="Arial"/>
                <a:cs typeface="Arial"/>
              </a:rPr>
              <a:t>, Leo Blitz, Francoise </a:t>
            </a:r>
            <a:r>
              <a:rPr lang="en-GB" sz="2000" dirty="0" err="1" smtClean="0">
                <a:solidFill>
                  <a:srgbClr val="7F7F7F"/>
                </a:solidFill>
                <a:latin typeface="Arial"/>
                <a:cs typeface="Arial"/>
              </a:rPr>
              <a:t>Combes</a:t>
            </a:r>
            <a:r>
              <a:rPr lang="en-GB" sz="2000" dirty="0" smtClean="0">
                <a:solidFill>
                  <a:srgbClr val="7F7F7F"/>
                </a:solidFill>
                <a:latin typeface="Arial"/>
                <a:cs typeface="Arial"/>
              </a:rPr>
              <a:t>, Alison Crocker,</a:t>
            </a:r>
          </a:p>
          <a:p>
            <a:pPr algn="ct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000" dirty="0">
                <a:solidFill>
                  <a:srgbClr val="7F7F7F"/>
                </a:solidFill>
                <a:latin typeface="Arial"/>
                <a:cs typeface="Arial"/>
              </a:rPr>
              <a:t>Timothy Davis</a:t>
            </a:r>
            <a:r>
              <a:rPr lang="en-GB" sz="2000" dirty="0" smtClean="0">
                <a:solidFill>
                  <a:srgbClr val="7F7F7F"/>
                </a:solidFill>
                <a:latin typeface="Arial"/>
                <a:cs typeface="Arial"/>
              </a:rPr>
              <a:t>, Lisa </a:t>
            </a:r>
            <a:r>
              <a:rPr lang="en-GB" sz="2000" dirty="0">
                <a:solidFill>
                  <a:srgbClr val="7F7F7F"/>
                </a:solidFill>
                <a:latin typeface="Arial"/>
                <a:cs typeface="Arial"/>
              </a:rPr>
              <a:t>Young</a:t>
            </a:r>
            <a:r>
              <a:rPr lang="en-GB" sz="2000" dirty="0" smtClean="0">
                <a:solidFill>
                  <a:srgbClr val="7F7F7F"/>
                </a:solidFill>
                <a:latin typeface="Arial"/>
                <a:cs typeface="Arial"/>
              </a:rPr>
              <a:t>)</a:t>
            </a:r>
          </a:p>
          <a:p>
            <a:pPr algn="ct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en-GB" sz="1200" dirty="0" smtClean="0">
              <a:solidFill>
                <a:srgbClr val="7F7F7F"/>
              </a:solidFill>
              <a:latin typeface="Arial"/>
              <a:cs typeface="Arial"/>
            </a:endParaRPr>
          </a:p>
          <a:p>
            <a:pPr algn="ct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000" dirty="0" smtClean="0">
                <a:solidFill>
                  <a:srgbClr val="7F7F7F"/>
                </a:solidFill>
                <a:latin typeface="Arial"/>
                <a:cs typeface="Arial"/>
              </a:rPr>
              <a:t>Tully-Fisher Relation</a:t>
            </a:r>
            <a:endParaRPr lang="en-GB" sz="2000" dirty="0">
              <a:solidFill>
                <a:srgbClr val="7F7F7F"/>
              </a:solidFill>
              <a:latin typeface="Arial"/>
              <a:cs typeface="Arial"/>
            </a:endParaRPr>
          </a:p>
          <a:p>
            <a:pPr algn="ct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000" dirty="0" smtClean="0">
                <a:solidFill>
                  <a:srgbClr val="7F7F7F"/>
                </a:solidFill>
                <a:latin typeface="Arial"/>
                <a:cs typeface="Arial"/>
              </a:rPr>
              <a:t>(</a:t>
            </a:r>
            <a:r>
              <a:rPr lang="en-GB" sz="2000" dirty="0">
                <a:solidFill>
                  <a:srgbClr val="7F7F7F"/>
                </a:solidFill>
                <a:latin typeface="Arial"/>
                <a:cs typeface="Arial"/>
              </a:rPr>
              <a:t>Timothy Davis, </a:t>
            </a:r>
            <a:r>
              <a:rPr lang="en-GB" sz="2000" dirty="0" err="1">
                <a:solidFill>
                  <a:srgbClr val="7F7F7F"/>
                </a:solidFill>
                <a:latin typeface="Arial"/>
                <a:cs typeface="Arial"/>
              </a:rPr>
              <a:t>Alfie</a:t>
            </a:r>
            <a:r>
              <a:rPr lang="en-GB" sz="200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7F7F7F"/>
                </a:solidFill>
                <a:latin typeface="Arial"/>
                <a:cs typeface="Arial"/>
              </a:rPr>
              <a:t>Tiley</a:t>
            </a:r>
            <a:r>
              <a:rPr lang="en-GB" sz="2000" dirty="0">
                <a:solidFill>
                  <a:srgbClr val="7F7F7F"/>
                </a:solidFill>
                <a:latin typeface="Arial"/>
                <a:cs typeface="Arial"/>
              </a:rPr>
              <a:t>, </a:t>
            </a:r>
            <a:r>
              <a:rPr lang="en-GB" sz="2000" dirty="0" err="1">
                <a:solidFill>
                  <a:srgbClr val="7F7F7F"/>
                </a:solidFill>
                <a:latin typeface="Arial"/>
                <a:cs typeface="Arial"/>
              </a:rPr>
              <a:t>Selcuk</a:t>
            </a:r>
            <a:r>
              <a:rPr lang="en-GB" sz="200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7F7F7F"/>
                </a:solidFill>
                <a:latin typeface="Arial"/>
                <a:cs typeface="Arial"/>
              </a:rPr>
              <a:t>Topal</a:t>
            </a:r>
            <a:r>
              <a:rPr lang="en-GB" sz="2000" dirty="0">
                <a:solidFill>
                  <a:srgbClr val="7F7F7F"/>
                </a:solidFill>
                <a:latin typeface="Arial"/>
                <a:cs typeface="Arial"/>
              </a:rPr>
              <a:t>, </a:t>
            </a:r>
            <a:r>
              <a:rPr lang="en-GB" sz="2000" dirty="0" err="1">
                <a:solidFill>
                  <a:srgbClr val="7F7F7F"/>
                </a:solidFill>
                <a:latin typeface="Arial"/>
                <a:cs typeface="Arial"/>
              </a:rPr>
              <a:t>Kazufumi</a:t>
            </a:r>
            <a:r>
              <a:rPr lang="en-GB" sz="2000" dirty="0">
                <a:solidFill>
                  <a:srgbClr val="7F7F7F"/>
                </a:solidFill>
                <a:latin typeface="Arial"/>
                <a:cs typeface="Arial"/>
              </a:rPr>
              <a:t> Torii</a:t>
            </a:r>
            <a:r>
              <a:rPr lang="en-GB" sz="2000" dirty="0" smtClean="0">
                <a:solidFill>
                  <a:srgbClr val="7F7F7F"/>
                </a:solidFill>
                <a:latin typeface="Arial"/>
                <a:cs typeface="Arial"/>
              </a:rPr>
              <a:t>)</a:t>
            </a:r>
            <a:endParaRPr lang="en-GB" sz="2000" dirty="0">
              <a:solidFill>
                <a:srgbClr val="7F7F7F"/>
              </a:solidFill>
              <a:latin typeface="Arial"/>
              <a:cs typeface="Arial"/>
            </a:endParaRPr>
          </a:p>
          <a:p>
            <a:pPr algn="ct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en-GB" sz="1200" dirty="0">
              <a:solidFill>
                <a:srgbClr val="7F7F7F"/>
              </a:solidFill>
              <a:latin typeface="Arial"/>
              <a:cs typeface="Arial"/>
            </a:endParaRPr>
          </a:p>
          <a:p>
            <a:pPr algn="ct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000" dirty="0">
                <a:solidFill>
                  <a:srgbClr val="7F7F7F"/>
                </a:solidFill>
                <a:latin typeface="Arial"/>
                <a:cs typeface="Arial"/>
              </a:rPr>
              <a:t>WISDOM Team</a:t>
            </a:r>
          </a:p>
          <a:p>
            <a:pPr algn="ct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000" dirty="0">
                <a:solidFill>
                  <a:srgbClr val="7F7F7F"/>
                </a:solidFill>
                <a:latin typeface="Arial"/>
                <a:cs typeface="Arial"/>
              </a:rPr>
              <a:t>(Timothy Davis, Kyoko </a:t>
            </a:r>
            <a:r>
              <a:rPr lang="en-GB" sz="2000" dirty="0" err="1">
                <a:solidFill>
                  <a:srgbClr val="7F7F7F"/>
                </a:solidFill>
                <a:latin typeface="Arial"/>
                <a:cs typeface="Arial"/>
              </a:rPr>
              <a:t>Onishi</a:t>
            </a:r>
            <a:r>
              <a:rPr lang="en-GB" sz="2000" dirty="0">
                <a:solidFill>
                  <a:srgbClr val="7F7F7F"/>
                </a:solidFill>
                <a:latin typeface="Arial"/>
                <a:cs typeface="Arial"/>
              </a:rPr>
              <a:t>, Leo Blitz, Satoru Iguchi, </a:t>
            </a:r>
          </a:p>
          <a:p>
            <a:pPr algn="ct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000" dirty="0">
                <a:solidFill>
                  <a:srgbClr val="7F7F7F"/>
                </a:solidFill>
                <a:latin typeface="Arial"/>
                <a:cs typeface="Arial"/>
              </a:rPr>
              <a:t>Michele </a:t>
            </a:r>
            <a:r>
              <a:rPr lang="en-GB" sz="2000" dirty="0" err="1">
                <a:solidFill>
                  <a:srgbClr val="7F7F7F"/>
                </a:solidFill>
                <a:latin typeface="Arial"/>
                <a:cs typeface="Arial"/>
              </a:rPr>
              <a:t>Cappellari</a:t>
            </a:r>
            <a:r>
              <a:rPr lang="en-GB" sz="2000" dirty="0">
                <a:solidFill>
                  <a:srgbClr val="7F7F7F"/>
                </a:solidFill>
                <a:latin typeface="Arial"/>
                <a:cs typeface="Arial"/>
              </a:rPr>
              <a:t>, Marc </a:t>
            </a:r>
            <a:r>
              <a:rPr lang="en-GB" sz="2000" dirty="0" err="1">
                <a:solidFill>
                  <a:srgbClr val="7F7F7F"/>
                </a:solidFill>
                <a:latin typeface="Arial"/>
                <a:cs typeface="Arial"/>
              </a:rPr>
              <a:t>Sarzi</a:t>
            </a:r>
            <a:r>
              <a:rPr lang="en-GB" sz="2000" dirty="0" smtClean="0">
                <a:solidFill>
                  <a:srgbClr val="7F7F7F"/>
                </a:solidFill>
                <a:latin typeface="Arial"/>
                <a:cs typeface="Arial"/>
              </a:rPr>
              <a:t>)</a:t>
            </a:r>
            <a:endParaRPr lang="en-GB" sz="8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42455" y="5287852"/>
            <a:ext cx="966354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3200" u="sng" dirty="0">
                <a:solidFill>
                  <a:srgbClr val="FFFF00"/>
                </a:solidFill>
                <a:latin typeface="Arial"/>
                <a:cs typeface="Arial"/>
              </a:rPr>
              <a:t>Plans:</a:t>
            </a:r>
            <a:r>
              <a:rPr lang="en-GB" dirty="0">
                <a:solidFill>
                  <a:srgbClr val="FFFF00"/>
                </a:solidFill>
                <a:latin typeface="Arial"/>
                <a:cs typeface="Arial"/>
              </a:rPr>
              <a:t>  </a:t>
            </a:r>
            <a:r>
              <a:rPr lang="en-GB" sz="800" dirty="0" smtClean="0">
                <a:solidFill>
                  <a:srgbClr val="FFFF00"/>
                </a:solidFill>
                <a:latin typeface="Arial"/>
                <a:cs typeface="Arial"/>
              </a:rPr>
              <a:t>  </a:t>
            </a:r>
            <a:r>
              <a:rPr lang="en-GB" dirty="0" smtClean="0">
                <a:solidFill>
                  <a:srgbClr val="FFFF99"/>
                </a:solidFill>
                <a:latin typeface="Arial"/>
                <a:cs typeface="Arial"/>
              </a:rPr>
              <a:t>Introduction:  </a:t>
            </a:r>
            <a:r>
              <a:rPr lang="en-GB" dirty="0" smtClean="0">
                <a:solidFill>
                  <a:srgbClr val="E6E6E6"/>
                </a:solidFill>
                <a:latin typeface="Arial"/>
                <a:cs typeface="Arial"/>
              </a:rPr>
              <a:t>Molecular gas, E/</a:t>
            </a:r>
            <a:r>
              <a:rPr lang="en-GB" dirty="0">
                <a:solidFill>
                  <a:srgbClr val="E6E6E6"/>
                </a:solidFill>
                <a:latin typeface="Arial"/>
                <a:cs typeface="Arial"/>
              </a:rPr>
              <a:t>S0 </a:t>
            </a:r>
            <a:r>
              <a:rPr lang="en-GB" dirty="0" smtClean="0">
                <a:solidFill>
                  <a:srgbClr val="E6E6E6"/>
                </a:solidFill>
                <a:latin typeface="Arial"/>
                <a:cs typeface="Arial"/>
              </a:rPr>
              <a:t>content, kinematic tracer</a:t>
            </a:r>
            <a:endParaRPr lang="en-GB" dirty="0">
              <a:solidFill>
                <a:srgbClr val="E6E6E6"/>
              </a:solidFill>
              <a:latin typeface="Arial"/>
              <a:cs typeface="Arial"/>
            </a:endParaRPr>
          </a:p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dirty="0">
                <a:solidFill>
                  <a:srgbClr val="FFFF99"/>
                </a:solidFill>
                <a:latin typeface="Arial"/>
                <a:cs typeface="Arial"/>
              </a:rPr>
              <a:t>                </a:t>
            </a:r>
            <a:r>
              <a:rPr lang="en-GB" dirty="0" smtClean="0">
                <a:solidFill>
                  <a:srgbClr val="7F7F7F"/>
                </a:solidFill>
                <a:latin typeface="Arial"/>
                <a:cs typeface="Arial"/>
              </a:rPr>
              <a:t>Tully-Fisher relation:  </a:t>
            </a:r>
            <a:r>
              <a:rPr lang="en-GB" dirty="0">
                <a:solidFill>
                  <a:srgbClr val="7F7F7F"/>
                </a:solidFill>
                <a:latin typeface="Arial"/>
                <a:cs typeface="Arial"/>
              </a:rPr>
              <a:t>E/</a:t>
            </a:r>
            <a:r>
              <a:rPr lang="en-GB" dirty="0" smtClean="0">
                <a:solidFill>
                  <a:srgbClr val="7F7F7F"/>
                </a:solidFill>
                <a:latin typeface="Arial"/>
                <a:cs typeface="Arial"/>
              </a:rPr>
              <a:t>S0, local benchmark, high-z</a:t>
            </a:r>
            <a:endParaRPr lang="en-GB" dirty="0">
              <a:solidFill>
                <a:srgbClr val="7F7F7F"/>
              </a:solidFill>
              <a:latin typeface="Arial"/>
              <a:cs typeface="Arial"/>
            </a:endParaRPr>
          </a:p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dirty="0">
                <a:solidFill>
                  <a:srgbClr val="7F7F7F"/>
                </a:solidFill>
                <a:latin typeface="Arial"/>
                <a:cs typeface="Arial"/>
              </a:rPr>
              <a:t>                </a:t>
            </a:r>
            <a:r>
              <a:rPr lang="en-GB" dirty="0" smtClean="0">
                <a:solidFill>
                  <a:srgbClr val="7F7F7F"/>
                </a:solidFill>
                <a:latin typeface="Arial"/>
                <a:cs typeface="Arial"/>
              </a:rPr>
              <a:t>SMBHs:  Pilot observations, WISDOM, GMC populations</a:t>
            </a:r>
            <a:endParaRPr lang="en-GB" dirty="0">
              <a:solidFill>
                <a:srgbClr val="7F7F7F"/>
              </a:solidFill>
              <a:latin typeface="Arial"/>
              <a:cs typeface="Arial"/>
            </a:endParaRPr>
          </a:p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dirty="0" smtClean="0">
                <a:solidFill>
                  <a:srgbClr val="7F7F7F"/>
                </a:solidFill>
                <a:latin typeface="Arial"/>
                <a:cs typeface="Arial"/>
              </a:rPr>
              <a:t>                Conclusions:  Tully-Fisher, SMBHs </a:t>
            </a:r>
            <a:endParaRPr lang="en-GB" dirty="0">
              <a:solidFill>
                <a:srgbClr val="7F7F7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976318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981509" y="4046623"/>
            <a:ext cx="2630197" cy="467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u="sng" dirty="0" smtClean="0">
                <a:solidFill>
                  <a:srgbClr val="FFFF00"/>
                </a:solidFill>
                <a:latin typeface="Arial"/>
                <a:cs typeface="Arial"/>
              </a:rPr>
              <a:t>CARMA CO PVD:</a:t>
            </a:r>
            <a:endParaRPr lang="en-GB" u="sng" dirty="0">
              <a:solidFill>
                <a:srgbClr val="FFFF99"/>
              </a:solidFill>
              <a:latin typeface="Arial"/>
              <a:cs typeface="Arial"/>
            </a:endParaRPr>
          </a:p>
        </p:txBody>
      </p:sp>
      <p:pic>
        <p:nvPicPr>
          <p:cNvPr id="6" name="Picture 5" descr="NGC3665_optical_CO_radio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50" y="1535603"/>
            <a:ext cx="2334149" cy="2330907"/>
          </a:xfrm>
          <a:prstGeom prst="rect">
            <a:avLst/>
          </a:prstGeom>
        </p:spPr>
      </p:pic>
      <p:pic>
        <p:nvPicPr>
          <p:cNvPr id="7" name="Picture 6" descr="NGC3665_optical_CO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056" y="1927926"/>
            <a:ext cx="1312235" cy="1577952"/>
          </a:xfrm>
          <a:prstGeom prst="rect">
            <a:avLst/>
          </a:prstGeom>
        </p:spPr>
      </p:pic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242582" y="2453490"/>
            <a:ext cx="304511" cy="479167"/>
          </a:xfrm>
          <a:prstGeom prst="rect">
            <a:avLst/>
          </a:prstGeom>
          <a:noFill/>
          <a:ln w="28575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1242582" y="1927927"/>
            <a:ext cx="1365384" cy="525563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1242582" y="2932657"/>
            <a:ext cx="1365384" cy="538583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6" name="Text Box 1"/>
          <p:cNvSpPr txBox="1">
            <a:spLocks noChangeArrowheads="1"/>
          </p:cNvSpPr>
          <p:nvPr/>
        </p:nvSpPr>
        <p:spPr bwMode="auto">
          <a:xfrm>
            <a:off x="730250" y="220822"/>
            <a:ext cx="8610600" cy="1003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4400" dirty="0" smtClean="0">
                <a:solidFill>
                  <a:srgbClr val="FFFF00"/>
                </a:solidFill>
                <a:latin typeface="Arial"/>
                <a:cs typeface="Arial"/>
              </a:rPr>
              <a:t>CO:  </a:t>
            </a:r>
            <a:r>
              <a:rPr lang="en-GB" sz="4400" dirty="0">
                <a:solidFill>
                  <a:srgbClr val="F7FF99"/>
                </a:solidFill>
                <a:latin typeface="Arial"/>
                <a:cs typeface="Arial"/>
              </a:rPr>
              <a:t>N</a:t>
            </a:r>
            <a:r>
              <a:rPr lang="en-GB" sz="4400" dirty="0" smtClean="0">
                <a:solidFill>
                  <a:srgbClr val="F7FF99"/>
                </a:solidFill>
                <a:latin typeface="Arial"/>
                <a:cs typeface="Arial"/>
              </a:rPr>
              <a:t>GC 3665 SMBH </a:t>
            </a:r>
            <a:r>
              <a:rPr lang="en-GB" sz="4400" dirty="0">
                <a:solidFill>
                  <a:srgbClr val="F7FF99"/>
                </a:solidFill>
                <a:latin typeface="Arial"/>
                <a:cs typeface="Arial"/>
              </a:rPr>
              <a:t>mass</a:t>
            </a:r>
            <a:endParaRPr lang="en-GB" sz="2000" dirty="0">
              <a:solidFill>
                <a:srgbClr val="F7FF99"/>
              </a:solidFill>
              <a:latin typeface="Arial"/>
              <a:cs typeface="Arial"/>
            </a:endParaRPr>
          </a:p>
          <a:p>
            <a:pPr algn="ct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000" dirty="0" smtClean="0">
                <a:solidFill>
                  <a:srgbClr val="999999"/>
                </a:solidFill>
                <a:latin typeface="Arial"/>
                <a:cs typeface="Arial"/>
              </a:rPr>
              <a:t>(</a:t>
            </a:r>
            <a:r>
              <a:rPr lang="en-GB" sz="2000" dirty="0" err="1" smtClean="0">
                <a:solidFill>
                  <a:srgbClr val="999999"/>
                </a:solidFill>
                <a:latin typeface="Arial"/>
                <a:cs typeface="Arial"/>
              </a:rPr>
              <a:t>Onishi</a:t>
            </a:r>
            <a:r>
              <a:rPr lang="en-GB" sz="2000" dirty="0" smtClean="0">
                <a:solidFill>
                  <a:srgbClr val="999999"/>
                </a:solidFill>
                <a:latin typeface="Arial"/>
                <a:cs typeface="Arial"/>
              </a:rPr>
              <a:t> et </a:t>
            </a:r>
            <a:r>
              <a:rPr lang="en-GB" sz="2000" dirty="0">
                <a:solidFill>
                  <a:srgbClr val="999999"/>
                </a:solidFill>
                <a:latin typeface="Arial"/>
                <a:cs typeface="Arial"/>
              </a:rPr>
              <a:t>al</a:t>
            </a:r>
            <a:r>
              <a:rPr lang="en-GB" sz="2000" dirty="0" smtClean="0">
                <a:solidFill>
                  <a:srgbClr val="999999"/>
                </a:solidFill>
                <a:latin typeface="Arial"/>
                <a:cs typeface="Arial"/>
              </a:rPr>
              <a:t>. 2016)</a:t>
            </a:r>
            <a:endParaRPr lang="en-GB" sz="2000" dirty="0">
              <a:solidFill>
                <a:srgbClr val="999999"/>
              </a:solidFill>
              <a:latin typeface="Arial"/>
              <a:cs typeface="Arial"/>
            </a:endParaRP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3105938" y="2413094"/>
            <a:ext cx="304511" cy="646570"/>
          </a:xfrm>
          <a:prstGeom prst="rect">
            <a:avLst/>
          </a:prstGeom>
          <a:noFill/>
          <a:ln w="28575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 descr="NGC3665_COmoments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782" y="1510006"/>
            <a:ext cx="1674527" cy="2356504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 bwMode="auto">
          <a:xfrm flipV="1">
            <a:off x="3387359" y="1535603"/>
            <a:ext cx="999914" cy="86092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3389827" y="3059664"/>
            <a:ext cx="997446" cy="66966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6280727" y="1510006"/>
            <a:ext cx="3775358" cy="457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503238" indent="-4318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buFont typeface="StarSymbol" charset="0"/>
              <a:buNone/>
              <a:defRPr/>
            </a:pPr>
            <a:r>
              <a:rPr lang="en-GB" sz="3200" u="sng" dirty="0" smtClean="0">
                <a:solidFill>
                  <a:srgbClr val="FFFF00"/>
                </a:solidFill>
                <a:latin typeface="Arial"/>
                <a:cs typeface="Arial"/>
              </a:rPr>
              <a:t>CARMA:</a:t>
            </a:r>
            <a:endParaRPr lang="en-GB" sz="800" u="sng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buFont typeface="StarSymbol" charset="0"/>
              <a:buChar char="•"/>
              <a:defRPr/>
            </a:pPr>
            <a:r>
              <a:rPr lang="en-GB" dirty="0" smtClean="0">
                <a:solidFill>
                  <a:srgbClr val="F7FF99"/>
                </a:solidFill>
                <a:latin typeface="Arial"/>
                <a:cs typeface="Arial"/>
              </a:rPr>
              <a:t>CO(2-1)</a:t>
            </a:r>
            <a:endParaRPr lang="en-GB" dirty="0" smtClean="0">
              <a:solidFill>
                <a:srgbClr val="FFFF99"/>
              </a:solidFill>
              <a:latin typeface="Arial"/>
              <a:cs typeface="Arial"/>
            </a:endParaRP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buFont typeface="StarSymbol" charset="0"/>
              <a:buChar char="•"/>
              <a:defRPr/>
            </a:pPr>
            <a:r>
              <a:rPr lang="en-GB" dirty="0" smtClean="0">
                <a:solidFill>
                  <a:srgbClr val="FFFF99"/>
                </a:solidFill>
                <a:latin typeface="Arial"/>
                <a:cs typeface="Arial"/>
              </a:rPr>
              <a:t>B+C array:  0.6” x 0.6”</a:t>
            </a:r>
          </a:p>
          <a:p>
            <a:pPr marL="71438" indent="0"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defRPr/>
            </a:pPr>
            <a:endParaRPr lang="en-GB" dirty="0">
              <a:solidFill>
                <a:srgbClr val="F2F2F2"/>
              </a:solidFill>
              <a:latin typeface="Arial"/>
              <a:cs typeface="Arial"/>
            </a:endParaRP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buFont typeface="StarSymbol" charset="0"/>
              <a:buNone/>
              <a:defRPr/>
            </a:pPr>
            <a:r>
              <a:rPr lang="en-GB" sz="3200" u="sng" dirty="0" smtClean="0">
                <a:solidFill>
                  <a:srgbClr val="FFFF00"/>
                </a:solidFill>
                <a:latin typeface="Arial"/>
                <a:cs typeface="Arial"/>
              </a:rPr>
              <a:t>SMBH:</a:t>
            </a:r>
            <a:endParaRPr lang="en-GB" sz="800" u="sng" dirty="0">
              <a:solidFill>
                <a:srgbClr val="FFFF00"/>
              </a:solidFill>
              <a:latin typeface="Arial"/>
              <a:cs typeface="Arial"/>
            </a:endParaRPr>
          </a:p>
          <a:p>
            <a:pPr marL="414338" indent="-342900"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buFont typeface="Arial"/>
              <a:buChar char="•"/>
              <a:defRPr/>
            </a:pPr>
            <a:r>
              <a:rPr lang="en-GB" dirty="0" smtClean="0">
                <a:solidFill>
                  <a:srgbClr val="F7FF99"/>
                </a:solidFill>
                <a:latin typeface="Arial"/>
                <a:cs typeface="Arial"/>
              </a:rPr>
              <a:t> M</a:t>
            </a:r>
            <a:r>
              <a:rPr lang="en-GB" baseline="-25000" dirty="0">
                <a:solidFill>
                  <a:srgbClr val="F7FF99"/>
                </a:solidFill>
                <a:latin typeface="Arial"/>
                <a:ea typeface="Wingdings"/>
                <a:cs typeface="Arial"/>
                <a:sym typeface="Wingdings"/>
              </a:rPr>
              <a:t></a:t>
            </a:r>
            <a:r>
              <a:rPr lang="en-GB" dirty="0">
                <a:solidFill>
                  <a:srgbClr val="F7FF99"/>
                </a:solidFill>
                <a:latin typeface="Arial"/>
                <a:cs typeface="Arial"/>
              </a:rPr>
              <a:t> </a:t>
            </a:r>
            <a:r>
              <a:rPr lang="en-GB" dirty="0" smtClean="0">
                <a:solidFill>
                  <a:srgbClr val="F7FF99"/>
                </a:solidFill>
                <a:latin typeface="Arial"/>
                <a:cs typeface="Arial"/>
              </a:rPr>
              <a:t>≈ 5.5 </a:t>
            </a:r>
            <a:r>
              <a:rPr lang="en-GB" dirty="0">
                <a:solidFill>
                  <a:srgbClr val="F7FF99"/>
                </a:solidFill>
                <a:latin typeface="Arial"/>
                <a:cs typeface="Arial"/>
              </a:rPr>
              <a:t>x 10</a:t>
            </a:r>
            <a:r>
              <a:rPr lang="en-GB" baseline="30000" dirty="0">
                <a:solidFill>
                  <a:srgbClr val="F7FF99"/>
                </a:solidFill>
                <a:latin typeface="Arial"/>
                <a:cs typeface="Arial"/>
              </a:rPr>
              <a:t>8</a:t>
            </a:r>
            <a:r>
              <a:rPr lang="en-GB" dirty="0">
                <a:solidFill>
                  <a:srgbClr val="F7FF99"/>
                </a:solidFill>
                <a:latin typeface="Arial"/>
                <a:cs typeface="Arial"/>
              </a:rPr>
              <a:t> M</a:t>
            </a:r>
            <a:r>
              <a:rPr lang="en-GB" baseline="-25000" dirty="0" smtClean="0">
                <a:solidFill>
                  <a:srgbClr val="F7FF99"/>
                </a:solidFill>
                <a:latin typeface="Arial"/>
                <a:ea typeface="Wingdings"/>
                <a:cs typeface="Arial"/>
                <a:sym typeface="Wingdings"/>
              </a:rPr>
              <a:t></a:t>
            </a:r>
            <a:endParaRPr lang="en-GB" dirty="0">
              <a:solidFill>
                <a:srgbClr val="F7FF99"/>
              </a:solidFill>
              <a:latin typeface="Arial"/>
              <a:cs typeface="Arial"/>
            </a:endParaRPr>
          </a:p>
          <a:p>
            <a:pPr marL="71438" indent="0"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defRPr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   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(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consistent with M</a:t>
            </a:r>
            <a:r>
              <a:rPr lang="en-GB" sz="4000" baseline="-25000" dirty="0" smtClean="0">
                <a:solidFill>
                  <a:schemeClr val="bg1">
                    <a:lumMod val="85000"/>
                  </a:schemeClr>
                </a:solidFill>
                <a:latin typeface="Arial"/>
                <a:ea typeface="Wingdings"/>
                <a:cs typeface="Arial"/>
                <a:sym typeface="Wingdings"/>
              </a:rPr>
              <a:t>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- </a:t>
            </a:r>
            <a:r>
              <a:rPr lang="en-GB" dirty="0" err="1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σ</a:t>
            </a:r>
            <a:r>
              <a:rPr lang="en-GB" baseline="-25000" dirty="0" smtClean="0">
                <a:solidFill>
                  <a:schemeClr val="bg1">
                    <a:lumMod val="85000"/>
                  </a:schemeClr>
                </a:solidFill>
                <a:latin typeface="Zapf Dingbats"/>
                <a:ea typeface="Zapf Dingbats"/>
                <a:cs typeface="Zapf Dingbats"/>
                <a:sym typeface="Zapf Dingbats"/>
              </a:rPr>
              <a:t>★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)</a:t>
            </a:r>
          </a:p>
          <a:p>
            <a:pPr marL="71438" indent="0"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defRPr/>
            </a:pPr>
            <a:endParaRPr lang="en-GB" sz="1200" dirty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buFont typeface="Wingdings" charset="2"/>
              <a:buChar char="²"/>
              <a:defRPr/>
            </a:pPr>
            <a:r>
              <a:rPr lang="en-GB" dirty="0" smtClean="0">
                <a:solidFill>
                  <a:srgbClr val="FFFF99"/>
                </a:solidFill>
                <a:latin typeface="Arial"/>
                <a:cs typeface="Arial"/>
              </a:rPr>
              <a:t>CO disk roughly perpendicular to jet</a:t>
            </a: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buFont typeface="Wingdings" charset="2"/>
              <a:buChar char="²"/>
              <a:defRPr/>
            </a:pPr>
            <a:r>
              <a:rPr lang="en-GB" dirty="0" smtClean="0">
                <a:solidFill>
                  <a:srgbClr val="FFFF99"/>
                </a:solidFill>
                <a:latin typeface="Arial"/>
                <a:cs typeface="Arial"/>
              </a:rPr>
              <a:t>Modelling </a:t>
            </a:r>
            <a:r>
              <a:rPr lang="en-GB" dirty="0" err="1" smtClean="0">
                <a:solidFill>
                  <a:srgbClr val="FFFF99"/>
                </a:solidFill>
                <a:latin typeface="Arial"/>
                <a:cs typeface="Arial"/>
              </a:rPr>
              <a:t>ongoing</a:t>
            </a:r>
            <a:r>
              <a:rPr lang="en-GB" dirty="0" smtClean="0">
                <a:solidFill>
                  <a:srgbClr val="FFFF99"/>
                </a:solidFill>
                <a:latin typeface="Arial"/>
                <a:cs typeface="Arial"/>
              </a:rPr>
              <a:t>…</a:t>
            </a:r>
            <a:endParaRPr lang="en-GB" dirty="0" smtClean="0">
              <a:solidFill>
                <a:schemeClr val="bg2">
                  <a:lumMod val="20000"/>
                  <a:lumOff val="8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8" name="Picture 7" descr="NGC3665_PVDfit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818" y="4537535"/>
            <a:ext cx="3760129" cy="2139075"/>
          </a:xfrm>
          <a:prstGeom prst="rect">
            <a:avLst/>
          </a:prstGeom>
        </p:spPr>
      </p:pic>
      <p:pic>
        <p:nvPicPr>
          <p:cNvPr id="10" name="Picture 9" descr="NGC3665_PVDfit_xaxis.tif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427" y="6641973"/>
            <a:ext cx="3754520" cy="40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81385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1"/>
          <p:cNvSpPr txBox="1">
            <a:spLocks noChangeArrowheads="1"/>
          </p:cNvSpPr>
          <p:nvPr/>
        </p:nvSpPr>
        <p:spPr bwMode="auto">
          <a:xfrm>
            <a:off x="730250" y="220822"/>
            <a:ext cx="8610600" cy="1003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4400" dirty="0" smtClean="0">
                <a:solidFill>
                  <a:srgbClr val="FFFF00"/>
                </a:solidFill>
                <a:latin typeface="Arial"/>
                <a:cs typeface="Arial"/>
              </a:rPr>
              <a:t>CO:  </a:t>
            </a:r>
            <a:r>
              <a:rPr lang="en-GB" sz="4400" dirty="0">
                <a:solidFill>
                  <a:srgbClr val="F7FF99"/>
                </a:solidFill>
                <a:latin typeface="Arial"/>
                <a:cs typeface="Arial"/>
              </a:rPr>
              <a:t>N</a:t>
            </a:r>
            <a:r>
              <a:rPr lang="en-GB" sz="4400" dirty="0" smtClean="0">
                <a:solidFill>
                  <a:srgbClr val="F7FF99"/>
                </a:solidFill>
                <a:latin typeface="Arial"/>
                <a:cs typeface="Arial"/>
              </a:rPr>
              <a:t>GC 3665 SMBH </a:t>
            </a:r>
            <a:r>
              <a:rPr lang="en-GB" sz="4400" dirty="0">
                <a:solidFill>
                  <a:srgbClr val="F7FF99"/>
                </a:solidFill>
                <a:latin typeface="Arial"/>
                <a:cs typeface="Arial"/>
              </a:rPr>
              <a:t>mass</a:t>
            </a:r>
            <a:endParaRPr lang="en-GB" sz="2000" dirty="0">
              <a:solidFill>
                <a:srgbClr val="F7FF99"/>
              </a:solidFill>
              <a:latin typeface="Arial"/>
              <a:cs typeface="Arial"/>
            </a:endParaRPr>
          </a:p>
          <a:p>
            <a:pPr algn="ct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000" dirty="0" smtClean="0">
                <a:solidFill>
                  <a:srgbClr val="999999"/>
                </a:solidFill>
                <a:latin typeface="Arial"/>
                <a:cs typeface="Arial"/>
              </a:rPr>
              <a:t>(</a:t>
            </a:r>
            <a:r>
              <a:rPr lang="en-GB" sz="2000" dirty="0" err="1" smtClean="0">
                <a:solidFill>
                  <a:srgbClr val="999999"/>
                </a:solidFill>
                <a:latin typeface="Arial"/>
                <a:cs typeface="Arial"/>
              </a:rPr>
              <a:t>Onishi</a:t>
            </a:r>
            <a:r>
              <a:rPr lang="en-GB" sz="2000" dirty="0" smtClean="0">
                <a:solidFill>
                  <a:srgbClr val="999999"/>
                </a:solidFill>
                <a:latin typeface="Arial"/>
                <a:cs typeface="Arial"/>
              </a:rPr>
              <a:t> et al. 2016)</a:t>
            </a:r>
            <a:endParaRPr lang="en-GB" sz="2000" dirty="0">
              <a:solidFill>
                <a:srgbClr val="999999"/>
              </a:solidFill>
              <a:latin typeface="Arial"/>
              <a:cs typeface="Arial"/>
            </a:endParaRPr>
          </a:p>
        </p:txBody>
      </p:sp>
      <p:pic>
        <p:nvPicPr>
          <p:cNvPr id="2" name="Picture 1" descr="NGC3665_cubefit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817" y="1427454"/>
            <a:ext cx="6950363" cy="565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0439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730250" y="323453"/>
            <a:ext cx="8610600" cy="68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4400" dirty="0" smtClean="0">
                <a:solidFill>
                  <a:srgbClr val="FFFF00"/>
                </a:solidFill>
                <a:latin typeface="Arial"/>
                <a:cs typeface="Arial"/>
              </a:rPr>
              <a:t>ALMA Cycle 2</a:t>
            </a:r>
            <a:endParaRPr lang="en-GB" sz="2000" dirty="0">
              <a:solidFill>
                <a:srgbClr val="FFFF66"/>
              </a:solidFill>
              <a:latin typeface="Arial"/>
              <a:cs typeface="Arial"/>
            </a:endParaRPr>
          </a:p>
        </p:txBody>
      </p:sp>
      <p:pic>
        <p:nvPicPr>
          <p:cNvPr id="11" name="Picture 10" descr="NGC4429_HSTMOM0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3" y="1874160"/>
            <a:ext cx="2393247" cy="1508787"/>
          </a:xfrm>
          <a:prstGeom prst="rect">
            <a:avLst/>
          </a:prstGeom>
        </p:spPr>
      </p:pic>
      <p:pic>
        <p:nvPicPr>
          <p:cNvPr id="12" name="Picture 11" descr="NGC4429_MOM1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584" y="1874160"/>
            <a:ext cx="2555911" cy="1508787"/>
          </a:xfrm>
          <a:prstGeom prst="rect">
            <a:avLst/>
          </a:prstGeom>
        </p:spPr>
      </p:pic>
      <p:pic>
        <p:nvPicPr>
          <p:cNvPr id="15" name="Picture 14" descr="NGC4429_PVD_obs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187" y="1874160"/>
            <a:ext cx="2057669" cy="1508787"/>
          </a:xfrm>
          <a:prstGeom prst="rect">
            <a:avLst/>
          </a:prstGeom>
        </p:spPr>
      </p:pic>
      <p:pic>
        <p:nvPicPr>
          <p:cNvPr id="19" name="Picture 18" descr="NGC4826_PVD_obs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893" y="3521498"/>
            <a:ext cx="2300069" cy="1685701"/>
          </a:xfrm>
          <a:prstGeom prst="rect">
            <a:avLst/>
          </a:prstGeom>
        </p:spPr>
      </p:pic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84623" y="1415557"/>
            <a:ext cx="2664296" cy="37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u="sng" dirty="0" smtClean="0">
                <a:solidFill>
                  <a:srgbClr val="FFFF99"/>
                </a:solidFill>
                <a:latin typeface="Arial"/>
                <a:cs typeface="Arial"/>
              </a:rPr>
              <a:t>HST images + CO:</a:t>
            </a:r>
            <a:endParaRPr lang="en-GB" u="sng" dirty="0">
              <a:solidFill>
                <a:srgbClr val="FFFF99"/>
              </a:solidFill>
              <a:latin typeface="Arial"/>
              <a:cs typeface="Arial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5613929" y="1422515"/>
            <a:ext cx="2160240" cy="37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u="sng" dirty="0" smtClean="0">
                <a:solidFill>
                  <a:srgbClr val="FFFF99"/>
                </a:solidFill>
                <a:latin typeface="Arial"/>
                <a:cs typeface="Arial"/>
              </a:rPr>
              <a:t>CO velocity:</a:t>
            </a:r>
            <a:endParaRPr lang="en-GB" u="sng" dirty="0">
              <a:solidFill>
                <a:srgbClr val="FFFF99"/>
              </a:solidFill>
              <a:latin typeface="Arial"/>
              <a:cs typeface="Arial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7776616" y="1415557"/>
            <a:ext cx="2160240" cy="37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u="sng" dirty="0" smtClean="0">
                <a:solidFill>
                  <a:srgbClr val="FFFF99"/>
                </a:solidFill>
                <a:latin typeface="Arial"/>
                <a:cs typeface="Arial"/>
              </a:rPr>
              <a:t>PVD observed:</a:t>
            </a:r>
            <a:endParaRPr lang="en-GB" u="sng" dirty="0">
              <a:solidFill>
                <a:srgbClr val="FFFF99"/>
              </a:solidFill>
              <a:latin typeface="Arial"/>
              <a:cs typeface="Arial"/>
            </a:endParaRPr>
          </a:p>
        </p:txBody>
      </p:sp>
      <p:pic>
        <p:nvPicPr>
          <p:cNvPr id="4" name="Picture 3" descr="NGC4826_unsharp_160406.tif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31" y="3509952"/>
            <a:ext cx="1831433" cy="1685701"/>
          </a:xfrm>
          <a:prstGeom prst="rect">
            <a:avLst/>
          </a:prstGeom>
        </p:spPr>
      </p:pic>
      <p:pic>
        <p:nvPicPr>
          <p:cNvPr id="8" name="Picture 7" descr="NGC3351_mom0HST_160406.tif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2" y="5293183"/>
            <a:ext cx="1150598" cy="1772029"/>
          </a:xfrm>
          <a:prstGeom prst="rect">
            <a:avLst/>
          </a:prstGeom>
        </p:spPr>
      </p:pic>
      <p:pic>
        <p:nvPicPr>
          <p:cNvPr id="26" name="Picture 25" descr="NGC4826_mom0_160406.tif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598" y="3509951"/>
            <a:ext cx="1743410" cy="1685702"/>
          </a:xfrm>
          <a:prstGeom prst="rect">
            <a:avLst/>
          </a:prstGeom>
        </p:spPr>
      </p:pic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2968274" y="1422515"/>
            <a:ext cx="2160240" cy="37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u="sng" dirty="0" smtClean="0">
                <a:solidFill>
                  <a:srgbClr val="FFFF99"/>
                </a:solidFill>
                <a:latin typeface="Arial"/>
                <a:cs typeface="Arial"/>
              </a:rPr>
              <a:t>CO velocity:</a:t>
            </a:r>
            <a:endParaRPr lang="en-GB" u="sng" dirty="0">
              <a:solidFill>
                <a:srgbClr val="FFFF99"/>
              </a:solidFill>
              <a:latin typeface="Arial"/>
              <a:cs typeface="Arial"/>
            </a:endParaRPr>
          </a:p>
        </p:txBody>
      </p:sp>
      <p:pic>
        <p:nvPicPr>
          <p:cNvPr id="30" name="Picture 29" descr="NGC4429_mom0_160406.tif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72293" y="1403633"/>
            <a:ext cx="1504878" cy="2445934"/>
          </a:xfrm>
          <a:prstGeom prst="rect">
            <a:avLst/>
          </a:prstGeom>
        </p:spPr>
      </p:pic>
      <p:pic>
        <p:nvPicPr>
          <p:cNvPr id="32" name="Picture 31" descr="NGC4826_mom1_160406.tif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258" y="3521498"/>
            <a:ext cx="2332188" cy="1685701"/>
          </a:xfrm>
          <a:prstGeom prst="rect">
            <a:avLst/>
          </a:prstGeom>
        </p:spPr>
      </p:pic>
      <p:pic>
        <p:nvPicPr>
          <p:cNvPr id="33" name="Picture 32" descr="NGC3351plot_ALMA_PVD_160406.tif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949" y="5293183"/>
            <a:ext cx="2680013" cy="177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4299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730250" y="323453"/>
            <a:ext cx="8610600" cy="68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4400" dirty="0" smtClean="0">
                <a:solidFill>
                  <a:srgbClr val="FFFF00"/>
                </a:solidFill>
                <a:latin typeface="Arial"/>
                <a:cs typeface="Arial"/>
              </a:rPr>
              <a:t>ALMA Cycle 3</a:t>
            </a:r>
            <a:endParaRPr lang="en-GB" sz="2000" dirty="0">
              <a:solidFill>
                <a:srgbClr val="FFFF66"/>
              </a:solidFill>
              <a:latin typeface="Arial"/>
              <a:cs typeface="Arial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 rot="16200000">
            <a:off x="-501471" y="2009940"/>
            <a:ext cx="1378430" cy="37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u="sng" dirty="0" smtClean="0">
                <a:solidFill>
                  <a:srgbClr val="FFFF99"/>
                </a:solidFill>
                <a:latin typeface="Arial"/>
                <a:cs typeface="Arial"/>
              </a:rPr>
              <a:t>Massive:</a:t>
            </a:r>
            <a:endParaRPr lang="en-GB" u="sng" dirty="0">
              <a:solidFill>
                <a:srgbClr val="FFFF99"/>
              </a:solidFill>
              <a:latin typeface="Arial"/>
              <a:cs typeface="Arial"/>
            </a:endParaRPr>
          </a:p>
        </p:txBody>
      </p:sp>
      <p:pic>
        <p:nvPicPr>
          <p:cNvPr id="8" name="Picture 7" descr="NGC449_PVD_pred.tiff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08" y="1465463"/>
            <a:ext cx="2178614" cy="1584176"/>
          </a:xfrm>
          <a:prstGeom prst="rect">
            <a:avLst/>
          </a:prstGeom>
        </p:spPr>
      </p:pic>
      <p:pic>
        <p:nvPicPr>
          <p:cNvPr id="10" name="Picture 9" descr="NGC2110_PVD_pred.tiff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064" y="1465463"/>
            <a:ext cx="2232248" cy="1596210"/>
          </a:xfrm>
          <a:prstGeom prst="rect">
            <a:avLst/>
          </a:prstGeom>
        </p:spPr>
      </p:pic>
      <p:pic>
        <p:nvPicPr>
          <p:cNvPr id="13" name="Picture 12" descr="NGC1574_PVD_pred.tiff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328" y="1465463"/>
            <a:ext cx="2142310" cy="1579475"/>
          </a:xfrm>
          <a:prstGeom prst="rect">
            <a:avLst/>
          </a:prstGeom>
        </p:spPr>
      </p:pic>
      <p:pic>
        <p:nvPicPr>
          <p:cNvPr id="18" name="Picture 17" descr="NGC383_PVD_pred.tiff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589" y="1465102"/>
            <a:ext cx="2197424" cy="1584537"/>
          </a:xfrm>
          <a:prstGeom prst="rect">
            <a:avLst/>
          </a:prstGeom>
        </p:spPr>
      </p:pic>
      <p:sp>
        <p:nvSpPr>
          <p:cNvPr id="15" name="Text Box 7"/>
          <p:cNvSpPr txBox="1">
            <a:spLocks noChangeArrowheads="1"/>
          </p:cNvSpPr>
          <p:nvPr/>
        </p:nvSpPr>
        <p:spPr bwMode="auto">
          <a:xfrm rot="16200000">
            <a:off x="-366982" y="3992393"/>
            <a:ext cx="1109453" cy="37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u="sng" dirty="0" smtClean="0">
                <a:solidFill>
                  <a:srgbClr val="FFFF99"/>
                </a:solidFill>
                <a:latin typeface="Arial"/>
                <a:cs typeface="Arial"/>
              </a:rPr>
              <a:t>Normal:</a:t>
            </a:r>
            <a:endParaRPr lang="en-GB" u="sng" dirty="0">
              <a:solidFill>
                <a:srgbClr val="FFFF99"/>
              </a:solidFill>
              <a:latin typeface="Arial"/>
              <a:cs typeface="Arial"/>
            </a:endParaRPr>
          </a:p>
        </p:txBody>
      </p:sp>
      <p:pic>
        <p:nvPicPr>
          <p:cNvPr id="16" name="Picture 15" descr="NGC524_PVD_pred.tif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82" y="3185801"/>
            <a:ext cx="2160240" cy="1901579"/>
          </a:xfrm>
          <a:prstGeom prst="rect">
            <a:avLst/>
          </a:prstGeom>
        </p:spPr>
      </p:pic>
      <p:pic>
        <p:nvPicPr>
          <p:cNvPr id="17" name="Picture 16" descr="NGC5064_PVD_pred.tif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064" y="3185802"/>
            <a:ext cx="2232248" cy="1907609"/>
          </a:xfrm>
          <a:prstGeom prst="rect">
            <a:avLst/>
          </a:prstGeom>
        </p:spPr>
      </p:pic>
      <p:pic>
        <p:nvPicPr>
          <p:cNvPr id="19" name="Picture 18" descr="NGC4501_PVD_pred.tif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327" y="3185801"/>
            <a:ext cx="2142311" cy="1907609"/>
          </a:xfrm>
          <a:prstGeom prst="rect">
            <a:avLst/>
          </a:prstGeom>
        </p:spPr>
      </p:pic>
      <p:pic>
        <p:nvPicPr>
          <p:cNvPr id="20" name="Picture 19" descr="NGC6958_PVD_pred.tif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585" y="3185801"/>
            <a:ext cx="2232248" cy="1907609"/>
          </a:xfrm>
          <a:prstGeom prst="rect">
            <a:avLst/>
          </a:prstGeom>
        </p:spPr>
      </p:pic>
      <p:sp>
        <p:nvSpPr>
          <p:cNvPr id="21" name="Text Box 7"/>
          <p:cNvSpPr txBox="1">
            <a:spLocks noChangeArrowheads="1"/>
          </p:cNvSpPr>
          <p:nvPr/>
        </p:nvSpPr>
        <p:spPr bwMode="auto">
          <a:xfrm rot="16200000">
            <a:off x="-360008" y="6005450"/>
            <a:ext cx="1117599" cy="37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u="sng" dirty="0" smtClean="0">
                <a:solidFill>
                  <a:srgbClr val="F7FF99"/>
                </a:solidFill>
                <a:latin typeface="Arial"/>
                <a:cs typeface="Arial"/>
              </a:rPr>
              <a:t>Dwarfs:</a:t>
            </a:r>
            <a:endParaRPr lang="en-GB" u="sng" dirty="0">
              <a:solidFill>
                <a:srgbClr val="F7FF99"/>
              </a:solidFill>
              <a:latin typeface="Arial"/>
              <a:cs typeface="Arial"/>
            </a:endParaRPr>
          </a:p>
        </p:txBody>
      </p:sp>
      <p:pic>
        <p:nvPicPr>
          <p:cNvPr id="23" name="Picture 22" descr="NGC404_4395_BHsim.tiff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886" y="5192196"/>
            <a:ext cx="5115478" cy="18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80439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759956" y="3245196"/>
            <a:ext cx="2460079" cy="467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u="sng" dirty="0" smtClean="0">
                <a:solidFill>
                  <a:srgbClr val="FFFF00"/>
                </a:solidFill>
                <a:latin typeface="Arial"/>
                <a:cs typeface="Arial"/>
              </a:rPr>
              <a:t>Larson relations:</a:t>
            </a:r>
            <a:endParaRPr lang="en-GB" u="sng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6197310" y="1359908"/>
            <a:ext cx="3846513" cy="58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503238" indent="-4318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buFont typeface="StarSymbol" charset="0"/>
              <a:buNone/>
              <a:defRPr/>
            </a:pPr>
            <a:r>
              <a:rPr lang="en-GB" sz="3200" u="sng" dirty="0" smtClean="0">
                <a:solidFill>
                  <a:srgbClr val="FFFF00"/>
                </a:solidFill>
                <a:latin typeface="Arial"/>
                <a:cs typeface="Arial"/>
              </a:rPr>
              <a:t>Spatially-resolved</a:t>
            </a: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buFont typeface="StarSymbol" charset="0"/>
              <a:buNone/>
              <a:defRPr/>
            </a:pPr>
            <a:r>
              <a:rPr lang="en-GB" sz="3200" u="sng" dirty="0" smtClean="0">
                <a:solidFill>
                  <a:srgbClr val="FFFF00"/>
                </a:solidFill>
                <a:latin typeface="Arial"/>
                <a:cs typeface="Arial"/>
              </a:rPr>
              <a:t>GMC populations:</a:t>
            </a:r>
            <a:endParaRPr lang="en-GB" sz="800" u="sng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buFont typeface="StarSymbol" charset="0"/>
              <a:buChar char="•"/>
              <a:defRPr/>
            </a:pPr>
            <a:r>
              <a:rPr lang="en-GB" dirty="0" smtClean="0">
                <a:solidFill>
                  <a:srgbClr val="F7FF99"/>
                </a:solidFill>
                <a:latin typeface="Arial"/>
                <a:cs typeface="Arial"/>
              </a:rPr>
              <a:t>Cloud statistics / MDFs</a:t>
            </a: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buFont typeface="StarSymbol" charset="0"/>
              <a:buChar char="•"/>
              <a:defRPr/>
            </a:pPr>
            <a:r>
              <a:rPr lang="en-GB" dirty="0" smtClean="0">
                <a:solidFill>
                  <a:srgbClr val="F7FF99"/>
                </a:solidFill>
                <a:latin typeface="Arial"/>
                <a:cs typeface="Arial"/>
              </a:rPr>
              <a:t>Larson relations</a:t>
            </a: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buFont typeface="StarSymbol" charset="0"/>
              <a:buChar char="•"/>
              <a:defRPr/>
            </a:pPr>
            <a:r>
              <a:rPr lang="en-GB" dirty="0" smtClean="0">
                <a:solidFill>
                  <a:srgbClr val="F7FF99"/>
                </a:solidFill>
                <a:latin typeface="Arial"/>
                <a:cs typeface="Arial"/>
              </a:rPr>
              <a:t>Support / timescales</a:t>
            </a: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buFont typeface="StarSymbol" charset="0"/>
              <a:buChar char="•"/>
              <a:defRPr/>
            </a:pPr>
            <a:r>
              <a:rPr lang="en-GB" dirty="0" smtClean="0">
                <a:solidFill>
                  <a:srgbClr val="F7FF99"/>
                </a:solidFill>
                <a:latin typeface="Arial"/>
                <a:cs typeface="Arial"/>
              </a:rPr>
              <a:t>Shear / rotation</a:t>
            </a: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buFont typeface="StarSymbol" charset="0"/>
              <a:buChar char="•"/>
              <a:defRPr/>
            </a:pPr>
            <a:r>
              <a:rPr lang="en-GB" dirty="0">
                <a:solidFill>
                  <a:srgbClr val="F7FF99"/>
                </a:solidFill>
                <a:latin typeface="Arial"/>
                <a:cs typeface="Arial"/>
              </a:rPr>
              <a:t>KS law / star </a:t>
            </a:r>
            <a:r>
              <a:rPr lang="en-GB" dirty="0" smtClean="0">
                <a:solidFill>
                  <a:srgbClr val="F7FF99"/>
                </a:solidFill>
                <a:latin typeface="Arial"/>
                <a:cs typeface="Arial"/>
              </a:rPr>
              <a:t>formation</a:t>
            </a: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buFont typeface="StarSymbol" charset="0"/>
              <a:buChar char="•"/>
              <a:defRPr/>
            </a:pPr>
            <a:r>
              <a:rPr lang="en-GB" dirty="0" smtClean="0">
                <a:solidFill>
                  <a:srgbClr val="F7FF99"/>
                </a:solidFill>
                <a:latin typeface="Arial"/>
                <a:cs typeface="Arial"/>
              </a:rPr>
              <a:t>…</a:t>
            </a:r>
          </a:p>
          <a:p>
            <a:pPr marL="71438" indent="0"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defRPr/>
            </a:pPr>
            <a:endParaRPr lang="en-GB" sz="800" dirty="0" smtClean="0">
              <a:solidFill>
                <a:srgbClr val="FFFF99"/>
              </a:solidFill>
              <a:latin typeface="Arial"/>
              <a:cs typeface="Arial"/>
            </a:endParaRP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defRPr/>
            </a:pPr>
            <a:r>
              <a:rPr lang="en-GB" dirty="0" smtClean="0">
                <a:solidFill>
                  <a:srgbClr val="FFFF00"/>
                </a:solidFill>
                <a:latin typeface="Arial"/>
                <a:cs typeface="Arial"/>
              </a:rPr>
              <a:t>⇒ Milky Way-like studies in external galaxies</a:t>
            </a: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defRPr/>
            </a:pPr>
            <a:endParaRPr lang="en-GB" sz="800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defRPr/>
            </a:pPr>
            <a:r>
              <a:rPr lang="en-GB" dirty="0">
                <a:solidFill>
                  <a:srgbClr val="FFFF00"/>
                </a:solidFill>
                <a:latin typeface="Arial"/>
                <a:cs typeface="Arial"/>
              </a:rPr>
              <a:t>⇒ </a:t>
            </a:r>
            <a:r>
              <a:rPr lang="en-GB" dirty="0" smtClean="0">
                <a:solidFill>
                  <a:srgbClr val="FFFF00"/>
                </a:solidFill>
                <a:latin typeface="Arial"/>
                <a:cs typeface="Arial"/>
              </a:rPr>
              <a:t>Comparison to other galaxies  (expanded parameter space)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6228" y="1328363"/>
            <a:ext cx="2956308" cy="467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u="sng" dirty="0" smtClean="0">
                <a:solidFill>
                  <a:srgbClr val="FFFF00"/>
                </a:solidFill>
                <a:latin typeface="Arial"/>
                <a:cs typeface="Arial"/>
              </a:rPr>
              <a:t>Cloud identification:</a:t>
            </a:r>
            <a:endParaRPr lang="en-GB" u="sng" dirty="0">
              <a:solidFill>
                <a:srgbClr val="FFFF99"/>
              </a:solidFill>
              <a:latin typeface="Arial"/>
              <a:cs typeface="Arial"/>
            </a:endParaRPr>
          </a:p>
        </p:txBody>
      </p:sp>
      <p:sp>
        <p:nvSpPr>
          <p:cNvPr id="17" name="Text Box 1"/>
          <p:cNvSpPr txBox="1">
            <a:spLocks noChangeArrowheads="1"/>
          </p:cNvSpPr>
          <p:nvPr/>
        </p:nvSpPr>
        <p:spPr bwMode="auto">
          <a:xfrm>
            <a:off x="730250" y="220822"/>
            <a:ext cx="8610600" cy="1003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4400" dirty="0" smtClean="0">
                <a:solidFill>
                  <a:srgbClr val="FFFF00"/>
                </a:solidFill>
                <a:latin typeface="Arial"/>
                <a:cs typeface="Arial"/>
              </a:rPr>
              <a:t>SMBHs:  </a:t>
            </a:r>
            <a:r>
              <a:rPr lang="en-GB" sz="4400" dirty="0" smtClean="0">
                <a:solidFill>
                  <a:srgbClr val="F7FF99"/>
                </a:solidFill>
                <a:latin typeface="Arial"/>
                <a:cs typeface="Arial"/>
              </a:rPr>
              <a:t>GMC studies (free!)</a:t>
            </a:r>
            <a:endParaRPr lang="en-GB" sz="2000" dirty="0" smtClean="0">
              <a:solidFill>
                <a:srgbClr val="F7FF99"/>
              </a:solidFill>
              <a:latin typeface="Arial"/>
              <a:cs typeface="Arial"/>
            </a:endParaRPr>
          </a:p>
          <a:p>
            <a:pPr algn="ct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000" dirty="0" smtClean="0">
                <a:solidFill>
                  <a:srgbClr val="999999"/>
                </a:solidFill>
                <a:latin typeface="Arial"/>
                <a:cs typeface="Arial"/>
              </a:rPr>
              <a:t>(</a:t>
            </a:r>
            <a:r>
              <a:rPr lang="en-GB" sz="2000" dirty="0" err="1" smtClean="0">
                <a:solidFill>
                  <a:srgbClr val="999999"/>
                </a:solidFill>
                <a:latin typeface="Arial"/>
                <a:cs typeface="Arial"/>
              </a:rPr>
              <a:t>Utomo</a:t>
            </a:r>
            <a:r>
              <a:rPr lang="en-GB" sz="2000" dirty="0" smtClean="0">
                <a:solidFill>
                  <a:srgbClr val="999999"/>
                </a:solidFill>
                <a:latin typeface="Arial"/>
                <a:cs typeface="Arial"/>
              </a:rPr>
              <a:t> et al. 15)</a:t>
            </a:r>
            <a:endParaRPr lang="en-GB" sz="2000" dirty="0">
              <a:solidFill>
                <a:srgbClr val="999999"/>
              </a:solidFill>
              <a:latin typeface="Arial"/>
              <a:cs typeface="Arial"/>
            </a:endParaRPr>
          </a:p>
        </p:txBody>
      </p:sp>
      <p:pic>
        <p:nvPicPr>
          <p:cNvPr id="2" name="Picture 1" descr="NGC4526_cloud_identification.tiff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52" y="1842368"/>
            <a:ext cx="3048094" cy="1454385"/>
          </a:xfrm>
          <a:prstGeom prst="rect">
            <a:avLst/>
          </a:prstGeom>
        </p:spPr>
      </p:pic>
      <p:pic>
        <p:nvPicPr>
          <p:cNvPr id="3" name="Picture 2" descr="NGC4526_cloud_PDFcum.tiff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274" y="1842368"/>
            <a:ext cx="1498978" cy="1454385"/>
          </a:xfrm>
          <a:prstGeom prst="rect">
            <a:avLst/>
          </a:prstGeom>
        </p:spPr>
      </p:pic>
      <p:pic>
        <p:nvPicPr>
          <p:cNvPr id="4" name="Picture 3" descr="NGC4526_cloud_Larson.tiff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45" y="3746789"/>
            <a:ext cx="4556217" cy="143483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6228" y="5124475"/>
            <a:ext cx="1348146" cy="467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u="sng" dirty="0" smtClean="0">
                <a:solidFill>
                  <a:srgbClr val="FFFF00"/>
                </a:solidFill>
                <a:latin typeface="Arial"/>
                <a:cs typeface="Arial"/>
              </a:rPr>
              <a:t>Support:</a:t>
            </a:r>
            <a:endParaRPr lang="en-GB" u="sng" dirty="0">
              <a:solidFill>
                <a:srgbClr val="FFFF99"/>
              </a:solidFill>
              <a:latin typeface="Arial"/>
              <a:cs typeface="Arial"/>
            </a:endParaRPr>
          </a:p>
        </p:txBody>
      </p:sp>
      <p:pic>
        <p:nvPicPr>
          <p:cNvPr id="10" name="Picture 9" descr="NGC4526_cloud_Alphavir.tiff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07" y="5615387"/>
            <a:ext cx="1980494" cy="145438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069950" y="5094558"/>
            <a:ext cx="1621207" cy="467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u="sng" dirty="0" smtClean="0">
                <a:solidFill>
                  <a:srgbClr val="FFFF00"/>
                </a:solidFill>
                <a:latin typeface="Arial"/>
                <a:cs typeface="Arial"/>
              </a:rPr>
              <a:t>Dynamics:</a:t>
            </a:r>
            <a:endParaRPr lang="en-GB" u="sng" dirty="0">
              <a:solidFill>
                <a:srgbClr val="FFFF99"/>
              </a:solidFill>
              <a:latin typeface="Arial"/>
              <a:cs typeface="Arial"/>
            </a:endParaRPr>
          </a:p>
        </p:txBody>
      </p:sp>
      <p:pic>
        <p:nvPicPr>
          <p:cNvPr id="13" name="Picture 12" descr="NGC4536_cloud_rotation.tif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925" y="5592295"/>
            <a:ext cx="1640327" cy="145438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588899" y="1348782"/>
            <a:ext cx="1090713" cy="467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u="sng" dirty="0" smtClean="0">
                <a:solidFill>
                  <a:srgbClr val="FFFF00"/>
                </a:solidFill>
                <a:latin typeface="Arial"/>
                <a:cs typeface="Arial"/>
              </a:rPr>
              <a:t>MDFs:</a:t>
            </a:r>
            <a:endParaRPr lang="en-GB" u="sng" dirty="0">
              <a:solidFill>
                <a:srgbClr val="FFFF9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953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773113" y="97039"/>
            <a:ext cx="8458200" cy="1128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358775" indent="-3587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3600" dirty="0">
                <a:solidFill>
                  <a:srgbClr val="FFFF00"/>
                </a:solidFill>
                <a:latin typeface="Arial"/>
                <a:cs typeface="Arial"/>
              </a:rPr>
              <a:t>Molecular Gas </a:t>
            </a:r>
            <a:r>
              <a:rPr lang="en-GB" sz="3600" dirty="0" smtClean="0">
                <a:solidFill>
                  <a:srgbClr val="FFFF00"/>
                </a:solidFill>
                <a:latin typeface="Arial"/>
                <a:cs typeface="Arial"/>
              </a:rPr>
              <a:t>in 3D: From </a:t>
            </a:r>
            <a:r>
              <a:rPr lang="en-GB" sz="3600" dirty="0">
                <a:solidFill>
                  <a:srgbClr val="FFFF00"/>
                </a:solidFill>
                <a:latin typeface="Arial"/>
                <a:cs typeface="Arial"/>
              </a:rPr>
              <a:t>G</a:t>
            </a:r>
            <a:r>
              <a:rPr lang="en-GB" sz="3600" dirty="0" smtClean="0">
                <a:solidFill>
                  <a:srgbClr val="FFFF00"/>
                </a:solidFill>
                <a:latin typeface="Arial"/>
                <a:cs typeface="Arial"/>
              </a:rPr>
              <a:t>lobal </a:t>
            </a:r>
            <a:r>
              <a:rPr lang="en-GB" sz="3600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lang="en-GB" sz="3600" dirty="0" smtClean="0">
                <a:solidFill>
                  <a:srgbClr val="FFFF00"/>
                </a:solidFill>
                <a:latin typeface="Arial"/>
                <a:cs typeface="Arial"/>
              </a:rPr>
              <a:t>ynamics to SMBHs</a:t>
            </a:r>
            <a:endParaRPr lang="en-GB" sz="36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033588" y="1473048"/>
            <a:ext cx="5981700" cy="56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3200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lang="en-GB" sz="3600" dirty="0">
                <a:solidFill>
                  <a:srgbClr val="FFFF66"/>
                </a:solidFill>
                <a:latin typeface="Arial"/>
                <a:cs typeface="Arial"/>
              </a:rPr>
              <a:t>Martin Bureau,</a:t>
            </a:r>
            <a:r>
              <a:rPr lang="en-GB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2800" dirty="0">
                <a:solidFill>
                  <a:srgbClr val="E6E6E6"/>
                </a:solidFill>
                <a:latin typeface="Arial"/>
                <a:cs typeface="Arial"/>
              </a:rPr>
              <a:t>Oxford University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47700" y="2221334"/>
            <a:ext cx="8640763" cy="28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000" dirty="0" smtClean="0">
                <a:solidFill>
                  <a:srgbClr val="7F7F7F"/>
                </a:solidFill>
                <a:latin typeface="Arial"/>
                <a:cs typeface="Arial"/>
              </a:rPr>
              <a:t>SAURON + Atlas</a:t>
            </a:r>
            <a:r>
              <a:rPr lang="en-GB" sz="2000" baseline="30000" dirty="0" smtClean="0">
                <a:solidFill>
                  <a:srgbClr val="7F7F7F"/>
                </a:solidFill>
                <a:latin typeface="Arial"/>
                <a:cs typeface="Arial"/>
              </a:rPr>
              <a:t>3D</a:t>
            </a:r>
            <a:r>
              <a:rPr lang="en-GB" sz="2000" dirty="0" smtClean="0">
                <a:solidFill>
                  <a:srgbClr val="7F7F7F"/>
                </a:solidFill>
                <a:latin typeface="Arial"/>
                <a:cs typeface="Arial"/>
              </a:rPr>
              <a:t> CO</a:t>
            </a:r>
            <a:endParaRPr lang="en-GB" sz="2000" dirty="0">
              <a:solidFill>
                <a:srgbClr val="7F7F7F"/>
              </a:solidFill>
              <a:latin typeface="Arial"/>
              <a:cs typeface="Arial"/>
            </a:endParaRPr>
          </a:p>
          <a:p>
            <a:pPr algn="ct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000" dirty="0">
                <a:solidFill>
                  <a:srgbClr val="7F7F7F"/>
                </a:solidFill>
                <a:latin typeface="Arial"/>
                <a:cs typeface="Arial"/>
              </a:rPr>
              <a:t>(</a:t>
            </a:r>
            <a:r>
              <a:rPr lang="en-GB" sz="2000" dirty="0" err="1">
                <a:solidFill>
                  <a:srgbClr val="7F7F7F"/>
                </a:solidFill>
                <a:latin typeface="Arial"/>
                <a:cs typeface="Arial"/>
              </a:rPr>
              <a:t>Katey</a:t>
            </a:r>
            <a:r>
              <a:rPr lang="en-GB" sz="200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7F7F7F"/>
                </a:solidFill>
                <a:latin typeface="Arial"/>
                <a:cs typeface="Arial"/>
              </a:rPr>
              <a:t>Alatalo</a:t>
            </a:r>
            <a:r>
              <a:rPr lang="en-GB" sz="2000" dirty="0" smtClean="0">
                <a:solidFill>
                  <a:srgbClr val="7F7F7F"/>
                </a:solidFill>
                <a:latin typeface="Arial"/>
                <a:cs typeface="Arial"/>
              </a:rPr>
              <a:t>, Estelle </a:t>
            </a:r>
            <a:r>
              <a:rPr lang="en-GB" sz="2000" dirty="0" err="1" smtClean="0">
                <a:solidFill>
                  <a:srgbClr val="7F7F7F"/>
                </a:solidFill>
                <a:latin typeface="Arial"/>
                <a:cs typeface="Arial"/>
              </a:rPr>
              <a:t>Bayet</a:t>
            </a:r>
            <a:r>
              <a:rPr lang="en-GB" sz="2000" dirty="0" smtClean="0">
                <a:solidFill>
                  <a:srgbClr val="7F7F7F"/>
                </a:solidFill>
                <a:latin typeface="Arial"/>
                <a:cs typeface="Arial"/>
              </a:rPr>
              <a:t>, Leo Blitz, Francoise </a:t>
            </a:r>
            <a:r>
              <a:rPr lang="en-GB" sz="2000" dirty="0" err="1" smtClean="0">
                <a:solidFill>
                  <a:srgbClr val="7F7F7F"/>
                </a:solidFill>
                <a:latin typeface="Arial"/>
                <a:cs typeface="Arial"/>
              </a:rPr>
              <a:t>Combes</a:t>
            </a:r>
            <a:r>
              <a:rPr lang="en-GB" sz="2000" dirty="0" smtClean="0">
                <a:solidFill>
                  <a:srgbClr val="7F7F7F"/>
                </a:solidFill>
                <a:latin typeface="Arial"/>
                <a:cs typeface="Arial"/>
              </a:rPr>
              <a:t>, Alison Crocker,</a:t>
            </a:r>
          </a:p>
          <a:p>
            <a:pPr algn="ct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000" dirty="0">
                <a:solidFill>
                  <a:srgbClr val="7F7F7F"/>
                </a:solidFill>
                <a:latin typeface="Arial"/>
                <a:cs typeface="Arial"/>
              </a:rPr>
              <a:t>Timothy Davis</a:t>
            </a:r>
            <a:r>
              <a:rPr lang="en-GB" sz="2000" dirty="0" smtClean="0">
                <a:solidFill>
                  <a:srgbClr val="7F7F7F"/>
                </a:solidFill>
                <a:latin typeface="Arial"/>
                <a:cs typeface="Arial"/>
              </a:rPr>
              <a:t>, Lisa </a:t>
            </a:r>
            <a:r>
              <a:rPr lang="en-GB" sz="2000" dirty="0">
                <a:solidFill>
                  <a:srgbClr val="7F7F7F"/>
                </a:solidFill>
                <a:latin typeface="Arial"/>
                <a:cs typeface="Arial"/>
              </a:rPr>
              <a:t>Young</a:t>
            </a:r>
            <a:r>
              <a:rPr lang="en-GB" sz="2000" dirty="0" smtClean="0">
                <a:solidFill>
                  <a:srgbClr val="7F7F7F"/>
                </a:solidFill>
                <a:latin typeface="Arial"/>
                <a:cs typeface="Arial"/>
              </a:rPr>
              <a:t>)</a:t>
            </a:r>
          </a:p>
          <a:p>
            <a:pPr algn="ct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en-GB" sz="1200" dirty="0" smtClean="0">
              <a:solidFill>
                <a:srgbClr val="7F7F7F"/>
              </a:solidFill>
              <a:latin typeface="Arial"/>
              <a:cs typeface="Arial"/>
            </a:endParaRPr>
          </a:p>
          <a:p>
            <a:pPr algn="ct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000" dirty="0" smtClean="0">
                <a:solidFill>
                  <a:srgbClr val="7F7F7F"/>
                </a:solidFill>
                <a:latin typeface="Arial"/>
                <a:cs typeface="Arial"/>
              </a:rPr>
              <a:t>Tully-Fisher Relation</a:t>
            </a:r>
            <a:endParaRPr lang="en-GB" sz="2000" dirty="0">
              <a:solidFill>
                <a:srgbClr val="7F7F7F"/>
              </a:solidFill>
              <a:latin typeface="Arial"/>
              <a:cs typeface="Arial"/>
            </a:endParaRPr>
          </a:p>
          <a:p>
            <a:pPr algn="ct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000" dirty="0" smtClean="0">
                <a:solidFill>
                  <a:srgbClr val="7F7F7F"/>
                </a:solidFill>
                <a:latin typeface="Arial"/>
                <a:cs typeface="Arial"/>
              </a:rPr>
              <a:t>(</a:t>
            </a:r>
            <a:r>
              <a:rPr lang="en-GB" sz="2000" dirty="0">
                <a:solidFill>
                  <a:srgbClr val="7F7F7F"/>
                </a:solidFill>
                <a:latin typeface="Arial"/>
                <a:cs typeface="Arial"/>
              </a:rPr>
              <a:t>Timothy Davis, </a:t>
            </a:r>
            <a:r>
              <a:rPr lang="en-GB" sz="2000" dirty="0" err="1">
                <a:solidFill>
                  <a:srgbClr val="7F7F7F"/>
                </a:solidFill>
                <a:latin typeface="Arial"/>
                <a:cs typeface="Arial"/>
              </a:rPr>
              <a:t>Alfie</a:t>
            </a:r>
            <a:r>
              <a:rPr lang="en-GB" sz="200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7F7F7F"/>
                </a:solidFill>
                <a:latin typeface="Arial"/>
                <a:cs typeface="Arial"/>
              </a:rPr>
              <a:t>Tiley</a:t>
            </a:r>
            <a:r>
              <a:rPr lang="en-GB" sz="2000" dirty="0">
                <a:solidFill>
                  <a:srgbClr val="7F7F7F"/>
                </a:solidFill>
                <a:latin typeface="Arial"/>
                <a:cs typeface="Arial"/>
              </a:rPr>
              <a:t>, </a:t>
            </a:r>
            <a:r>
              <a:rPr lang="en-GB" sz="2000" dirty="0" err="1">
                <a:solidFill>
                  <a:srgbClr val="7F7F7F"/>
                </a:solidFill>
                <a:latin typeface="Arial"/>
                <a:cs typeface="Arial"/>
              </a:rPr>
              <a:t>Selcuk</a:t>
            </a:r>
            <a:r>
              <a:rPr lang="en-GB" sz="200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7F7F7F"/>
                </a:solidFill>
                <a:latin typeface="Arial"/>
                <a:cs typeface="Arial"/>
              </a:rPr>
              <a:t>Topal</a:t>
            </a:r>
            <a:r>
              <a:rPr lang="en-GB" sz="2000" dirty="0">
                <a:solidFill>
                  <a:srgbClr val="7F7F7F"/>
                </a:solidFill>
                <a:latin typeface="Arial"/>
                <a:cs typeface="Arial"/>
              </a:rPr>
              <a:t>, </a:t>
            </a:r>
            <a:r>
              <a:rPr lang="en-GB" sz="2000" dirty="0" err="1">
                <a:solidFill>
                  <a:srgbClr val="7F7F7F"/>
                </a:solidFill>
                <a:latin typeface="Arial"/>
                <a:cs typeface="Arial"/>
              </a:rPr>
              <a:t>Kazufumi</a:t>
            </a:r>
            <a:r>
              <a:rPr lang="en-GB" sz="2000" dirty="0">
                <a:solidFill>
                  <a:srgbClr val="7F7F7F"/>
                </a:solidFill>
                <a:latin typeface="Arial"/>
                <a:cs typeface="Arial"/>
              </a:rPr>
              <a:t> Torii</a:t>
            </a:r>
            <a:r>
              <a:rPr lang="en-GB" sz="2000" dirty="0" smtClean="0">
                <a:solidFill>
                  <a:srgbClr val="7F7F7F"/>
                </a:solidFill>
                <a:latin typeface="Arial"/>
                <a:cs typeface="Arial"/>
              </a:rPr>
              <a:t>)</a:t>
            </a:r>
            <a:endParaRPr lang="en-GB" sz="2000" dirty="0">
              <a:solidFill>
                <a:srgbClr val="7F7F7F"/>
              </a:solidFill>
              <a:latin typeface="Arial"/>
              <a:cs typeface="Arial"/>
            </a:endParaRPr>
          </a:p>
          <a:p>
            <a:pPr algn="ct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en-GB" sz="1200" dirty="0">
              <a:solidFill>
                <a:srgbClr val="7F7F7F"/>
              </a:solidFill>
              <a:latin typeface="Arial"/>
              <a:cs typeface="Arial"/>
            </a:endParaRPr>
          </a:p>
          <a:p>
            <a:pPr algn="ct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000" dirty="0">
                <a:solidFill>
                  <a:srgbClr val="7F7F7F"/>
                </a:solidFill>
                <a:latin typeface="Arial"/>
                <a:cs typeface="Arial"/>
              </a:rPr>
              <a:t>WISDOM Team</a:t>
            </a:r>
          </a:p>
          <a:p>
            <a:pPr algn="ct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000" dirty="0">
                <a:solidFill>
                  <a:srgbClr val="7F7F7F"/>
                </a:solidFill>
                <a:latin typeface="Arial"/>
                <a:cs typeface="Arial"/>
              </a:rPr>
              <a:t>(Timothy Davis, Kyoko </a:t>
            </a:r>
            <a:r>
              <a:rPr lang="en-GB" sz="2000" dirty="0" err="1">
                <a:solidFill>
                  <a:srgbClr val="7F7F7F"/>
                </a:solidFill>
                <a:latin typeface="Arial"/>
                <a:cs typeface="Arial"/>
              </a:rPr>
              <a:t>Onishi</a:t>
            </a:r>
            <a:r>
              <a:rPr lang="en-GB" sz="2000" dirty="0">
                <a:solidFill>
                  <a:srgbClr val="7F7F7F"/>
                </a:solidFill>
                <a:latin typeface="Arial"/>
                <a:cs typeface="Arial"/>
              </a:rPr>
              <a:t>, Leo Blitz, Satoru Iguchi, </a:t>
            </a:r>
          </a:p>
          <a:p>
            <a:pPr algn="ct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000" dirty="0">
                <a:solidFill>
                  <a:srgbClr val="7F7F7F"/>
                </a:solidFill>
                <a:latin typeface="Arial"/>
                <a:cs typeface="Arial"/>
              </a:rPr>
              <a:t>Michele </a:t>
            </a:r>
            <a:r>
              <a:rPr lang="en-GB" sz="2000" dirty="0" err="1">
                <a:solidFill>
                  <a:srgbClr val="7F7F7F"/>
                </a:solidFill>
                <a:latin typeface="Arial"/>
                <a:cs typeface="Arial"/>
              </a:rPr>
              <a:t>Cappellari</a:t>
            </a:r>
            <a:r>
              <a:rPr lang="en-GB" sz="2000" dirty="0">
                <a:solidFill>
                  <a:srgbClr val="7F7F7F"/>
                </a:solidFill>
                <a:latin typeface="Arial"/>
                <a:cs typeface="Arial"/>
              </a:rPr>
              <a:t>, Marc </a:t>
            </a:r>
            <a:r>
              <a:rPr lang="en-GB" sz="2000" dirty="0" err="1">
                <a:solidFill>
                  <a:srgbClr val="7F7F7F"/>
                </a:solidFill>
                <a:latin typeface="Arial"/>
                <a:cs typeface="Arial"/>
              </a:rPr>
              <a:t>Sarzi</a:t>
            </a:r>
            <a:r>
              <a:rPr lang="en-GB" sz="2000" dirty="0" smtClean="0">
                <a:solidFill>
                  <a:srgbClr val="7F7F7F"/>
                </a:solidFill>
                <a:latin typeface="Arial"/>
                <a:cs typeface="Arial"/>
              </a:rPr>
              <a:t>)</a:t>
            </a:r>
            <a:endParaRPr lang="en-GB" sz="8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42455" y="5287852"/>
            <a:ext cx="966354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3200" u="sng" dirty="0">
                <a:solidFill>
                  <a:srgbClr val="FFFF00"/>
                </a:solidFill>
                <a:latin typeface="Arial"/>
                <a:cs typeface="Arial"/>
              </a:rPr>
              <a:t>Plans</a:t>
            </a:r>
            <a:r>
              <a:rPr lang="en-GB" sz="3200" u="sng" dirty="0">
                <a:solidFill>
                  <a:srgbClr val="7F7F7F"/>
                </a:solidFill>
                <a:latin typeface="Arial"/>
                <a:cs typeface="Arial"/>
              </a:rPr>
              <a:t>:</a:t>
            </a:r>
            <a:r>
              <a:rPr lang="en-GB" dirty="0">
                <a:solidFill>
                  <a:srgbClr val="7F7F7F"/>
                </a:solidFill>
                <a:latin typeface="Arial"/>
                <a:cs typeface="Arial"/>
              </a:rPr>
              <a:t>  </a:t>
            </a:r>
            <a:r>
              <a:rPr lang="en-GB" sz="800" dirty="0" smtClean="0">
                <a:solidFill>
                  <a:srgbClr val="7F7F7F"/>
                </a:solidFill>
                <a:latin typeface="Arial"/>
                <a:cs typeface="Arial"/>
              </a:rPr>
              <a:t>  </a:t>
            </a:r>
            <a:r>
              <a:rPr lang="en-GB" dirty="0" smtClean="0">
                <a:solidFill>
                  <a:srgbClr val="7F7F7F"/>
                </a:solidFill>
                <a:latin typeface="Arial"/>
                <a:cs typeface="Arial"/>
              </a:rPr>
              <a:t>Introduction:  Molecular gas, E/</a:t>
            </a:r>
            <a:r>
              <a:rPr lang="en-GB" dirty="0">
                <a:solidFill>
                  <a:srgbClr val="7F7F7F"/>
                </a:solidFill>
                <a:latin typeface="Arial"/>
                <a:cs typeface="Arial"/>
              </a:rPr>
              <a:t>S0 </a:t>
            </a:r>
            <a:r>
              <a:rPr lang="en-GB" dirty="0" smtClean="0">
                <a:solidFill>
                  <a:srgbClr val="7F7F7F"/>
                </a:solidFill>
                <a:latin typeface="Arial"/>
                <a:cs typeface="Arial"/>
              </a:rPr>
              <a:t>content, kinematic tracer</a:t>
            </a:r>
            <a:endParaRPr lang="en-GB" dirty="0">
              <a:solidFill>
                <a:srgbClr val="7F7F7F"/>
              </a:solidFill>
              <a:latin typeface="Arial"/>
              <a:cs typeface="Arial"/>
            </a:endParaRPr>
          </a:p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dirty="0">
                <a:solidFill>
                  <a:srgbClr val="7F7F7F"/>
                </a:solidFill>
                <a:latin typeface="Arial"/>
                <a:cs typeface="Arial"/>
              </a:rPr>
              <a:t>                </a:t>
            </a:r>
            <a:r>
              <a:rPr lang="en-GB" dirty="0" smtClean="0">
                <a:solidFill>
                  <a:srgbClr val="7F7F7F"/>
                </a:solidFill>
                <a:latin typeface="Arial"/>
                <a:cs typeface="Arial"/>
              </a:rPr>
              <a:t>Tully-Fisher relation:  </a:t>
            </a:r>
            <a:r>
              <a:rPr lang="en-GB" dirty="0">
                <a:solidFill>
                  <a:srgbClr val="7F7F7F"/>
                </a:solidFill>
                <a:latin typeface="Arial"/>
                <a:cs typeface="Arial"/>
              </a:rPr>
              <a:t>E/</a:t>
            </a:r>
            <a:r>
              <a:rPr lang="en-GB" dirty="0" smtClean="0">
                <a:solidFill>
                  <a:srgbClr val="7F7F7F"/>
                </a:solidFill>
                <a:latin typeface="Arial"/>
                <a:cs typeface="Arial"/>
              </a:rPr>
              <a:t>S0, local benchmark, high-z</a:t>
            </a:r>
            <a:endParaRPr lang="en-GB" dirty="0">
              <a:solidFill>
                <a:srgbClr val="7F7F7F"/>
              </a:solidFill>
              <a:latin typeface="Arial"/>
              <a:cs typeface="Arial"/>
            </a:endParaRPr>
          </a:p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dirty="0">
                <a:solidFill>
                  <a:srgbClr val="7F7F7F"/>
                </a:solidFill>
                <a:latin typeface="Arial"/>
                <a:cs typeface="Arial"/>
              </a:rPr>
              <a:t>                </a:t>
            </a:r>
            <a:r>
              <a:rPr lang="en-GB" dirty="0" smtClean="0">
                <a:solidFill>
                  <a:srgbClr val="7F7F7F"/>
                </a:solidFill>
                <a:latin typeface="Arial"/>
                <a:cs typeface="Arial"/>
              </a:rPr>
              <a:t>SMBHs:  Pilot observations, WISDOM, GMC populations</a:t>
            </a:r>
            <a:endParaRPr lang="en-GB" dirty="0">
              <a:solidFill>
                <a:srgbClr val="7F7F7F"/>
              </a:solidFill>
              <a:latin typeface="Arial"/>
              <a:cs typeface="Arial"/>
            </a:endParaRPr>
          </a:p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dirty="0" smtClean="0">
                <a:solidFill>
                  <a:srgbClr val="FFFF99"/>
                </a:solidFill>
                <a:latin typeface="Arial"/>
                <a:cs typeface="Arial"/>
              </a:rPr>
              <a:t>                Conclusions:  </a:t>
            </a:r>
            <a:r>
              <a:rPr lang="en-GB" dirty="0" smtClean="0">
                <a:solidFill>
                  <a:srgbClr val="E6E6E6"/>
                </a:solidFill>
                <a:latin typeface="Arial"/>
                <a:cs typeface="Arial"/>
              </a:rPr>
              <a:t>Tully-Fisher, SMBHs </a:t>
            </a:r>
            <a:endParaRPr lang="en-GB" dirty="0">
              <a:solidFill>
                <a:srgbClr val="FFFF9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885587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0" y="5268913"/>
            <a:ext cx="21669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85738" y="1403924"/>
            <a:ext cx="2504353" cy="37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u="sng" dirty="0" smtClean="0">
                <a:solidFill>
                  <a:srgbClr val="FFFF00"/>
                </a:solidFill>
                <a:latin typeface="Arial"/>
                <a:cs typeface="Arial"/>
              </a:rPr>
              <a:t>TFR</a:t>
            </a:r>
            <a:r>
              <a:rPr lang="en-GB" u="sng" dirty="0" smtClean="0">
                <a:solidFill>
                  <a:srgbClr val="FFFF00"/>
                </a:solidFill>
                <a:latin typeface="Arial"/>
                <a:ea typeface="Zapf Dingbats"/>
                <a:cs typeface="Arial"/>
                <a:sym typeface="Zapf Dingbats"/>
              </a:rPr>
              <a:t>:</a:t>
            </a:r>
            <a:endParaRPr lang="en-GB" u="sng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064000" y="1360628"/>
            <a:ext cx="6016626" cy="576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503238" indent="-4318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102000"/>
              </a:lnSpc>
              <a:buClr>
                <a:srgbClr val="FFFF99"/>
              </a:buClr>
              <a:buSzPct val="75000"/>
              <a:buFont typeface="StarSymbol" charset="0"/>
              <a:buNone/>
            </a:pPr>
            <a:r>
              <a:rPr lang="en-GB" sz="3200" u="sng" dirty="0" smtClean="0">
                <a:solidFill>
                  <a:srgbClr val="FFFF00"/>
                </a:solidFill>
                <a:latin typeface="Arial"/>
                <a:cs typeface="Arial"/>
              </a:rPr>
              <a:t>Tully-Fisher Relation:</a:t>
            </a:r>
            <a:endParaRPr lang="en-GB" sz="3200" u="sng" dirty="0">
              <a:solidFill>
                <a:srgbClr val="FFFF00"/>
              </a:solidFill>
              <a:latin typeface="Arial"/>
              <a:cs typeface="Arial"/>
            </a:endParaRPr>
          </a:p>
          <a:p>
            <a:pPr eaLnBrk="1">
              <a:lnSpc>
                <a:spcPct val="102000"/>
              </a:lnSpc>
              <a:buClr>
                <a:srgbClr val="FFFF99"/>
              </a:buClr>
              <a:buSzPct val="75000"/>
              <a:buFont typeface="StarSymbol" charset="0"/>
              <a:buNone/>
            </a:pPr>
            <a:endParaRPr lang="en-GB" sz="800" u="sng" dirty="0">
              <a:solidFill>
                <a:srgbClr val="FFFF00"/>
              </a:solidFill>
              <a:latin typeface="Arial"/>
              <a:cs typeface="Arial"/>
            </a:endParaRPr>
          </a:p>
          <a:p>
            <a:pPr marL="414338" indent="-342900" eaLnBrk="1">
              <a:lnSpc>
                <a:spcPct val="102000"/>
              </a:lnSpc>
              <a:buClr>
                <a:srgbClr val="FFFF99"/>
              </a:buClr>
              <a:buSzPct val="75000"/>
              <a:buFont typeface="Arial"/>
              <a:buChar char="•"/>
            </a:pPr>
            <a:r>
              <a:rPr lang="en-GB" dirty="0">
                <a:solidFill>
                  <a:srgbClr val="FFFF99"/>
                </a:solidFill>
                <a:latin typeface="Arial"/>
                <a:cs typeface="Arial"/>
              </a:rPr>
              <a:t>Applicable across Hubble sequence</a:t>
            </a:r>
          </a:p>
          <a:p>
            <a:pPr marL="414338" indent="-342900" eaLnBrk="1">
              <a:lnSpc>
                <a:spcPct val="102000"/>
              </a:lnSpc>
              <a:buClr>
                <a:srgbClr val="FFFF99"/>
              </a:buClr>
              <a:buSzPct val="75000"/>
              <a:buFont typeface="Arial"/>
              <a:buChar char="•"/>
            </a:pPr>
            <a:r>
              <a:rPr lang="en-GB" dirty="0">
                <a:solidFill>
                  <a:srgbClr val="FFFF99"/>
                </a:solidFill>
                <a:latin typeface="Arial"/>
                <a:cs typeface="Arial"/>
              </a:rPr>
              <a:t>Conceptually simple</a:t>
            </a:r>
          </a:p>
          <a:p>
            <a:pPr marL="414338" indent="-342900" eaLnBrk="1">
              <a:lnSpc>
                <a:spcPct val="102000"/>
              </a:lnSpc>
              <a:buClr>
                <a:srgbClr val="FFFF99"/>
              </a:buClr>
              <a:buSzPct val="75000"/>
              <a:buFont typeface="Arial"/>
              <a:buChar char="•"/>
            </a:pPr>
            <a:r>
              <a:rPr lang="en-GB" dirty="0" smtClean="0">
                <a:solidFill>
                  <a:srgbClr val="FFFF99"/>
                </a:solidFill>
                <a:latin typeface="Arial"/>
                <a:cs typeface="Arial"/>
              </a:rPr>
              <a:t>Rapid, </a:t>
            </a:r>
            <a:r>
              <a:rPr lang="en-GB" dirty="0" smtClean="0">
                <a:solidFill>
                  <a:srgbClr val="F7FF99"/>
                </a:solidFill>
                <a:latin typeface="Standard Symbols L" charset="0"/>
                <a:cs typeface="Standard Symbols L" charset="0"/>
              </a:rPr>
              <a:t>100s measurements trivial</a:t>
            </a:r>
            <a:endParaRPr lang="en-GB" dirty="0">
              <a:solidFill>
                <a:schemeClr val="accent3">
                  <a:lumMod val="95000"/>
                </a:schemeClr>
              </a:solidFill>
              <a:latin typeface="Standard Symbols L" charset="0"/>
              <a:cs typeface="Standard Symbols L" charset="0"/>
            </a:endParaRPr>
          </a:p>
          <a:p>
            <a:pPr marL="414338" indent="-342900" eaLnBrk="1">
              <a:lnSpc>
                <a:spcPct val="102000"/>
              </a:lnSpc>
              <a:buClr>
                <a:srgbClr val="FFFF99"/>
              </a:buClr>
              <a:buSzPct val="75000"/>
              <a:buFont typeface="Arial"/>
              <a:buChar char="•"/>
            </a:pPr>
            <a:endParaRPr lang="en-GB" sz="800" dirty="0">
              <a:solidFill>
                <a:schemeClr val="accent3">
                  <a:lumMod val="95000"/>
                </a:schemeClr>
              </a:solidFill>
              <a:latin typeface="Arial"/>
              <a:cs typeface="Arial"/>
            </a:endParaRPr>
          </a:p>
          <a:p>
            <a:pPr marL="71438" indent="0" eaLnBrk="1">
              <a:lnSpc>
                <a:spcPct val="102000"/>
              </a:lnSpc>
              <a:buClr>
                <a:srgbClr val="FFFF99"/>
              </a:buClr>
              <a:buSzPct val="75000"/>
            </a:pPr>
            <a:r>
              <a:rPr lang="en-GB" dirty="0">
                <a:solidFill>
                  <a:srgbClr val="FFFF00"/>
                </a:solidFill>
                <a:latin typeface="Standard Symbols L" charset="0"/>
                <a:cs typeface="Standard Symbols L" charset="0"/>
              </a:rPr>
              <a:t>⇒ Method ripe for large-scale exploitation</a:t>
            </a:r>
            <a:endParaRPr lang="en-GB" dirty="0">
              <a:solidFill>
                <a:srgbClr val="E6E6E6"/>
              </a:solidFill>
              <a:latin typeface="Arial"/>
              <a:cs typeface="Arial"/>
            </a:endParaRP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defRPr/>
            </a:pPr>
            <a:r>
              <a:rPr lang="en-GB" dirty="0">
                <a:solidFill>
                  <a:srgbClr val="FFFF00"/>
                </a:solidFill>
                <a:latin typeface="Standard Symbols L" charset="0"/>
                <a:cs typeface="Standard Symbols L" charset="0"/>
              </a:rPr>
              <a:t>⇒ </a:t>
            </a:r>
            <a:r>
              <a:rPr lang="en-GB" dirty="0">
                <a:solidFill>
                  <a:srgbClr val="FFFF00"/>
                </a:solidFill>
                <a:latin typeface="Arial"/>
                <a:cs typeface="Arial"/>
              </a:rPr>
              <a:t>Revolution in studies of </a:t>
            </a:r>
            <a:r>
              <a:rPr lang="en-GB" dirty="0" smtClean="0">
                <a:solidFill>
                  <a:srgbClr val="FFFF00"/>
                </a:solidFill>
                <a:latin typeface="Arial"/>
                <a:cs typeface="Arial"/>
              </a:rPr>
              <a:t>TFR(</a:t>
            </a:r>
            <a:r>
              <a:rPr lang="en-GB" i="1" dirty="0" smtClean="0">
                <a:solidFill>
                  <a:srgbClr val="FFFF00"/>
                </a:solidFill>
                <a:latin typeface="Arial"/>
                <a:cs typeface="Arial"/>
              </a:rPr>
              <a:t>z</a:t>
            </a:r>
            <a:r>
              <a:rPr lang="en-GB" dirty="0" smtClean="0">
                <a:solidFill>
                  <a:srgbClr val="FFFF00"/>
                </a:solidFill>
                <a:latin typeface="Arial"/>
                <a:cs typeface="Arial"/>
              </a:rPr>
              <a:t>)</a:t>
            </a:r>
            <a:endParaRPr lang="en-GB" dirty="0">
              <a:solidFill>
                <a:srgbClr val="FFFF00"/>
              </a:solidFill>
              <a:latin typeface="Arial"/>
              <a:cs typeface="Arial"/>
            </a:endParaRPr>
          </a:p>
          <a:p>
            <a:pPr eaLnBrk="1">
              <a:lnSpc>
                <a:spcPct val="102000"/>
              </a:lnSpc>
              <a:buClr>
                <a:srgbClr val="FFFF99"/>
              </a:buClr>
              <a:buSzPct val="75000"/>
              <a:buFont typeface="StarSymbol" charset="0"/>
              <a:buNone/>
            </a:pPr>
            <a:endParaRPr lang="en-GB" sz="1600" u="sng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pPr eaLnBrk="1">
              <a:lnSpc>
                <a:spcPct val="102000"/>
              </a:lnSpc>
              <a:buClr>
                <a:srgbClr val="FFFF99"/>
              </a:buClr>
              <a:buSzPct val="75000"/>
              <a:buFont typeface="StarSymbol" charset="0"/>
              <a:buNone/>
            </a:pPr>
            <a:r>
              <a:rPr lang="en-GB" sz="3200" u="sng" dirty="0" smtClean="0">
                <a:solidFill>
                  <a:srgbClr val="FFFF00"/>
                </a:solidFill>
                <a:latin typeface="Arial"/>
                <a:cs typeface="Arial"/>
              </a:rPr>
              <a:t>SMBHs:</a:t>
            </a:r>
          </a:p>
          <a:p>
            <a:pPr eaLnBrk="1">
              <a:lnSpc>
                <a:spcPct val="102000"/>
              </a:lnSpc>
              <a:buClr>
                <a:srgbClr val="FFFF99"/>
              </a:buClr>
              <a:buSzPct val="75000"/>
              <a:buFont typeface="StarSymbol" charset="0"/>
              <a:buNone/>
            </a:pPr>
            <a:endParaRPr lang="en-GB" sz="800" u="sng" dirty="0">
              <a:solidFill>
                <a:srgbClr val="FFFF00"/>
              </a:solidFill>
              <a:latin typeface="Arial"/>
              <a:cs typeface="Arial"/>
            </a:endParaRPr>
          </a:p>
          <a:p>
            <a:pPr marL="414338" indent="-342900" eaLnBrk="1">
              <a:lnSpc>
                <a:spcPct val="102000"/>
              </a:lnSpc>
              <a:buClr>
                <a:srgbClr val="FFFF99"/>
              </a:buClr>
              <a:buSzPct val="75000"/>
              <a:buFont typeface="Arial"/>
              <a:buChar char="•"/>
            </a:pPr>
            <a:r>
              <a:rPr lang="en-GB" dirty="0" smtClean="0">
                <a:solidFill>
                  <a:srgbClr val="FFFF99"/>
                </a:solidFill>
                <a:latin typeface="Arial"/>
                <a:cs typeface="Arial"/>
              </a:rPr>
              <a:t>Applicable across Hubble sequence</a:t>
            </a:r>
          </a:p>
          <a:p>
            <a:pPr marL="414338" indent="-342900" eaLnBrk="1">
              <a:lnSpc>
                <a:spcPct val="102000"/>
              </a:lnSpc>
              <a:buClr>
                <a:srgbClr val="FFFF99"/>
              </a:buClr>
              <a:buSzPct val="75000"/>
              <a:buFont typeface="Arial"/>
              <a:buChar char="•"/>
            </a:pPr>
            <a:r>
              <a:rPr lang="en-GB" dirty="0" smtClean="0">
                <a:solidFill>
                  <a:srgbClr val="FFFF99"/>
                </a:solidFill>
                <a:latin typeface="Arial"/>
                <a:cs typeface="Arial"/>
              </a:rPr>
              <a:t>Conceptually simple</a:t>
            </a:r>
          </a:p>
          <a:p>
            <a:pPr marL="414338" indent="-342900" eaLnBrk="1">
              <a:lnSpc>
                <a:spcPct val="102000"/>
              </a:lnSpc>
              <a:buClr>
                <a:srgbClr val="FFFF99"/>
              </a:buClr>
              <a:buSzPct val="75000"/>
              <a:buFont typeface="Arial"/>
              <a:buChar char="•"/>
            </a:pPr>
            <a:r>
              <a:rPr lang="en-GB" dirty="0" smtClean="0">
                <a:solidFill>
                  <a:srgbClr val="FFFF99"/>
                </a:solidFill>
                <a:latin typeface="Arial"/>
                <a:cs typeface="Arial"/>
              </a:rPr>
              <a:t>Rapid, </a:t>
            </a:r>
            <a:r>
              <a:rPr lang="en-GB" dirty="0" smtClean="0">
                <a:solidFill>
                  <a:srgbClr val="F7FF99"/>
                </a:solidFill>
                <a:latin typeface="Standard Symbols L" charset="0"/>
                <a:cs typeface="Standard Symbols L" charset="0"/>
              </a:rPr>
              <a:t>100s </a:t>
            </a:r>
            <a:r>
              <a:rPr lang="en-GB" dirty="0">
                <a:solidFill>
                  <a:srgbClr val="F7FF99"/>
                </a:solidFill>
                <a:latin typeface="Standard Symbols L" charset="0"/>
                <a:cs typeface="Standard Symbols L" charset="0"/>
              </a:rPr>
              <a:t>measurements </a:t>
            </a:r>
            <a:r>
              <a:rPr lang="en-GB" dirty="0" smtClean="0">
                <a:solidFill>
                  <a:srgbClr val="F7FF99"/>
                </a:solidFill>
                <a:latin typeface="Standard Symbols L" charset="0"/>
                <a:cs typeface="Standard Symbols L" charset="0"/>
              </a:rPr>
              <a:t>trivial</a:t>
            </a:r>
          </a:p>
          <a:p>
            <a:pPr marL="414338" indent="-342900" eaLnBrk="1">
              <a:lnSpc>
                <a:spcPct val="102000"/>
              </a:lnSpc>
              <a:buClr>
                <a:srgbClr val="FFFF99"/>
              </a:buClr>
              <a:buSzPct val="75000"/>
              <a:buFont typeface="Arial"/>
              <a:buChar char="•"/>
            </a:pPr>
            <a:endParaRPr lang="en-GB" sz="800" dirty="0" smtClean="0">
              <a:solidFill>
                <a:schemeClr val="accent3">
                  <a:lumMod val="95000"/>
                </a:schemeClr>
              </a:solidFill>
              <a:latin typeface="Arial"/>
              <a:cs typeface="Arial"/>
            </a:endParaRPr>
          </a:p>
          <a:p>
            <a:pPr marL="71438" indent="0" eaLnBrk="1">
              <a:lnSpc>
                <a:spcPct val="102000"/>
              </a:lnSpc>
              <a:buClr>
                <a:srgbClr val="FFFF99"/>
              </a:buClr>
              <a:buSzPct val="75000"/>
            </a:pPr>
            <a:r>
              <a:rPr lang="en-GB" dirty="0" smtClean="0">
                <a:solidFill>
                  <a:srgbClr val="FFFF00"/>
                </a:solidFill>
                <a:latin typeface="Standard Symbols L" charset="0"/>
                <a:cs typeface="Standard Symbols L" charset="0"/>
              </a:rPr>
              <a:t>⇒ Method ripe for large-scale exploitation</a:t>
            </a:r>
            <a:endParaRPr lang="en-GB" sz="800" dirty="0">
              <a:solidFill>
                <a:srgbClr val="E6E6E6"/>
              </a:solidFill>
              <a:latin typeface="Arial"/>
              <a:cs typeface="Arial"/>
            </a:endParaRP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defRPr/>
            </a:pPr>
            <a:r>
              <a:rPr lang="en-GB" dirty="0" smtClean="0">
                <a:solidFill>
                  <a:srgbClr val="FFFF00"/>
                </a:solidFill>
                <a:latin typeface="Standard Symbols L" charset="0"/>
                <a:cs typeface="Standard Symbols L" charset="0"/>
              </a:rPr>
              <a:t>⇒ </a:t>
            </a:r>
            <a:r>
              <a:rPr lang="en-GB" dirty="0">
                <a:solidFill>
                  <a:srgbClr val="FFFF00"/>
                </a:solidFill>
                <a:latin typeface="Arial"/>
                <a:cs typeface="Arial"/>
              </a:rPr>
              <a:t>Revolution in studies of </a:t>
            </a:r>
            <a:r>
              <a:rPr lang="en-GB" dirty="0" smtClean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lang="en-GB" sz="4000" baseline="-25000" dirty="0">
                <a:solidFill>
                  <a:srgbClr val="FFFF00"/>
                </a:solidFill>
                <a:latin typeface="Arial"/>
                <a:ea typeface="Wingdings"/>
                <a:cs typeface="Arial"/>
                <a:sym typeface="Wingdings"/>
              </a:rPr>
              <a:t></a:t>
            </a:r>
            <a:r>
              <a:rPr lang="en-GB" dirty="0">
                <a:solidFill>
                  <a:srgbClr val="FFFF00"/>
                </a:solidFill>
                <a:latin typeface="Arial"/>
                <a:cs typeface="Arial"/>
              </a:rPr>
              <a:t> - </a:t>
            </a:r>
            <a:r>
              <a:rPr lang="en-GB" dirty="0" err="1">
                <a:solidFill>
                  <a:srgbClr val="FFFF00"/>
                </a:solidFill>
                <a:latin typeface="Arial"/>
                <a:cs typeface="Arial"/>
              </a:rPr>
              <a:t>σ</a:t>
            </a:r>
            <a:r>
              <a:rPr lang="en-GB" baseline="-25000" dirty="0">
                <a:solidFill>
                  <a:srgbClr val="FFFF00"/>
                </a:solidFill>
                <a:latin typeface="Arial"/>
                <a:ea typeface="Zapf Dingbats"/>
                <a:cs typeface="Arial"/>
                <a:sym typeface="Zapf Dingbats"/>
              </a:rPr>
              <a:t>★</a:t>
            </a:r>
            <a:r>
              <a:rPr lang="en-GB" dirty="0">
                <a:solidFill>
                  <a:srgbClr val="FFFF00"/>
                </a:solidFill>
                <a:latin typeface="Arial"/>
                <a:cs typeface="Arial"/>
                <a:sym typeface="Zapf Dingbats"/>
              </a:rPr>
              <a:t> </a:t>
            </a:r>
            <a:r>
              <a:rPr lang="en-GB" dirty="0" smtClean="0">
                <a:solidFill>
                  <a:srgbClr val="FFFF00"/>
                </a:solidFill>
                <a:latin typeface="Arial"/>
                <a:cs typeface="Arial"/>
              </a:rPr>
              <a:t>relation</a:t>
            </a: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744538" y="309567"/>
            <a:ext cx="8610600" cy="68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4400" dirty="0" smtClean="0">
                <a:solidFill>
                  <a:srgbClr val="FFFF00"/>
                </a:solidFill>
                <a:latin typeface="Arial"/>
                <a:cs typeface="Arial"/>
              </a:rPr>
              <a:t>Conclusions</a:t>
            </a:r>
            <a:endParaRPr lang="en-GB" sz="4400" dirty="0">
              <a:solidFill>
                <a:srgbClr val="FFFF99"/>
              </a:solidFill>
              <a:latin typeface="Arial"/>
              <a:cs typeface="Arial"/>
            </a:endParaRPr>
          </a:p>
        </p:txBody>
      </p:sp>
      <p:pic>
        <p:nvPicPr>
          <p:cNvPr id="8" name="Picture 7" descr="davis_FOM_ALMA_DISTz.tiff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8" y="4718116"/>
            <a:ext cx="3181694" cy="2289727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85737" y="4261807"/>
            <a:ext cx="2504353" cy="37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u="sng" dirty="0" smtClean="0">
                <a:solidFill>
                  <a:srgbClr val="FFFF00"/>
                </a:solidFill>
                <a:latin typeface="Arial"/>
                <a:cs typeface="Arial"/>
              </a:rPr>
              <a:t>SMBH statistics</a:t>
            </a:r>
            <a:r>
              <a:rPr lang="en-GB" u="sng" dirty="0" smtClean="0">
                <a:solidFill>
                  <a:srgbClr val="FFFF00"/>
                </a:solidFill>
                <a:latin typeface="Arial"/>
                <a:ea typeface="Zapf Dingbats"/>
                <a:cs typeface="Arial"/>
                <a:sym typeface="Zapf Dingbats"/>
              </a:rPr>
              <a:t>:</a:t>
            </a:r>
            <a:endParaRPr lang="en-GB" u="sng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pic>
        <p:nvPicPr>
          <p:cNvPr id="13" name="Picture 8" descr="KMOS_TF_simu.tiff"/>
          <p:cNvPicPr>
            <a:picLocks noChangeAspect="1"/>
          </p:cNvPicPr>
          <p:nvPr/>
        </p:nvPicPr>
        <p:blipFill>
          <a:blip r:embed="rId6">
            <a:lum bright="-30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1881616"/>
            <a:ext cx="3496396" cy="1373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80816" y="3220745"/>
            <a:ext cx="2667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600" dirty="0">
                <a:solidFill>
                  <a:srgbClr val="999999"/>
                </a:solidFill>
                <a:latin typeface="Arial"/>
                <a:cs typeface="Arial"/>
              </a:rPr>
              <a:t>(Miller et al. 12)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 rot="5400000">
            <a:off x="2961545" y="6359674"/>
            <a:ext cx="111942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600" dirty="0" smtClean="0">
                <a:solidFill>
                  <a:srgbClr val="999999"/>
                </a:solidFill>
                <a:latin typeface="Arial"/>
                <a:cs typeface="Arial"/>
              </a:rPr>
              <a:t>(Davis 14)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 rot="19005412">
            <a:off x="146749" y="5392112"/>
            <a:ext cx="361063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5400" dirty="0" smtClean="0">
                <a:solidFill>
                  <a:schemeClr val="tx1"/>
                </a:solidFill>
                <a:latin typeface="Arial"/>
                <a:cs typeface="Arial"/>
              </a:rPr>
              <a:t>1000 BHs !</a:t>
            </a:r>
            <a:endParaRPr lang="en-US" sz="5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 rot="19005412">
            <a:off x="354755" y="2428258"/>
            <a:ext cx="2945237" cy="584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200" dirty="0" smtClean="0">
                <a:solidFill>
                  <a:schemeClr val="tx1"/>
                </a:solidFill>
                <a:latin typeface="Arial"/>
                <a:cs typeface="Arial"/>
              </a:rPr>
              <a:t>1000 galaxies !</a:t>
            </a:r>
            <a:endParaRPr lang="en-US" sz="32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795791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 Regis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 Regis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3" descr="HST_HDF_zoo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1493838"/>
            <a:ext cx="1981200" cy="26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744538" y="309276"/>
            <a:ext cx="86106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4400" dirty="0" smtClean="0">
                <a:solidFill>
                  <a:srgbClr val="FFFF00"/>
                </a:solidFill>
                <a:latin typeface="Arial"/>
                <a:cs typeface="Arial"/>
              </a:rPr>
              <a:t>Molecular Gas</a:t>
            </a:r>
            <a:endParaRPr lang="en-GB" sz="4400" dirty="0">
              <a:solidFill>
                <a:srgbClr val="FFFF99"/>
              </a:solidFill>
              <a:latin typeface="Arial"/>
              <a:cs typeface="Arial"/>
            </a:endParaRP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5571826" y="1337536"/>
            <a:ext cx="4449617" cy="5775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503238" indent="-4318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102000"/>
              </a:lnSpc>
              <a:buClr>
                <a:srgbClr val="FFFF99"/>
              </a:buClr>
              <a:buSzPct val="75000"/>
              <a:buFont typeface="StarSymbol" charset="0"/>
              <a:buNone/>
            </a:pPr>
            <a:r>
              <a:rPr lang="en-GB" sz="3200" u="sng" dirty="0">
                <a:solidFill>
                  <a:srgbClr val="FFFF00"/>
                </a:solidFill>
                <a:latin typeface="Arial"/>
                <a:cs typeface="Arial"/>
              </a:rPr>
              <a:t>Goals:</a:t>
            </a:r>
          </a:p>
          <a:p>
            <a:pPr eaLnBrk="1">
              <a:lnSpc>
                <a:spcPct val="102000"/>
              </a:lnSpc>
              <a:buClr>
                <a:srgbClr val="FFFF99"/>
              </a:buClr>
              <a:buSzPct val="75000"/>
              <a:buFont typeface="StarSymbol" charset="0"/>
              <a:buChar char="•"/>
            </a:pPr>
            <a:r>
              <a:rPr lang="en-GB" dirty="0">
                <a:solidFill>
                  <a:srgbClr val="FFFF99"/>
                </a:solidFill>
                <a:latin typeface="Arial"/>
                <a:cs typeface="Arial"/>
              </a:rPr>
              <a:t>Mass assembly history</a:t>
            </a:r>
          </a:p>
          <a:p>
            <a:pPr eaLnBrk="1">
              <a:lnSpc>
                <a:spcPct val="102000"/>
              </a:lnSpc>
              <a:buClr>
                <a:srgbClr val="FFFF99"/>
              </a:buClr>
              <a:buSzPct val="75000"/>
              <a:buFont typeface="StarSymbol" charset="0"/>
              <a:buNone/>
            </a:pPr>
            <a:r>
              <a:rPr lang="en-GB" dirty="0">
                <a:solidFill>
                  <a:srgbClr val="FFFF99"/>
                </a:solidFill>
                <a:latin typeface="Arial"/>
                <a:cs typeface="Arial"/>
              </a:rPr>
              <a:t>     </a:t>
            </a:r>
            <a:r>
              <a:rPr lang="en-GB" dirty="0">
                <a:solidFill>
                  <a:srgbClr val="999999"/>
                </a:solidFill>
                <a:latin typeface="Arial"/>
                <a:cs typeface="Arial"/>
              </a:rPr>
              <a:t>(gas, stars, dark matter)</a:t>
            </a:r>
          </a:p>
          <a:p>
            <a:pPr eaLnBrk="1">
              <a:lnSpc>
                <a:spcPct val="102000"/>
              </a:lnSpc>
              <a:buClr>
                <a:srgbClr val="FFFF99"/>
              </a:buClr>
              <a:buSzPct val="75000"/>
              <a:buFont typeface="StarSymbol" charset="0"/>
              <a:buChar char="•"/>
            </a:pPr>
            <a:r>
              <a:rPr lang="en-GB" dirty="0">
                <a:solidFill>
                  <a:srgbClr val="FFFF99"/>
                </a:solidFill>
                <a:latin typeface="Arial"/>
                <a:cs typeface="Arial"/>
              </a:rPr>
              <a:t>Chemical enrichment history</a:t>
            </a:r>
          </a:p>
          <a:p>
            <a:pPr eaLnBrk="1">
              <a:lnSpc>
                <a:spcPct val="102000"/>
              </a:lnSpc>
              <a:buClr>
                <a:srgbClr val="FFFF99"/>
              </a:buClr>
              <a:buSzPct val="75000"/>
              <a:buFont typeface="StarSymbol" charset="0"/>
              <a:buNone/>
            </a:pPr>
            <a:r>
              <a:rPr lang="en-GB" dirty="0">
                <a:solidFill>
                  <a:srgbClr val="999999"/>
                </a:solidFill>
                <a:latin typeface="Arial"/>
                <a:cs typeface="Arial"/>
              </a:rPr>
              <a:t>     (SFH, age, </a:t>
            </a:r>
            <a:r>
              <a:rPr lang="en-GB" dirty="0" err="1">
                <a:solidFill>
                  <a:srgbClr val="999999"/>
                </a:solidFill>
                <a:latin typeface="Arial"/>
                <a:cs typeface="Arial"/>
              </a:rPr>
              <a:t>metallicity</a:t>
            </a:r>
            <a:r>
              <a:rPr lang="en-GB" dirty="0">
                <a:solidFill>
                  <a:srgbClr val="999999"/>
                </a:solidFill>
                <a:latin typeface="Arial"/>
                <a:cs typeface="Arial"/>
              </a:rPr>
              <a:t>)</a:t>
            </a:r>
          </a:p>
          <a:p>
            <a:pPr eaLnBrk="1">
              <a:lnSpc>
                <a:spcPct val="102000"/>
              </a:lnSpc>
              <a:buClr>
                <a:srgbClr val="FFFF99"/>
              </a:buClr>
              <a:buSzPct val="75000"/>
              <a:buFont typeface="StarSymbol" charset="0"/>
              <a:buNone/>
            </a:pPr>
            <a:endParaRPr lang="en-GB" sz="1200" dirty="0">
              <a:solidFill>
                <a:srgbClr val="FFFF99"/>
              </a:solidFill>
              <a:latin typeface="Arial"/>
              <a:cs typeface="Arial"/>
            </a:endParaRPr>
          </a:p>
          <a:p>
            <a:pPr eaLnBrk="1">
              <a:lnSpc>
                <a:spcPct val="102000"/>
              </a:lnSpc>
              <a:buClr>
                <a:srgbClr val="FFFF99"/>
              </a:buClr>
              <a:buSzPct val="75000"/>
              <a:buFont typeface="StarSymbol" charset="0"/>
              <a:buNone/>
            </a:pPr>
            <a:r>
              <a:rPr lang="en-GB" sz="3200" u="sng" dirty="0" smtClean="0">
                <a:solidFill>
                  <a:srgbClr val="FFFF00"/>
                </a:solidFill>
                <a:latin typeface="Arial"/>
                <a:cs typeface="Arial"/>
              </a:rPr>
              <a:t>Methods:</a:t>
            </a:r>
            <a:endParaRPr lang="en-GB" sz="3200" u="sng" dirty="0">
              <a:solidFill>
                <a:srgbClr val="FFFF00"/>
              </a:solidFill>
              <a:latin typeface="Arial"/>
              <a:cs typeface="Arial"/>
            </a:endParaRPr>
          </a:p>
          <a:p>
            <a:pPr eaLnBrk="1">
              <a:lnSpc>
                <a:spcPct val="102000"/>
              </a:lnSpc>
              <a:buClr>
                <a:srgbClr val="FFFF99"/>
              </a:buClr>
              <a:buSzPct val="75000"/>
              <a:buFont typeface="StarSymbol" charset="0"/>
              <a:buChar char="•"/>
            </a:pPr>
            <a:r>
              <a:rPr lang="en-GB" dirty="0" smtClean="0">
                <a:solidFill>
                  <a:srgbClr val="FFFF99"/>
                </a:solidFill>
                <a:latin typeface="Arial"/>
                <a:cs typeface="Arial"/>
              </a:rPr>
              <a:t>Dynamics</a:t>
            </a:r>
            <a:endParaRPr lang="en-GB" dirty="0">
              <a:solidFill>
                <a:srgbClr val="FFFF99"/>
              </a:solidFill>
              <a:latin typeface="Arial"/>
              <a:cs typeface="Arial"/>
            </a:endParaRPr>
          </a:p>
          <a:p>
            <a:pPr eaLnBrk="1">
              <a:lnSpc>
                <a:spcPct val="102000"/>
              </a:lnSpc>
              <a:buClr>
                <a:srgbClr val="FFFF99"/>
              </a:buClr>
              <a:buSzPct val="75000"/>
              <a:buFont typeface="StarSymbol" charset="0"/>
              <a:buNone/>
            </a:pPr>
            <a:r>
              <a:rPr lang="en-GB" dirty="0">
                <a:solidFill>
                  <a:srgbClr val="999999"/>
                </a:solidFill>
                <a:latin typeface="Arial"/>
                <a:cs typeface="Arial"/>
              </a:rPr>
              <a:t>     </a:t>
            </a:r>
            <a:r>
              <a:rPr lang="en-GB" dirty="0" smtClean="0">
                <a:solidFill>
                  <a:srgbClr val="999999"/>
                </a:solidFill>
                <a:latin typeface="Arial"/>
                <a:cs typeface="Arial"/>
              </a:rPr>
              <a:t>(kinematics/mass tracer)</a:t>
            </a:r>
            <a:endParaRPr lang="en-GB" dirty="0">
              <a:solidFill>
                <a:srgbClr val="999999"/>
              </a:solidFill>
              <a:latin typeface="Arial"/>
              <a:cs typeface="Arial"/>
            </a:endParaRPr>
          </a:p>
          <a:p>
            <a:pPr eaLnBrk="1">
              <a:lnSpc>
                <a:spcPct val="102000"/>
              </a:lnSpc>
              <a:buClr>
                <a:srgbClr val="FFFF99"/>
              </a:buClr>
              <a:buSzPct val="75000"/>
              <a:buFont typeface="StarSymbol" charset="0"/>
              <a:buChar char="•"/>
            </a:pPr>
            <a:r>
              <a:rPr lang="en-GB" dirty="0" smtClean="0">
                <a:solidFill>
                  <a:srgbClr val="FFFF99"/>
                </a:solidFill>
                <a:latin typeface="Arial"/>
                <a:cs typeface="Arial"/>
              </a:rPr>
              <a:t>Star Formation</a:t>
            </a:r>
          </a:p>
          <a:p>
            <a:pPr marL="71438" indent="0" eaLnBrk="1">
              <a:lnSpc>
                <a:spcPct val="102000"/>
              </a:lnSpc>
              <a:buClr>
                <a:srgbClr val="FFFF99"/>
              </a:buClr>
              <a:buSzPct val="75000"/>
            </a:pPr>
            <a:r>
              <a:rPr lang="en-GB" dirty="0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lang="en-GB" dirty="0" smtClean="0">
                <a:solidFill>
                  <a:srgbClr val="FFFF99"/>
                </a:solidFill>
                <a:latin typeface="Arial"/>
                <a:cs typeface="Arial"/>
              </a:rPr>
              <a:t>    </a:t>
            </a:r>
            <a:r>
              <a:rPr lang="en-GB" dirty="0" smtClean="0">
                <a:solidFill>
                  <a:srgbClr val="999999"/>
                </a:solidFill>
                <a:latin typeface="Arial"/>
                <a:cs typeface="Arial"/>
              </a:rPr>
              <a:t>(fuel/SFE, line diagnostics)</a:t>
            </a:r>
          </a:p>
          <a:p>
            <a:pPr eaLnBrk="1">
              <a:lnSpc>
                <a:spcPct val="102000"/>
              </a:lnSpc>
              <a:buClr>
                <a:srgbClr val="FFFF99"/>
              </a:buClr>
              <a:buSzPct val="75000"/>
              <a:buFont typeface="StarSymbol" charset="0"/>
              <a:buChar char="•"/>
            </a:pPr>
            <a:r>
              <a:rPr lang="en-GB" dirty="0" smtClean="0">
                <a:solidFill>
                  <a:srgbClr val="FFFF99"/>
                </a:solidFill>
                <a:latin typeface="Arial"/>
                <a:cs typeface="Arial"/>
              </a:rPr>
              <a:t>“Stellar” populations</a:t>
            </a:r>
            <a:endParaRPr lang="en-GB" dirty="0">
              <a:solidFill>
                <a:srgbClr val="FFFF99"/>
              </a:solidFill>
              <a:latin typeface="Arial"/>
              <a:cs typeface="Arial"/>
            </a:endParaRPr>
          </a:p>
          <a:p>
            <a:pPr marL="71438" indent="0" eaLnBrk="1">
              <a:lnSpc>
                <a:spcPct val="102000"/>
              </a:lnSpc>
              <a:buClr>
                <a:srgbClr val="FFFF99"/>
              </a:buClr>
              <a:buSzPct val="75000"/>
            </a:pPr>
            <a:r>
              <a:rPr lang="en-GB" dirty="0">
                <a:solidFill>
                  <a:srgbClr val="FFFF99"/>
                </a:solidFill>
                <a:latin typeface="Arial"/>
                <a:cs typeface="Arial"/>
              </a:rPr>
              <a:t>     </a:t>
            </a:r>
            <a:r>
              <a:rPr lang="en-GB" dirty="0" smtClean="0">
                <a:solidFill>
                  <a:srgbClr val="999999"/>
                </a:solidFill>
                <a:latin typeface="Arial"/>
                <a:cs typeface="Arial"/>
              </a:rPr>
              <a:t>(cloud statistics)</a:t>
            </a:r>
          </a:p>
          <a:p>
            <a:pPr marL="71438" indent="0" eaLnBrk="1">
              <a:lnSpc>
                <a:spcPct val="102000"/>
              </a:lnSpc>
              <a:buClr>
                <a:srgbClr val="FFFF99"/>
              </a:buClr>
              <a:buSzPct val="75000"/>
            </a:pPr>
            <a:endParaRPr lang="en-GB" sz="1600" dirty="0">
              <a:solidFill>
                <a:srgbClr val="999999"/>
              </a:solidFill>
              <a:latin typeface="Arial"/>
              <a:cs typeface="Arial"/>
            </a:endParaRPr>
          </a:p>
          <a:p>
            <a:pPr marL="71438" indent="0" algn="just" eaLnBrk="1">
              <a:lnSpc>
                <a:spcPct val="102000"/>
              </a:lnSpc>
              <a:buClr>
                <a:srgbClr val="FFFF99"/>
              </a:buClr>
              <a:buSzPct val="75000"/>
            </a:pPr>
            <a:r>
              <a:rPr lang="en-GB" dirty="0" smtClean="0">
                <a:solidFill>
                  <a:srgbClr val="FFFF00"/>
                </a:solidFill>
                <a:latin typeface="Standard Symbols L" charset="0"/>
                <a:cs typeface="Standard Symbols L" charset="0"/>
              </a:rPr>
              <a:t>⇒ </a:t>
            </a:r>
            <a:r>
              <a:rPr lang="en-GB" dirty="0" smtClean="0">
                <a:solidFill>
                  <a:srgbClr val="FFFF00"/>
                </a:solidFill>
                <a:latin typeface="Arial"/>
                <a:cs typeface="Arial"/>
              </a:rPr>
              <a:t>Very complete tracer</a:t>
            </a: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0" y="5268913"/>
            <a:ext cx="21669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/>
          </a:p>
        </p:txBody>
      </p:sp>
      <p:pic>
        <p:nvPicPr>
          <p:cNvPr id="10245" name="Picture 9" descr="Hubblesequence_mosaic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5303838"/>
            <a:ext cx="35988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Down Arrow 10"/>
          <p:cNvSpPr>
            <a:spLocks noChangeArrowheads="1"/>
          </p:cNvSpPr>
          <p:nvPr/>
        </p:nvSpPr>
        <p:spPr bwMode="auto">
          <a:xfrm rot="-2203590">
            <a:off x="500063" y="4406900"/>
            <a:ext cx="484187" cy="520700"/>
          </a:xfrm>
          <a:prstGeom prst="downArrow">
            <a:avLst>
              <a:gd name="adj1" fmla="val 50000"/>
              <a:gd name="adj2" fmla="val 49997"/>
            </a:avLst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47" name="Picture 14" descr="SINS_larg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3" y="3246438"/>
            <a:ext cx="2779712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Down Arrow 15"/>
          <p:cNvSpPr>
            <a:spLocks noChangeArrowheads="1"/>
          </p:cNvSpPr>
          <p:nvPr/>
        </p:nvSpPr>
        <p:spPr bwMode="auto">
          <a:xfrm rot="-2203590">
            <a:off x="866775" y="5854700"/>
            <a:ext cx="484188" cy="520700"/>
          </a:xfrm>
          <a:prstGeom prst="downArrow">
            <a:avLst>
              <a:gd name="adj1" fmla="val 50000"/>
              <a:gd name="adj2" fmla="val 49997"/>
            </a:avLst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9" name="Down Arrow 16"/>
          <p:cNvSpPr>
            <a:spLocks noChangeArrowheads="1"/>
          </p:cNvSpPr>
          <p:nvPr/>
        </p:nvSpPr>
        <p:spPr bwMode="auto">
          <a:xfrm rot="-2203590">
            <a:off x="2314575" y="2654300"/>
            <a:ext cx="484188" cy="520700"/>
          </a:xfrm>
          <a:prstGeom prst="downArrow">
            <a:avLst>
              <a:gd name="adj1" fmla="val 50000"/>
              <a:gd name="adj2" fmla="val 49997"/>
            </a:avLst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0" name="Down Arrow 17"/>
          <p:cNvSpPr>
            <a:spLocks noChangeArrowheads="1"/>
          </p:cNvSpPr>
          <p:nvPr/>
        </p:nvSpPr>
        <p:spPr bwMode="auto">
          <a:xfrm rot="-2203590">
            <a:off x="4157663" y="4537075"/>
            <a:ext cx="484187" cy="520700"/>
          </a:xfrm>
          <a:prstGeom prst="downArrow">
            <a:avLst>
              <a:gd name="adj1" fmla="val 50000"/>
              <a:gd name="adj2" fmla="val 49997"/>
            </a:avLst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1" name="Text Box 5"/>
          <p:cNvSpPr txBox="1">
            <a:spLocks noChangeArrowheads="1"/>
          </p:cNvSpPr>
          <p:nvPr/>
        </p:nvSpPr>
        <p:spPr bwMode="auto">
          <a:xfrm rot="5400000">
            <a:off x="1558926" y="2179637"/>
            <a:ext cx="15303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600" dirty="0">
                <a:solidFill>
                  <a:srgbClr val="999999"/>
                </a:solidFill>
                <a:latin typeface="Arial"/>
                <a:cs typeface="Arial"/>
              </a:rPr>
              <a:t>(HST HDF)</a:t>
            </a:r>
          </a:p>
        </p:txBody>
      </p:sp>
      <p:sp>
        <p:nvSpPr>
          <p:cNvPr id="10252" name="Text Box 5"/>
          <p:cNvSpPr txBox="1">
            <a:spLocks noChangeArrowheads="1"/>
          </p:cNvSpPr>
          <p:nvPr/>
        </p:nvSpPr>
        <p:spPr bwMode="auto">
          <a:xfrm rot="5400000">
            <a:off x="3333751" y="3956050"/>
            <a:ext cx="15303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600" dirty="0">
                <a:solidFill>
                  <a:srgbClr val="999999"/>
                </a:solidFill>
                <a:latin typeface="Arial"/>
                <a:cs typeface="Arial"/>
              </a:rPr>
              <a:t>(SINS)</a:t>
            </a:r>
          </a:p>
        </p:txBody>
      </p:sp>
    </p:spTree>
    <p:extLst>
      <p:ext uri="{BB962C8B-B14F-4D97-AF65-F5344CB8AC3E}">
        <p14:creationId xmlns:p14="http://schemas.microsoft.com/office/powerpoint/2010/main" val="400088586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1" name="Text Box 1"/>
          <p:cNvSpPr txBox="1">
            <a:spLocks noChangeArrowheads="1"/>
          </p:cNvSpPr>
          <p:nvPr/>
        </p:nvSpPr>
        <p:spPr bwMode="auto">
          <a:xfrm>
            <a:off x="730250" y="77788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4400" dirty="0" smtClean="0">
                <a:solidFill>
                  <a:srgbClr val="FFFF00"/>
                </a:solidFill>
                <a:latin typeface="Arial"/>
                <a:cs typeface="Arial"/>
              </a:rPr>
              <a:t>CO in ETGs: </a:t>
            </a:r>
            <a:r>
              <a:rPr lang="en-GB" sz="4400" dirty="0">
                <a:solidFill>
                  <a:srgbClr val="F7FF99"/>
                </a:solidFill>
                <a:latin typeface="Arial"/>
                <a:cs typeface="Arial"/>
              </a:rPr>
              <a:t>Single</a:t>
            </a:r>
            <a:r>
              <a:rPr lang="en-GB" sz="4400" dirty="0" smtClean="0">
                <a:solidFill>
                  <a:srgbClr val="F7FF99"/>
                </a:solidFill>
                <a:latin typeface="Arial"/>
                <a:cs typeface="Arial"/>
              </a:rPr>
              <a:t>-dish</a:t>
            </a:r>
            <a:r>
              <a:rPr lang="en-GB" sz="4400" dirty="0">
                <a:solidFill>
                  <a:srgbClr val="F7FF99"/>
                </a:solidFill>
                <a:latin typeface="Arial"/>
                <a:cs typeface="Arial"/>
              </a:rPr>
              <a:t/>
            </a:r>
            <a:br>
              <a:rPr lang="en-GB" sz="4400" dirty="0">
                <a:solidFill>
                  <a:srgbClr val="F7FF99"/>
                </a:solidFill>
                <a:latin typeface="Arial"/>
                <a:cs typeface="Arial"/>
              </a:rPr>
            </a:br>
            <a:r>
              <a:rPr lang="en-GB" dirty="0">
                <a:solidFill>
                  <a:srgbClr val="999999"/>
                </a:solidFill>
                <a:latin typeface="Arial"/>
                <a:cs typeface="Arial"/>
              </a:rPr>
              <a:t>(</a:t>
            </a:r>
            <a:r>
              <a:rPr lang="en-GB" dirty="0" err="1">
                <a:solidFill>
                  <a:srgbClr val="999999"/>
                </a:solidFill>
                <a:latin typeface="Arial"/>
                <a:cs typeface="Arial"/>
              </a:rPr>
              <a:t>Combes</a:t>
            </a:r>
            <a:r>
              <a:rPr lang="en-GB" dirty="0">
                <a:solidFill>
                  <a:srgbClr val="999999"/>
                </a:solidFill>
                <a:latin typeface="Arial"/>
                <a:cs typeface="Arial"/>
              </a:rPr>
              <a:t>, Young &amp; Bureau </a:t>
            </a:r>
            <a:r>
              <a:rPr lang="en-GB" dirty="0" smtClean="0">
                <a:solidFill>
                  <a:srgbClr val="999999"/>
                </a:solidFill>
                <a:latin typeface="Arial"/>
                <a:cs typeface="Arial"/>
              </a:rPr>
              <a:t>07; Young </a:t>
            </a:r>
            <a:r>
              <a:rPr lang="en-GB" dirty="0">
                <a:solidFill>
                  <a:srgbClr val="999999"/>
                </a:solidFill>
                <a:latin typeface="Arial"/>
                <a:cs typeface="Arial"/>
              </a:rPr>
              <a:t>et al. </a:t>
            </a:r>
            <a:r>
              <a:rPr lang="en-GB" dirty="0" smtClean="0">
                <a:solidFill>
                  <a:srgbClr val="999999"/>
                </a:solidFill>
                <a:latin typeface="Arial"/>
                <a:cs typeface="Arial"/>
              </a:rPr>
              <a:t>11,14)</a:t>
            </a:r>
            <a:endParaRPr lang="en-GB" dirty="0">
              <a:solidFill>
                <a:srgbClr val="999999"/>
              </a:solidFill>
              <a:latin typeface="Arial"/>
              <a:cs typeface="Arial"/>
            </a:endParaRPr>
          </a:p>
        </p:txBody>
      </p:sp>
      <p:sp>
        <p:nvSpPr>
          <p:cNvPr id="399362" name="Text Box 2"/>
          <p:cNvSpPr txBox="1">
            <a:spLocks noChangeArrowheads="1"/>
          </p:cNvSpPr>
          <p:nvPr/>
        </p:nvSpPr>
        <p:spPr bwMode="auto">
          <a:xfrm>
            <a:off x="5486400" y="1417638"/>
            <a:ext cx="4430713" cy="55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503238" indent="-4318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buFont typeface="StarSymbol" charset="0"/>
              <a:buNone/>
            </a:pPr>
            <a:r>
              <a:rPr lang="en-GB" sz="3200" u="sng" dirty="0">
                <a:solidFill>
                  <a:srgbClr val="FFFF00"/>
                </a:solidFill>
                <a:latin typeface="Arial"/>
                <a:cs typeface="Arial"/>
              </a:rPr>
              <a:t>IRAM 30m Survey:</a:t>
            </a:r>
            <a:endParaRPr lang="en-GB" sz="800" u="sng" dirty="0">
              <a:solidFill>
                <a:srgbClr val="FFFF00"/>
              </a:solidFill>
              <a:latin typeface="Arial"/>
              <a:cs typeface="Arial"/>
            </a:endParaRP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buFont typeface="StarSymbol" charset="0"/>
              <a:buChar char="•"/>
            </a:pPr>
            <a:r>
              <a:rPr lang="en-GB" dirty="0">
                <a:solidFill>
                  <a:srgbClr val="F7FF99"/>
                </a:solidFill>
                <a:latin typeface="Arial"/>
                <a:cs typeface="Arial"/>
              </a:rPr>
              <a:t>CO(1-0,2-1), 23/12</a:t>
            </a:r>
            <a:r>
              <a:rPr lang="ja-JP" altLang="en-GB" dirty="0">
                <a:solidFill>
                  <a:srgbClr val="F7FF99"/>
                </a:solidFill>
                <a:latin typeface="Arial"/>
                <a:cs typeface="Arial"/>
              </a:rPr>
              <a:t>”</a:t>
            </a:r>
            <a:r>
              <a:rPr lang="en-GB" altLang="ja-JP" dirty="0">
                <a:solidFill>
                  <a:srgbClr val="F7FF99"/>
                </a:solidFill>
                <a:latin typeface="Arial"/>
                <a:cs typeface="Arial"/>
              </a:rPr>
              <a:t> FWHM</a:t>
            </a: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buFont typeface="StarSymbol" charset="0"/>
              <a:buChar char="•"/>
            </a:pPr>
            <a:r>
              <a:rPr lang="en-GB" dirty="0">
                <a:solidFill>
                  <a:srgbClr val="F7FF99"/>
                </a:solidFill>
                <a:latin typeface="Arial"/>
                <a:cs typeface="Arial"/>
              </a:rPr>
              <a:t>260 Atlas</a:t>
            </a:r>
            <a:r>
              <a:rPr lang="en-GB" baseline="30000" dirty="0">
                <a:solidFill>
                  <a:srgbClr val="F7FF99"/>
                </a:solidFill>
                <a:latin typeface="Arial"/>
                <a:cs typeface="Arial"/>
              </a:rPr>
              <a:t>3D</a:t>
            </a:r>
            <a:r>
              <a:rPr lang="en-GB" dirty="0">
                <a:solidFill>
                  <a:srgbClr val="F7FF99"/>
                </a:solidFill>
                <a:latin typeface="Arial"/>
                <a:cs typeface="Arial"/>
              </a:rPr>
              <a:t> E/SOs</a:t>
            </a: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buFont typeface="StarSymbol" charset="0"/>
              <a:buChar char="•"/>
            </a:pPr>
            <a:r>
              <a:rPr lang="en-GB" dirty="0">
                <a:solidFill>
                  <a:srgbClr val="F7FF99"/>
                </a:solidFill>
                <a:latin typeface="Arial"/>
                <a:cs typeface="Arial"/>
              </a:rPr>
              <a:t>Sensitivity: 3 </a:t>
            </a:r>
            <a:r>
              <a:rPr lang="en-GB" dirty="0" err="1">
                <a:solidFill>
                  <a:srgbClr val="F7FF99"/>
                </a:solidFill>
                <a:latin typeface="Arial"/>
                <a:cs typeface="Arial"/>
              </a:rPr>
              <a:t>mK</a:t>
            </a:r>
            <a:r>
              <a:rPr lang="en-GB" dirty="0">
                <a:solidFill>
                  <a:srgbClr val="F7FF99"/>
                </a:solidFill>
                <a:latin typeface="Arial"/>
                <a:cs typeface="Arial"/>
              </a:rPr>
              <a:t> (30 km s</a:t>
            </a:r>
            <a:r>
              <a:rPr lang="en-GB" baseline="33000" dirty="0">
                <a:solidFill>
                  <a:srgbClr val="F7FF99"/>
                </a:solidFill>
                <a:latin typeface="Arial"/>
                <a:cs typeface="Arial"/>
              </a:rPr>
              <a:t>-1</a:t>
            </a:r>
            <a:r>
              <a:rPr lang="en-GB" dirty="0">
                <a:solidFill>
                  <a:srgbClr val="F7FF99"/>
                </a:solidFill>
                <a:latin typeface="Arial"/>
                <a:cs typeface="Arial"/>
              </a:rPr>
              <a:t>) </a:t>
            </a: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buFont typeface="StarSymbol" charset="0"/>
              <a:buNone/>
            </a:pPr>
            <a:r>
              <a:rPr lang="en-GB" dirty="0">
                <a:solidFill>
                  <a:srgbClr val="F7FF99"/>
                </a:solidFill>
                <a:latin typeface="Arial"/>
                <a:cs typeface="Arial"/>
              </a:rPr>
              <a:t>                </a:t>
            </a:r>
            <a:r>
              <a:rPr lang="en-GB" sz="800" dirty="0">
                <a:solidFill>
                  <a:srgbClr val="F7FF99"/>
                </a:solidFill>
                <a:latin typeface="Arial"/>
                <a:cs typeface="Arial"/>
              </a:rPr>
              <a:t> </a:t>
            </a:r>
            <a:r>
              <a:rPr lang="en-GB" dirty="0">
                <a:solidFill>
                  <a:srgbClr val="F7FF99"/>
                </a:solidFill>
                <a:latin typeface="Arial"/>
                <a:cs typeface="Arial"/>
              </a:rPr>
              <a:t>       3 x 10</a:t>
            </a:r>
            <a:r>
              <a:rPr lang="en-GB" baseline="33000" dirty="0">
                <a:solidFill>
                  <a:srgbClr val="F7FF99"/>
                </a:solidFill>
                <a:latin typeface="Arial"/>
                <a:cs typeface="Arial"/>
              </a:rPr>
              <a:t>7</a:t>
            </a:r>
            <a:r>
              <a:rPr lang="en-GB" dirty="0">
                <a:solidFill>
                  <a:srgbClr val="F7FF99"/>
                </a:solidFill>
                <a:latin typeface="Arial"/>
                <a:cs typeface="Arial"/>
              </a:rPr>
              <a:t> M</a:t>
            </a:r>
            <a:r>
              <a:rPr lang="en-GB" baseline="-33000" dirty="0">
                <a:solidFill>
                  <a:srgbClr val="F7FF99"/>
                </a:solidFill>
                <a:latin typeface="Arial"/>
                <a:cs typeface="Arial"/>
              </a:rPr>
              <a:t>⊙</a:t>
            </a:r>
            <a:r>
              <a:rPr lang="en-GB" dirty="0">
                <a:solidFill>
                  <a:srgbClr val="F7FF99"/>
                </a:solidFill>
                <a:latin typeface="Arial"/>
                <a:cs typeface="Arial"/>
              </a:rPr>
              <a:t> </a:t>
            </a: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buFont typeface="StarSymbol" charset="0"/>
              <a:buNone/>
            </a:pPr>
            <a:endParaRPr lang="en-GB" sz="1200" dirty="0">
              <a:solidFill>
                <a:srgbClr val="FFFF99"/>
              </a:solidFill>
              <a:latin typeface="Arial"/>
              <a:cs typeface="Arial"/>
            </a:endParaRP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buFont typeface="StarSymbol" charset="0"/>
              <a:buNone/>
            </a:pPr>
            <a:r>
              <a:rPr lang="en-GB" sz="3200" u="sng" dirty="0">
                <a:solidFill>
                  <a:srgbClr val="FFFF00"/>
                </a:solidFill>
                <a:latin typeface="Arial"/>
                <a:cs typeface="Arial"/>
              </a:rPr>
              <a:t>Results:</a:t>
            </a:r>
            <a:endParaRPr lang="en-GB" sz="800" u="sng" dirty="0">
              <a:solidFill>
                <a:srgbClr val="FFFF00"/>
              </a:solidFill>
              <a:latin typeface="Arial"/>
              <a:cs typeface="Arial"/>
            </a:endParaRP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buFont typeface="StarSymbol" charset="0"/>
              <a:buChar char="•"/>
            </a:pPr>
            <a:r>
              <a:rPr lang="en-GB" dirty="0">
                <a:solidFill>
                  <a:srgbClr val="FFFF99"/>
                </a:solidFill>
                <a:latin typeface="Arial"/>
                <a:cs typeface="Arial"/>
              </a:rPr>
              <a:t>22% detection rate</a:t>
            </a: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buFont typeface="StarSymbol" charset="0"/>
              <a:buChar char="•"/>
            </a:pPr>
            <a:r>
              <a:rPr lang="en-GB" dirty="0">
                <a:solidFill>
                  <a:srgbClr val="FFFF99"/>
                </a:solidFill>
                <a:latin typeface="Arial"/>
                <a:cs typeface="Arial"/>
              </a:rPr>
              <a:t>M</a:t>
            </a:r>
            <a:r>
              <a:rPr lang="en-GB" baseline="-25000" dirty="0">
                <a:solidFill>
                  <a:srgbClr val="FFFF99"/>
                </a:solidFill>
                <a:latin typeface="Arial"/>
                <a:cs typeface="Arial"/>
              </a:rPr>
              <a:t>H2</a:t>
            </a:r>
            <a:r>
              <a:rPr lang="en-GB" dirty="0">
                <a:solidFill>
                  <a:srgbClr val="FFFF99"/>
                </a:solidFill>
                <a:latin typeface="Arial"/>
                <a:cs typeface="Arial"/>
              </a:rPr>
              <a:t> = 10</a:t>
            </a:r>
            <a:r>
              <a:rPr lang="en-GB" baseline="30000" dirty="0">
                <a:solidFill>
                  <a:srgbClr val="FFFF99"/>
                </a:solidFill>
                <a:latin typeface="Arial"/>
                <a:cs typeface="Arial"/>
              </a:rPr>
              <a:t>7.1-9.3</a:t>
            </a:r>
            <a:r>
              <a:rPr lang="en-GB" dirty="0">
                <a:solidFill>
                  <a:srgbClr val="FFFF99"/>
                </a:solidFill>
                <a:latin typeface="Arial"/>
                <a:cs typeface="Arial"/>
              </a:rPr>
              <a:t> M</a:t>
            </a:r>
            <a:r>
              <a:rPr lang="en-GB" baseline="-33000" dirty="0">
                <a:solidFill>
                  <a:srgbClr val="FFFF99"/>
                </a:solidFill>
                <a:latin typeface="Arial"/>
                <a:cs typeface="Arial"/>
              </a:rPr>
              <a:t>⊙</a:t>
            </a:r>
            <a:endParaRPr lang="en-GB" baseline="30000" dirty="0">
              <a:solidFill>
                <a:srgbClr val="FFFF99"/>
              </a:solidFill>
              <a:latin typeface="Arial"/>
              <a:cs typeface="Arial"/>
            </a:endParaRP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buFont typeface="StarSymbol" charset="0"/>
              <a:buChar char="•"/>
            </a:pPr>
            <a:r>
              <a:rPr lang="en-GB" dirty="0">
                <a:solidFill>
                  <a:srgbClr val="FFFF99"/>
                </a:solidFill>
                <a:latin typeface="Arial"/>
                <a:cs typeface="Arial"/>
              </a:rPr>
              <a:t>CO(2-1)/CO(1-0) ≈ 1 – 2</a:t>
            </a: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buFont typeface="StarSymbol" charset="0"/>
              <a:buChar char="•"/>
            </a:pPr>
            <a:endParaRPr lang="en-GB" sz="1200" dirty="0">
              <a:solidFill>
                <a:srgbClr val="FFFF99"/>
              </a:solidFill>
              <a:latin typeface="Arial"/>
              <a:cs typeface="Arial"/>
            </a:endParaRP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</a:pPr>
            <a:r>
              <a:rPr lang="en-GB" dirty="0">
                <a:solidFill>
                  <a:srgbClr val="FFFF00"/>
                </a:solidFill>
                <a:latin typeface="Arial"/>
                <a:cs typeface="Arial"/>
              </a:rPr>
              <a:t>⇒ Independent </a:t>
            </a:r>
            <a:r>
              <a:rPr lang="en-GB" dirty="0" smtClean="0">
                <a:solidFill>
                  <a:srgbClr val="FFFF00"/>
                </a:solidFill>
                <a:latin typeface="Arial"/>
                <a:cs typeface="Arial"/>
              </a:rPr>
              <a:t>structure, dynamics, environment, …   but not SF</a:t>
            </a:r>
            <a:endParaRPr lang="en-GB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399363" name="Text Box 5"/>
          <p:cNvSpPr txBox="1">
            <a:spLocks noChangeArrowheads="1"/>
          </p:cNvSpPr>
          <p:nvPr/>
        </p:nvSpPr>
        <p:spPr bwMode="auto">
          <a:xfrm>
            <a:off x="184150" y="1471607"/>
            <a:ext cx="2722563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u="sng" dirty="0">
                <a:solidFill>
                  <a:srgbClr val="FFFF99"/>
                </a:solidFill>
                <a:latin typeface="Arial"/>
                <a:cs typeface="Arial"/>
              </a:rPr>
              <a:t>Optical CMD + CO</a:t>
            </a:r>
          </a:p>
        </p:txBody>
      </p:sp>
      <p:pic>
        <p:nvPicPr>
          <p:cNvPr id="399364" name="Picture 7" descr="CMD+CO.tiff"/>
          <p:cNvPicPr>
            <a:picLocks noChangeAspect="1"/>
          </p:cNvPicPr>
          <p:nvPr/>
        </p:nvPicPr>
        <p:blipFill>
          <a:blip r:embed="rId3">
            <a:lum bright="-30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78" y="1990280"/>
            <a:ext cx="4830273" cy="438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078" y="6465702"/>
            <a:ext cx="48302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A6A6A6"/>
                </a:solidFill>
                <a:latin typeface="Arial"/>
                <a:cs typeface="Arial"/>
              </a:rPr>
              <a:t>(Consistent </a:t>
            </a:r>
            <a:r>
              <a:rPr lang="en-GB" sz="1600" dirty="0">
                <a:solidFill>
                  <a:srgbClr val="A6A6A6"/>
                </a:solidFill>
                <a:latin typeface="Arial"/>
                <a:cs typeface="Arial"/>
              </a:rPr>
              <a:t>with COLDGASS </a:t>
            </a:r>
            <a:r>
              <a:rPr lang="en-GB" sz="1600" dirty="0" smtClean="0">
                <a:solidFill>
                  <a:srgbClr val="A6A6A6"/>
                </a:solidFill>
                <a:latin typeface="Arial"/>
                <a:cs typeface="Arial"/>
              </a:rPr>
              <a:t>threshold, </a:t>
            </a:r>
            <a:r>
              <a:rPr lang="en-GB" sz="1600" dirty="0" err="1" smtClean="0">
                <a:solidFill>
                  <a:srgbClr val="A6A6A6"/>
                </a:solidFill>
                <a:latin typeface="Arial"/>
                <a:cs typeface="Arial"/>
              </a:rPr>
              <a:t>Saintonge</a:t>
            </a:r>
            <a:r>
              <a:rPr lang="en-GB" sz="1600" dirty="0" smtClean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lang="en-GB" sz="1600" dirty="0">
                <a:solidFill>
                  <a:srgbClr val="A6A6A6"/>
                </a:solidFill>
                <a:latin typeface="Arial"/>
                <a:cs typeface="Arial"/>
              </a:rPr>
              <a:t>et al. 11, </a:t>
            </a:r>
            <a:r>
              <a:rPr lang="en-GB" sz="1600" dirty="0" smtClean="0">
                <a:solidFill>
                  <a:srgbClr val="A6A6A6"/>
                </a:solidFill>
                <a:latin typeface="Arial"/>
                <a:cs typeface="Arial"/>
              </a:rPr>
              <a:t>12;  </a:t>
            </a:r>
            <a:r>
              <a:rPr lang="en-GB" sz="1600" dirty="0">
                <a:solidFill>
                  <a:srgbClr val="A6A6A6"/>
                </a:solidFill>
                <a:latin typeface="Arial"/>
                <a:cs typeface="Arial"/>
              </a:rPr>
              <a:t>see also Crocker et al. </a:t>
            </a:r>
            <a:r>
              <a:rPr lang="en-GB" sz="1600" dirty="0" smtClean="0">
                <a:solidFill>
                  <a:srgbClr val="A6A6A6"/>
                </a:solidFill>
                <a:latin typeface="Arial"/>
                <a:cs typeface="Arial"/>
              </a:rPr>
              <a:t>11)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043848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7" name="Text Box 1"/>
          <p:cNvSpPr txBox="1">
            <a:spLocks noChangeArrowheads="1"/>
          </p:cNvSpPr>
          <p:nvPr/>
        </p:nvSpPr>
        <p:spPr bwMode="auto">
          <a:xfrm>
            <a:off x="730250" y="112757"/>
            <a:ext cx="8610600" cy="106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4400" dirty="0" smtClean="0">
                <a:solidFill>
                  <a:srgbClr val="FFFF00"/>
                </a:solidFill>
                <a:latin typeface="Arial"/>
                <a:cs typeface="Arial"/>
              </a:rPr>
              <a:t>CO in ETGs:  </a:t>
            </a:r>
            <a:r>
              <a:rPr lang="en-GB" sz="4400" dirty="0" smtClean="0">
                <a:solidFill>
                  <a:srgbClr val="F7FF99"/>
                </a:solidFill>
                <a:latin typeface="Arial"/>
                <a:cs typeface="Arial"/>
              </a:rPr>
              <a:t>Interferometry</a:t>
            </a:r>
          </a:p>
          <a:p>
            <a:pPr algn="ct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dirty="0" smtClean="0">
                <a:solidFill>
                  <a:srgbClr val="999999"/>
                </a:solidFill>
                <a:latin typeface="Arial"/>
                <a:cs typeface="Arial"/>
              </a:rPr>
              <a:t>(</a:t>
            </a:r>
            <a:r>
              <a:rPr lang="en-GB" dirty="0" err="1" smtClean="0">
                <a:solidFill>
                  <a:srgbClr val="999999"/>
                </a:solidFill>
                <a:latin typeface="Arial"/>
                <a:cs typeface="Arial"/>
              </a:rPr>
              <a:t>Alatalo</a:t>
            </a:r>
            <a:r>
              <a:rPr lang="en-GB" dirty="0" smtClean="0">
                <a:solidFill>
                  <a:srgbClr val="999999"/>
                </a:solidFill>
                <a:latin typeface="Arial"/>
                <a:cs typeface="Arial"/>
              </a:rPr>
              <a:t> et al. 2013; Davis et al. 2013)</a:t>
            </a:r>
            <a:endParaRPr lang="en-GB" dirty="0">
              <a:solidFill>
                <a:srgbClr val="999999"/>
              </a:solidFill>
              <a:latin typeface="Arial"/>
              <a:cs typeface="Arial"/>
            </a:endParaRPr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5802313" y="1493838"/>
            <a:ext cx="4191000" cy="540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503238" indent="-4318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buFont typeface="StarSymbol" charset="0"/>
              <a:buNone/>
              <a:defRPr/>
            </a:pPr>
            <a:r>
              <a:rPr lang="en-GB" sz="3200" u="sng" dirty="0" smtClean="0">
                <a:solidFill>
                  <a:srgbClr val="FFFF00"/>
                </a:solidFill>
                <a:latin typeface="Arial"/>
                <a:cs typeface="Arial"/>
              </a:rPr>
              <a:t>Atlas</a:t>
            </a:r>
            <a:r>
              <a:rPr lang="en-GB" sz="3200" u="sng" baseline="30000" dirty="0" smtClean="0">
                <a:solidFill>
                  <a:srgbClr val="FFFF00"/>
                </a:solidFill>
                <a:latin typeface="Arial"/>
                <a:cs typeface="Arial"/>
              </a:rPr>
              <a:t>3D</a:t>
            </a:r>
            <a:r>
              <a:rPr lang="en-GB" sz="3200" u="sng" dirty="0" smtClean="0">
                <a:solidFill>
                  <a:srgbClr val="FFFF00"/>
                </a:solidFill>
                <a:latin typeface="Arial"/>
                <a:cs typeface="Arial"/>
              </a:rPr>
              <a:t> (CARMA):</a:t>
            </a: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buFont typeface="StarSymbol" charset="0"/>
              <a:buNone/>
              <a:defRPr/>
            </a:pPr>
            <a:endParaRPr lang="en-GB" sz="800" u="sng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buFont typeface="Wingdings" charset="0"/>
              <a:buChar char="²"/>
              <a:defRPr/>
            </a:pPr>
            <a:r>
              <a:rPr lang="en-GB" dirty="0" smtClean="0">
                <a:solidFill>
                  <a:srgbClr val="FFFF99"/>
                </a:solidFill>
                <a:latin typeface="Arial"/>
                <a:cs typeface="Arial"/>
              </a:rPr>
              <a:t>&gt; 40 objects so far </a:t>
            </a: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defRPr/>
            </a:pPr>
            <a:r>
              <a:rPr lang="en-GB" dirty="0" smtClean="0">
                <a:solidFill>
                  <a:srgbClr val="FFFF99"/>
                </a:solidFill>
                <a:latin typeface="Arial"/>
                <a:cs typeface="Arial"/>
              </a:rPr>
              <a:t>     </a:t>
            </a:r>
            <a:r>
              <a:rPr lang="en-GB" dirty="0" smtClean="0">
                <a:solidFill>
                  <a:srgbClr val="B3B3B3"/>
                </a:solidFill>
                <a:latin typeface="Arial"/>
                <a:cs typeface="Arial"/>
              </a:rPr>
              <a:t>(CARMA, </a:t>
            </a:r>
            <a:r>
              <a:rPr lang="en-GB" dirty="0" err="1" smtClean="0">
                <a:solidFill>
                  <a:srgbClr val="B3B3B3"/>
                </a:solidFill>
                <a:latin typeface="Arial"/>
                <a:cs typeface="Arial"/>
              </a:rPr>
              <a:t>PdBI</a:t>
            </a:r>
            <a:r>
              <a:rPr lang="en-GB" dirty="0" smtClean="0">
                <a:solidFill>
                  <a:srgbClr val="B3B3B3"/>
                </a:solidFill>
                <a:latin typeface="Arial"/>
                <a:cs typeface="Arial"/>
              </a:rPr>
              <a:t>, BIMA)</a:t>
            </a: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defRPr/>
            </a:pPr>
            <a:endParaRPr lang="en-GB" sz="1600" dirty="0" smtClean="0">
              <a:solidFill>
                <a:srgbClr val="FFFF99"/>
              </a:solidFill>
              <a:latin typeface="Arial"/>
              <a:cs typeface="Arial"/>
            </a:endParaRP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buFont typeface="StarSymbol" charset="0"/>
              <a:buChar char="•"/>
              <a:defRPr/>
            </a:pPr>
            <a:r>
              <a:rPr lang="en-GB" dirty="0" smtClean="0">
                <a:solidFill>
                  <a:srgbClr val="FFFF99"/>
                </a:solidFill>
                <a:latin typeface="Arial"/>
                <a:cs typeface="Arial"/>
              </a:rPr>
              <a:t>Centrally-concentrated H</a:t>
            </a:r>
            <a:r>
              <a:rPr lang="en-GB" baseline="-25000" dirty="0" smtClean="0">
                <a:solidFill>
                  <a:srgbClr val="FFFF99"/>
                </a:solidFill>
                <a:latin typeface="Arial"/>
                <a:cs typeface="Arial"/>
              </a:rPr>
              <a:t>2 </a:t>
            </a:r>
            <a:r>
              <a:rPr lang="en-GB" dirty="0" smtClean="0">
                <a:solidFill>
                  <a:srgbClr val="B3B3B3"/>
                </a:solidFill>
                <a:latin typeface="Arial"/>
                <a:cs typeface="Arial"/>
              </a:rPr>
              <a:t>(physical size</a:t>
            </a:r>
            <a:r>
              <a:rPr lang="en-US" dirty="0" smtClean="0">
                <a:solidFill>
                  <a:srgbClr val="B3B3B3"/>
                </a:solidFill>
                <a:latin typeface="Arial"/>
                <a:cs typeface="Arial"/>
              </a:rPr>
              <a:t>)</a:t>
            </a:r>
            <a:endParaRPr lang="en-GB" dirty="0" smtClean="0">
              <a:solidFill>
                <a:srgbClr val="B3B3B3"/>
              </a:solidFill>
              <a:latin typeface="Arial"/>
              <a:cs typeface="Arial"/>
            </a:endParaRP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buFont typeface="StarSymbol" charset="0"/>
              <a:buChar char="•"/>
              <a:defRPr/>
            </a:pPr>
            <a:r>
              <a:rPr lang="en-GB" dirty="0">
                <a:solidFill>
                  <a:srgbClr val="FFFF99"/>
                </a:solidFill>
                <a:latin typeface="Arial"/>
                <a:cs typeface="Arial"/>
              </a:rPr>
              <a:t>Diverse morphologies</a:t>
            </a: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defRPr/>
            </a:pPr>
            <a:r>
              <a:rPr lang="en-GB" dirty="0">
                <a:solidFill>
                  <a:srgbClr val="FFFF99"/>
                </a:solidFill>
                <a:latin typeface="Arial"/>
                <a:cs typeface="Arial"/>
              </a:rPr>
              <a:t>    </a:t>
            </a:r>
            <a:r>
              <a:rPr lang="en-GB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lang="en-GB" dirty="0">
                <a:solidFill>
                  <a:srgbClr val="B3B3B3"/>
                </a:solidFill>
                <a:latin typeface="Arial"/>
                <a:cs typeface="Arial"/>
              </a:rPr>
              <a:t>(disks, rings, bars, …</a:t>
            </a:r>
            <a:r>
              <a:rPr lang="en-GB" dirty="0" smtClean="0">
                <a:solidFill>
                  <a:srgbClr val="B3B3B3"/>
                </a:solidFill>
                <a:latin typeface="Arial"/>
                <a:cs typeface="Arial"/>
              </a:rPr>
              <a:t>)</a:t>
            </a: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buFont typeface="StarSymbol" charset="0"/>
              <a:buChar char="•"/>
              <a:defRPr/>
            </a:pPr>
            <a:r>
              <a:rPr lang="en-GB" dirty="0" smtClean="0">
                <a:solidFill>
                  <a:srgbClr val="FFFF99"/>
                </a:solidFill>
                <a:latin typeface="Arial"/>
                <a:cs typeface="Arial"/>
              </a:rPr>
              <a:t>Kinematic misalignments</a:t>
            </a:r>
            <a:endParaRPr lang="en-GB" dirty="0">
              <a:solidFill>
                <a:srgbClr val="FFFF99"/>
              </a:solidFill>
              <a:latin typeface="Arial"/>
              <a:cs typeface="Arial"/>
            </a:endParaRP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defRPr/>
            </a:pPr>
            <a:r>
              <a:rPr lang="en-GB" dirty="0">
                <a:solidFill>
                  <a:srgbClr val="A6A6A6"/>
                </a:solidFill>
                <a:latin typeface="Arial"/>
                <a:cs typeface="Arial"/>
              </a:rPr>
              <a:t>     </a:t>
            </a:r>
            <a:r>
              <a:rPr lang="en-GB" dirty="0" smtClean="0">
                <a:solidFill>
                  <a:srgbClr val="B3B3B3"/>
                </a:solidFill>
                <a:latin typeface="Arial"/>
                <a:cs typeface="Arial"/>
              </a:rPr>
              <a:t>(origin, evolution)</a:t>
            </a:r>
            <a:endParaRPr lang="en-GB" dirty="0">
              <a:solidFill>
                <a:srgbClr val="B3B3B3"/>
              </a:solidFill>
              <a:latin typeface="Arial"/>
              <a:cs typeface="Arial"/>
            </a:endParaRP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defRPr/>
            </a:pPr>
            <a:endParaRPr lang="en-GB" sz="2000" dirty="0" smtClean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71438" indent="0"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defRPr/>
            </a:pPr>
            <a:r>
              <a:rPr lang="en-GB" dirty="0">
                <a:solidFill>
                  <a:srgbClr val="FFFF00"/>
                </a:solidFill>
                <a:latin typeface="Arial"/>
                <a:cs typeface="Arial"/>
              </a:rPr>
              <a:t>⇒ </a:t>
            </a:r>
            <a:r>
              <a:rPr lang="en-GB" dirty="0" smtClean="0">
                <a:solidFill>
                  <a:srgbClr val="FFFF00"/>
                </a:solidFill>
                <a:latin typeface="Arial"/>
                <a:cs typeface="Arial"/>
              </a:rPr>
              <a:t>Regular rotation</a:t>
            </a:r>
          </a:p>
          <a:p>
            <a:pPr marL="71438" indent="0"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defRPr/>
            </a:pPr>
            <a:r>
              <a:rPr lang="en-GB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GB" dirty="0" smtClean="0">
                <a:solidFill>
                  <a:srgbClr val="FFFF00"/>
                </a:solidFill>
                <a:latin typeface="Arial"/>
                <a:cs typeface="Arial"/>
              </a:rPr>
              <a:t>    </a:t>
            </a:r>
            <a:r>
              <a:rPr lang="en-GB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(Tully-Fisher, SMBHs)</a:t>
            </a:r>
            <a:endParaRPr lang="en-GB" dirty="0">
              <a:solidFill>
                <a:schemeClr val="bg2">
                  <a:lumMod val="20000"/>
                  <a:lumOff val="8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03459" name="Picture 5" descr="all_CARMA_110307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1493838"/>
            <a:ext cx="5099050" cy="552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89292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773113" y="97039"/>
            <a:ext cx="8458200" cy="1128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358775" indent="-3587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3600" dirty="0">
                <a:solidFill>
                  <a:srgbClr val="FFFF00"/>
                </a:solidFill>
                <a:latin typeface="Arial"/>
                <a:cs typeface="Arial"/>
              </a:rPr>
              <a:t>Molecular Gas </a:t>
            </a:r>
            <a:r>
              <a:rPr lang="en-GB" sz="3600" dirty="0" smtClean="0">
                <a:solidFill>
                  <a:srgbClr val="FFFF00"/>
                </a:solidFill>
                <a:latin typeface="Arial"/>
                <a:cs typeface="Arial"/>
              </a:rPr>
              <a:t>in 3D: From </a:t>
            </a:r>
            <a:r>
              <a:rPr lang="en-GB" sz="3600" dirty="0">
                <a:solidFill>
                  <a:srgbClr val="FFFF00"/>
                </a:solidFill>
                <a:latin typeface="Arial"/>
                <a:cs typeface="Arial"/>
              </a:rPr>
              <a:t>G</a:t>
            </a:r>
            <a:r>
              <a:rPr lang="en-GB" sz="3600" dirty="0" smtClean="0">
                <a:solidFill>
                  <a:srgbClr val="FFFF00"/>
                </a:solidFill>
                <a:latin typeface="Arial"/>
                <a:cs typeface="Arial"/>
              </a:rPr>
              <a:t>lobal </a:t>
            </a:r>
            <a:r>
              <a:rPr lang="en-GB" sz="3600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lang="en-GB" sz="3600" dirty="0" smtClean="0">
                <a:solidFill>
                  <a:srgbClr val="FFFF00"/>
                </a:solidFill>
                <a:latin typeface="Arial"/>
                <a:cs typeface="Arial"/>
              </a:rPr>
              <a:t>ynamics to SMBHs</a:t>
            </a:r>
            <a:endParaRPr lang="en-GB" sz="36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033588" y="1473048"/>
            <a:ext cx="5981700" cy="56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3200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lang="en-GB" sz="3600" dirty="0">
                <a:solidFill>
                  <a:srgbClr val="FFFF66"/>
                </a:solidFill>
                <a:latin typeface="Arial"/>
                <a:cs typeface="Arial"/>
              </a:rPr>
              <a:t>Martin Bureau,</a:t>
            </a:r>
            <a:r>
              <a:rPr lang="en-GB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2800" dirty="0">
                <a:solidFill>
                  <a:srgbClr val="E6E6E6"/>
                </a:solidFill>
                <a:latin typeface="Arial"/>
                <a:cs typeface="Arial"/>
              </a:rPr>
              <a:t>Oxford University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47700" y="2221334"/>
            <a:ext cx="8640763" cy="28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000" dirty="0" smtClean="0">
                <a:solidFill>
                  <a:srgbClr val="7F7F7F"/>
                </a:solidFill>
                <a:latin typeface="Arial"/>
                <a:cs typeface="Arial"/>
              </a:rPr>
              <a:t>SAURON + Atlas</a:t>
            </a:r>
            <a:r>
              <a:rPr lang="en-GB" sz="2000" baseline="30000" dirty="0" smtClean="0">
                <a:solidFill>
                  <a:srgbClr val="7F7F7F"/>
                </a:solidFill>
                <a:latin typeface="Arial"/>
                <a:cs typeface="Arial"/>
              </a:rPr>
              <a:t>3D</a:t>
            </a:r>
            <a:r>
              <a:rPr lang="en-GB" sz="2000" dirty="0" smtClean="0">
                <a:solidFill>
                  <a:srgbClr val="7F7F7F"/>
                </a:solidFill>
                <a:latin typeface="Arial"/>
                <a:cs typeface="Arial"/>
              </a:rPr>
              <a:t> CO</a:t>
            </a:r>
            <a:endParaRPr lang="en-GB" sz="2000" dirty="0">
              <a:solidFill>
                <a:srgbClr val="7F7F7F"/>
              </a:solidFill>
              <a:latin typeface="Arial"/>
              <a:cs typeface="Arial"/>
            </a:endParaRPr>
          </a:p>
          <a:p>
            <a:pPr algn="ct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000" dirty="0">
                <a:solidFill>
                  <a:srgbClr val="7F7F7F"/>
                </a:solidFill>
                <a:latin typeface="Arial"/>
                <a:cs typeface="Arial"/>
              </a:rPr>
              <a:t>(</a:t>
            </a:r>
            <a:r>
              <a:rPr lang="en-GB" sz="2000" dirty="0" err="1">
                <a:solidFill>
                  <a:srgbClr val="7F7F7F"/>
                </a:solidFill>
                <a:latin typeface="Arial"/>
                <a:cs typeface="Arial"/>
              </a:rPr>
              <a:t>Katey</a:t>
            </a:r>
            <a:r>
              <a:rPr lang="en-GB" sz="200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7F7F7F"/>
                </a:solidFill>
                <a:latin typeface="Arial"/>
                <a:cs typeface="Arial"/>
              </a:rPr>
              <a:t>Alatalo</a:t>
            </a:r>
            <a:r>
              <a:rPr lang="en-GB" sz="2000" dirty="0" smtClean="0">
                <a:solidFill>
                  <a:srgbClr val="7F7F7F"/>
                </a:solidFill>
                <a:latin typeface="Arial"/>
                <a:cs typeface="Arial"/>
              </a:rPr>
              <a:t>, Estelle </a:t>
            </a:r>
            <a:r>
              <a:rPr lang="en-GB" sz="2000" dirty="0" err="1" smtClean="0">
                <a:solidFill>
                  <a:srgbClr val="7F7F7F"/>
                </a:solidFill>
                <a:latin typeface="Arial"/>
                <a:cs typeface="Arial"/>
              </a:rPr>
              <a:t>Bayet</a:t>
            </a:r>
            <a:r>
              <a:rPr lang="en-GB" sz="2000" dirty="0" smtClean="0">
                <a:solidFill>
                  <a:srgbClr val="7F7F7F"/>
                </a:solidFill>
                <a:latin typeface="Arial"/>
                <a:cs typeface="Arial"/>
              </a:rPr>
              <a:t>, Leo Blitz, Francoise </a:t>
            </a:r>
            <a:r>
              <a:rPr lang="en-GB" sz="2000" dirty="0" err="1" smtClean="0">
                <a:solidFill>
                  <a:srgbClr val="7F7F7F"/>
                </a:solidFill>
                <a:latin typeface="Arial"/>
                <a:cs typeface="Arial"/>
              </a:rPr>
              <a:t>Combes</a:t>
            </a:r>
            <a:r>
              <a:rPr lang="en-GB" sz="2000" dirty="0" smtClean="0">
                <a:solidFill>
                  <a:srgbClr val="7F7F7F"/>
                </a:solidFill>
                <a:latin typeface="Arial"/>
                <a:cs typeface="Arial"/>
              </a:rPr>
              <a:t>, Alison Crocker,</a:t>
            </a:r>
          </a:p>
          <a:p>
            <a:pPr algn="ct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000" dirty="0">
                <a:solidFill>
                  <a:srgbClr val="7F7F7F"/>
                </a:solidFill>
                <a:latin typeface="Arial"/>
                <a:cs typeface="Arial"/>
              </a:rPr>
              <a:t>Timothy Davis</a:t>
            </a:r>
            <a:r>
              <a:rPr lang="en-GB" sz="2000" dirty="0" smtClean="0">
                <a:solidFill>
                  <a:srgbClr val="7F7F7F"/>
                </a:solidFill>
                <a:latin typeface="Arial"/>
                <a:cs typeface="Arial"/>
              </a:rPr>
              <a:t>, Lisa </a:t>
            </a:r>
            <a:r>
              <a:rPr lang="en-GB" sz="2000" dirty="0">
                <a:solidFill>
                  <a:srgbClr val="7F7F7F"/>
                </a:solidFill>
                <a:latin typeface="Arial"/>
                <a:cs typeface="Arial"/>
              </a:rPr>
              <a:t>Young</a:t>
            </a:r>
            <a:r>
              <a:rPr lang="en-GB" sz="2000" dirty="0" smtClean="0">
                <a:solidFill>
                  <a:srgbClr val="7F7F7F"/>
                </a:solidFill>
                <a:latin typeface="Arial"/>
                <a:cs typeface="Arial"/>
              </a:rPr>
              <a:t>)</a:t>
            </a:r>
          </a:p>
          <a:p>
            <a:pPr algn="ct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en-GB" sz="1200" dirty="0" smtClean="0">
              <a:solidFill>
                <a:srgbClr val="7F7F7F"/>
              </a:solidFill>
              <a:latin typeface="Arial"/>
              <a:cs typeface="Arial"/>
            </a:endParaRPr>
          </a:p>
          <a:p>
            <a:pPr algn="ct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000" dirty="0" smtClean="0">
                <a:solidFill>
                  <a:srgbClr val="7F7F7F"/>
                </a:solidFill>
                <a:latin typeface="Arial"/>
                <a:cs typeface="Arial"/>
              </a:rPr>
              <a:t>Tully-Fisher Relation</a:t>
            </a:r>
            <a:endParaRPr lang="en-GB" sz="2000" dirty="0">
              <a:solidFill>
                <a:srgbClr val="7F7F7F"/>
              </a:solidFill>
              <a:latin typeface="Arial"/>
              <a:cs typeface="Arial"/>
            </a:endParaRPr>
          </a:p>
          <a:p>
            <a:pPr algn="ct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000" dirty="0" smtClean="0">
                <a:solidFill>
                  <a:srgbClr val="7F7F7F"/>
                </a:solidFill>
                <a:latin typeface="Arial"/>
                <a:cs typeface="Arial"/>
              </a:rPr>
              <a:t>(</a:t>
            </a:r>
            <a:r>
              <a:rPr lang="en-GB" sz="2000" dirty="0">
                <a:solidFill>
                  <a:srgbClr val="7F7F7F"/>
                </a:solidFill>
                <a:latin typeface="Arial"/>
                <a:cs typeface="Arial"/>
              </a:rPr>
              <a:t>Timothy Davis, </a:t>
            </a:r>
            <a:r>
              <a:rPr lang="en-GB" sz="2000" dirty="0" err="1">
                <a:solidFill>
                  <a:srgbClr val="7F7F7F"/>
                </a:solidFill>
                <a:latin typeface="Arial"/>
                <a:cs typeface="Arial"/>
              </a:rPr>
              <a:t>Alfie</a:t>
            </a:r>
            <a:r>
              <a:rPr lang="en-GB" sz="200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7F7F7F"/>
                </a:solidFill>
                <a:latin typeface="Arial"/>
                <a:cs typeface="Arial"/>
              </a:rPr>
              <a:t>Tiley</a:t>
            </a:r>
            <a:r>
              <a:rPr lang="en-GB" sz="2000" dirty="0">
                <a:solidFill>
                  <a:srgbClr val="7F7F7F"/>
                </a:solidFill>
                <a:latin typeface="Arial"/>
                <a:cs typeface="Arial"/>
              </a:rPr>
              <a:t>, </a:t>
            </a:r>
            <a:r>
              <a:rPr lang="en-GB" sz="2000" dirty="0" err="1">
                <a:solidFill>
                  <a:srgbClr val="7F7F7F"/>
                </a:solidFill>
                <a:latin typeface="Arial"/>
                <a:cs typeface="Arial"/>
              </a:rPr>
              <a:t>Selcuk</a:t>
            </a:r>
            <a:r>
              <a:rPr lang="en-GB" sz="200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7F7F7F"/>
                </a:solidFill>
                <a:latin typeface="Arial"/>
                <a:cs typeface="Arial"/>
              </a:rPr>
              <a:t>Topal</a:t>
            </a:r>
            <a:r>
              <a:rPr lang="en-GB" sz="2000" dirty="0">
                <a:solidFill>
                  <a:srgbClr val="7F7F7F"/>
                </a:solidFill>
                <a:latin typeface="Arial"/>
                <a:cs typeface="Arial"/>
              </a:rPr>
              <a:t>, </a:t>
            </a:r>
            <a:r>
              <a:rPr lang="en-GB" sz="2000" dirty="0" err="1">
                <a:solidFill>
                  <a:srgbClr val="7F7F7F"/>
                </a:solidFill>
                <a:latin typeface="Arial"/>
                <a:cs typeface="Arial"/>
              </a:rPr>
              <a:t>Kazufumi</a:t>
            </a:r>
            <a:r>
              <a:rPr lang="en-GB" sz="2000" dirty="0">
                <a:solidFill>
                  <a:srgbClr val="7F7F7F"/>
                </a:solidFill>
                <a:latin typeface="Arial"/>
                <a:cs typeface="Arial"/>
              </a:rPr>
              <a:t> Torii</a:t>
            </a:r>
            <a:r>
              <a:rPr lang="en-GB" sz="2000" dirty="0" smtClean="0">
                <a:solidFill>
                  <a:srgbClr val="7F7F7F"/>
                </a:solidFill>
                <a:latin typeface="Arial"/>
                <a:cs typeface="Arial"/>
              </a:rPr>
              <a:t>)</a:t>
            </a:r>
            <a:endParaRPr lang="en-GB" sz="2000" dirty="0">
              <a:solidFill>
                <a:srgbClr val="7F7F7F"/>
              </a:solidFill>
              <a:latin typeface="Arial"/>
              <a:cs typeface="Arial"/>
            </a:endParaRPr>
          </a:p>
          <a:p>
            <a:pPr algn="ct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en-GB" sz="1200" dirty="0">
              <a:solidFill>
                <a:srgbClr val="7F7F7F"/>
              </a:solidFill>
              <a:latin typeface="Arial"/>
              <a:cs typeface="Arial"/>
            </a:endParaRPr>
          </a:p>
          <a:p>
            <a:pPr algn="ct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000" dirty="0">
                <a:solidFill>
                  <a:srgbClr val="7F7F7F"/>
                </a:solidFill>
                <a:latin typeface="Arial"/>
                <a:cs typeface="Arial"/>
              </a:rPr>
              <a:t>WISDOM Team</a:t>
            </a:r>
          </a:p>
          <a:p>
            <a:pPr algn="ct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000" dirty="0">
                <a:solidFill>
                  <a:srgbClr val="7F7F7F"/>
                </a:solidFill>
                <a:latin typeface="Arial"/>
                <a:cs typeface="Arial"/>
              </a:rPr>
              <a:t>(Timothy Davis, Kyoko </a:t>
            </a:r>
            <a:r>
              <a:rPr lang="en-GB" sz="2000" dirty="0" err="1">
                <a:solidFill>
                  <a:srgbClr val="7F7F7F"/>
                </a:solidFill>
                <a:latin typeface="Arial"/>
                <a:cs typeface="Arial"/>
              </a:rPr>
              <a:t>Onishi</a:t>
            </a:r>
            <a:r>
              <a:rPr lang="en-GB" sz="2000" dirty="0">
                <a:solidFill>
                  <a:srgbClr val="7F7F7F"/>
                </a:solidFill>
                <a:latin typeface="Arial"/>
                <a:cs typeface="Arial"/>
              </a:rPr>
              <a:t>, Leo Blitz, Satoru Iguchi, </a:t>
            </a:r>
          </a:p>
          <a:p>
            <a:pPr algn="ct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000" dirty="0">
                <a:solidFill>
                  <a:srgbClr val="7F7F7F"/>
                </a:solidFill>
                <a:latin typeface="Arial"/>
                <a:cs typeface="Arial"/>
              </a:rPr>
              <a:t>Michele </a:t>
            </a:r>
            <a:r>
              <a:rPr lang="en-GB" sz="2000" dirty="0" err="1">
                <a:solidFill>
                  <a:srgbClr val="7F7F7F"/>
                </a:solidFill>
                <a:latin typeface="Arial"/>
                <a:cs typeface="Arial"/>
              </a:rPr>
              <a:t>Cappellari</a:t>
            </a:r>
            <a:r>
              <a:rPr lang="en-GB" sz="2000" dirty="0">
                <a:solidFill>
                  <a:srgbClr val="7F7F7F"/>
                </a:solidFill>
                <a:latin typeface="Arial"/>
                <a:cs typeface="Arial"/>
              </a:rPr>
              <a:t>, Marc </a:t>
            </a:r>
            <a:r>
              <a:rPr lang="en-GB" sz="2000" dirty="0" err="1">
                <a:solidFill>
                  <a:srgbClr val="7F7F7F"/>
                </a:solidFill>
                <a:latin typeface="Arial"/>
                <a:cs typeface="Arial"/>
              </a:rPr>
              <a:t>Sarzi</a:t>
            </a:r>
            <a:r>
              <a:rPr lang="en-GB" sz="2000" dirty="0" smtClean="0">
                <a:solidFill>
                  <a:srgbClr val="7F7F7F"/>
                </a:solidFill>
                <a:latin typeface="Arial"/>
                <a:cs typeface="Arial"/>
              </a:rPr>
              <a:t>)</a:t>
            </a:r>
            <a:endParaRPr lang="en-GB" sz="8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42455" y="5287852"/>
            <a:ext cx="966354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3200" u="sng" dirty="0">
                <a:solidFill>
                  <a:srgbClr val="FFFF00"/>
                </a:solidFill>
                <a:latin typeface="Arial"/>
                <a:cs typeface="Arial"/>
              </a:rPr>
              <a:t>Plans</a:t>
            </a:r>
            <a:r>
              <a:rPr lang="en-GB" sz="3200" u="sng" dirty="0">
                <a:solidFill>
                  <a:srgbClr val="7F7F7F"/>
                </a:solidFill>
                <a:latin typeface="Arial"/>
                <a:cs typeface="Arial"/>
              </a:rPr>
              <a:t>:</a:t>
            </a:r>
            <a:r>
              <a:rPr lang="en-GB" dirty="0">
                <a:solidFill>
                  <a:srgbClr val="7F7F7F"/>
                </a:solidFill>
                <a:latin typeface="Arial"/>
                <a:cs typeface="Arial"/>
              </a:rPr>
              <a:t>  </a:t>
            </a:r>
            <a:r>
              <a:rPr lang="en-GB" sz="800" dirty="0" smtClean="0">
                <a:solidFill>
                  <a:srgbClr val="7F7F7F"/>
                </a:solidFill>
                <a:latin typeface="Arial"/>
                <a:cs typeface="Arial"/>
              </a:rPr>
              <a:t>  </a:t>
            </a:r>
            <a:r>
              <a:rPr lang="en-GB" dirty="0" smtClean="0">
                <a:solidFill>
                  <a:srgbClr val="7F7F7F"/>
                </a:solidFill>
                <a:latin typeface="Arial"/>
                <a:cs typeface="Arial"/>
              </a:rPr>
              <a:t>Introduction:  Molecular gas, E/</a:t>
            </a:r>
            <a:r>
              <a:rPr lang="en-GB" dirty="0">
                <a:solidFill>
                  <a:srgbClr val="7F7F7F"/>
                </a:solidFill>
                <a:latin typeface="Arial"/>
                <a:cs typeface="Arial"/>
              </a:rPr>
              <a:t>S0 </a:t>
            </a:r>
            <a:r>
              <a:rPr lang="en-GB" dirty="0" smtClean="0">
                <a:solidFill>
                  <a:srgbClr val="7F7F7F"/>
                </a:solidFill>
                <a:latin typeface="Arial"/>
                <a:cs typeface="Arial"/>
              </a:rPr>
              <a:t>content, kinematic tracer</a:t>
            </a:r>
            <a:endParaRPr lang="en-GB" dirty="0">
              <a:solidFill>
                <a:srgbClr val="7F7F7F"/>
              </a:solidFill>
              <a:latin typeface="Arial"/>
              <a:cs typeface="Arial"/>
            </a:endParaRPr>
          </a:p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dirty="0">
                <a:solidFill>
                  <a:srgbClr val="FFFF99"/>
                </a:solidFill>
                <a:latin typeface="Arial"/>
                <a:cs typeface="Arial"/>
              </a:rPr>
              <a:t>                </a:t>
            </a:r>
            <a:r>
              <a:rPr lang="en-GB" dirty="0" smtClean="0">
                <a:solidFill>
                  <a:srgbClr val="FFFF99"/>
                </a:solidFill>
                <a:latin typeface="Arial"/>
                <a:cs typeface="Arial"/>
              </a:rPr>
              <a:t>Tully-Fisher relation:</a:t>
            </a:r>
            <a:r>
              <a:rPr lang="en-GB" dirty="0" smtClean="0">
                <a:solidFill>
                  <a:srgbClr val="CCCCCC"/>
                </a:solidFill>
                <a:latin typeface="Arial"/>
                <a:cs typeface="Arial"/>
              </a:rPr>
              <a:t>  </a:t>
            </a:r>
            <a:r>
              <a:rPr lang="en-GB" dirty="0">
                <a:solidFill>
                  <a:srgbClr val="E6E6E6"/>
                </a:solidFill>
                <a:latin typeface="Arial"/>
                <a:cs typeface="Arial"/>
              </a:rPr>
              <a:t>E/</a:t>
            </a:r>
            <a:r>
              <a:rPr lang="en-GB" dirty="0" smtClean="0">
                <a:solidFill>
                  <a:srgbClr val="E6E6E6"/>
                </a:solidFill>
                <a:latin typeface="Arial"/>
                <a:cs typeface="Arial"/>
              </a:rPr>
              <a:t>S0, local benchmark, high-z</a:t>
            </a:r>
            <a:endParaRPr lang="en-GB" dirty="0">
              <a:solidFill>
                <a:srgbClr val="E6E6E6"/>
              </a:solidFill>
              <a:latin typeface="Arial"/>
              <a:cs typeface="Arial"/>
            </a:endParaRPr>
          </a:p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dirty="0">
                <a:solidFill>
                  <a:srgbClr val="E6E6E6"/>
                </a:solidFill>
                <a:latin typeface="Arial"/>
                <a:cs typeface="Arial"/>
              </a:rPr>
              <a:t>                </a:t>
            </a:r>
            <a:r>
              <a:rPr lang="en-GB" dirty="0" smtClean="0">
                <a:solidFill>
                  <a:srgbClr val="7F7F7F"/>
                </a:solidFill>
                <a:latin typeface="Arial"/>
                <a:cs typeface="Arial"/>
              </a:rPr>
              <a:t>SMBHs:  Pilot observations, WISDOM, GMC populations</a:t>
            </a:r>
            <a:endParaRPr lang="en-GB" dirty="0">
              <a:solidFill>
                <a:srgbClr val="7F7F7F"/>
              </a:solidFill>
              <a:latin typeface="Arial"/>
              <a:cs typeface="Arial"/>
            </a:endParaRPr>
          </a:p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dirty="0" smtClean="0">
                <a:solidFill>
                  <a:srgbClr val="7F7F7F"/>
                </a:solidFill>
                <a:latin typeface="Arial"/>
                <a:cs typeface="Arial"/>
              </a:rPr>
              <a:t>                Conclusions:  Tully-Fisher, SMBHs </a:t>
            </a:r>
            <a:endParaRPr lang="en-GB" dirty="0">
              <a:solidFill>
                <a:srgbClr val="7F7F7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885587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lum bright="-30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090" y="1512307"/>
            <a:ext cx="2112819" cy="1976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744538" y="324571"/>
            <a:ext cx="86106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>
              <a:lnSpc>
                <a:spcPct val="102000"/>
              </a:lnSpc>
              <a:buClr>
                <a:srgbClr val="000000"/>
              </a:buClr>
              <a:buSzPct val="45000"/>
            </a:pPr>
            <a:r>
              <a:rPr lang="en-GB" sz="4400" dirty="0">
                <a:solidFill>
                  <a:srgbClr val="FFFF00"/>
                </a:solidFill>
                <a:latin typeface="Arial"/>
                <a:cs typeface="Arial"/>
              </a:rPr>
              <a:t>Tully-</a:t>
            </a:r>
            <a:r>
              <a:rPr lang="en-GB" sz="4400" dirty="0" smtClean="0">
                <a:solidFill>
                  <a:srgbClr val="FFFF00"/>
                </a:solidFill>
                <a:latin typeface="Arial"/>
                <a:cs typeface="Arial"/>
              </a:rPr>
              <a:t>Fisher:  </a:t>
            </a:r>
            <a:r>
              <a:rPr lang="en-GB" sz="4400" dirty="0">
                <a:solidFill>
                  <a:srgbClr val="FFFF99"/>
                </a:solidFill>
                <a:latin typeface="Arial"/>
                <a:cs typeface="Arial"/>
              </a:rPr>
              <a:t>Definition</a:t>
            </a:r>
            <a:endParaRPr lang="en-GB" sz="4400" dirty="0">
              <a:solidFill>
                <a:srgbClr val="999999"/>
              </a:solidFill>
              <a:latin typeface="Arial"/>
              <a:cs typeface="Arial"/>
            </a:endParaRP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62062" y="3588264"/>
            <a:ext cx="4724400" cy="332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503238" indent="-4318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 eaLnBrk="1">
              <a:lnSpc>
                <a:spcPct val="102000"/>
              </a:lnSpc>
              <a:buClr>
                <a:srgbClr val="FFFF99"/>
              </a:buClr>
              <a:buSzPct val="75000"/>
              <a:buFont typeface="StarSymbol" charset="0"/>
              <a:buNone/>
              <a:defRPr/>
            </a:pPr>
            <a:r>
              <a:rPr lang="en-GB" sz="2800" u="sng" dirty="0" smtClean="0">
                <a:solidFill>
                  <a:srgbClr val="FFFF00"/>
                </a:solidFill>
                <a:latin typeface="Arial"/>
                <a:cs typeface="Arial"/>
              </a:rPr>
              <a:t>Definition:</a:t>
            </a:r>
          </a:p>
          <a:p>
            <a:pPr eaLnBrk="1">
              <a:lnSpc>
                <a:spcPct val="102000"/>
              </a:lnSpc>
              <a:buClr>
                <a:srgbClr val="FFFF99"/>
              </a:buClr>
              <a:buSzPct val="75000"/>
              <a:buFont typeface="StarSymbol" charset="0"/>
              <a:buChar char="•"/>
              <a:defRPr/>
            </a:pPr>
            <a:r>
              <a:rPr lang="en-GB" dirty="0" smtClean="0">
                <a:solidFill>
                  <a:srgbClr val="FFFF99"/>
                </a:solidFill>
                <a:latin typeface="Arial"/>
                <a:cs typeface="Arial"/>
              </a:rPr>
              <a:t>Luminosity </a:t>
            </a:r>
            <a:r>
              <a:rPr lang="en-GB" dirty="0" smtClean="0">
                <a:solidFill>
                  <a:srgbClr val="D9D9D9"/>
                </a:solidFill>
                <a:latin typeface="Arial"/>
                <a:cs typeface="Arial"/>
              </a:rPr>
              <a:t>(baryonic mass) </a:t>
            </a:r>
            <a:r>
              <a:rPr lang="en-GB" dirty="0" smtClean="0">
                <a:solidFill>
                  <a:srgbClr val="FFFF99"/>
                </a:solidFill>
                <a:latin typeface="Arial"/>
                <a:cs typeface="Arial"/>
              </a:rPr>
              <a:t>vs. rotational velocity </a:t>
            </a:r>
            <a:r>
              <a:rPr lang="en-GB" dirty="0" smtClean="0">
                <a:solidFill>
                  <a:srgbClr val="D9D9D9"/>
                </a:solidFill>
                <a:latin typeface="Arial"/>
                <a:cs typeface="Arial"/>
              </a:rPr>
              <a:t>(total mass)</a:t>
            </a:r>
          </a:p>
          <a:p>
            <a:pPr eaLnBrk="1">
              <a:lnSpc>
                <a:spcPct val="102000"/>
              </a:lnSpc>
              <a:buClr>
                <a:srgbClr val="FFFF99"/>
              </a:buClr>
              <a:buSzPct val="75000"/>
              <a:buFont typeface="StarSymbol" charset="0"/>
              <a:buChar char="•"/>
              <a:defRPr/>
            </a:pPr>
            <a:endParaRPr lang="en-GB" sz="1200" dirty="0" smtClean="0">
              <a:solidFill>
                <a:srgbClr val="FFFF99"/>
              </a:solidFill>
              <a:latin typeface="Arial"/>
              <a:cs typeface="Arial"/>
            </a:endParaRPr>
          </a:p>
          <a:p>
            <a:pPr eaLnBrk="1">
              <a:lnSpc>
                <a:spcPct val="102000"/>
              </a:lnSpc>
              <a:buClr>
                <a:srgbClr val="FFFF99"/>
              </a:buClr>
              <a:buSzPct val="75000"/>
              <a:defRPr/>
            </a:pPr>
            <a:r>
              <a:rPr lang="en-GB" dirty="0" smtClean="0">
                <a:solidFill>
                  <a:srgbClr val="FFFF00"/>
                </a:solidFill>
                <a:latin typeface="Arial"/>
                <a:cs typeface="Arial"/>
              </a:rPr>
              <a:t>⇒ Luminous vs. dark matter</a:t>
            </a:r>
          </a:p>
          <a:p>
            <a:pPr eaLnBrk="1">
              <a:lnSpc>
                <a:spcPct val="102000"/>
              </a:lnSpc>
              <a:buClr>
                <a:srgbClr val="FFFF99"/>
              </a:buClr>
              <a:buSzPct val="75000"/>
              <a:defRPr/>
            </a:pPr>
            <a:endParaRPr lang="en-GB" sz="1200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pPr algn="just" eaLnBrk="1">
              <a:lnSpc>
                <a:spcPct val="102000"/>
              </a:lnSpc>
              <a:buClr>
                <a:srgbClr val="FFFF99"/>
              </a:buClr>
              <a:buSzPct val="75000"/>
              <a:buFont typeface="StarSymbol" charset="0"/>
              <a:buNone/>
              <a:defRPr/>
            </a:pPr>
            <a:r>
              <a:rPr lang="en-GB" sz="2800" u="sng" dirty="0" smtClean="0">
                <a:solidFill>
                  <a:srgbClr val="FFFF00"/>
                </a:solidFill>
                <a:latin typeface="Arial"/>
                <a:cs typeface="Arial"/>
              </a:rPr>
              <a:t>Uses:</a:t>
            </a:r>
          </a:p>
          <a:p>
            <a:pPr algn="just" eaLnBrk="1">
              <a:lnSpc>
                <a:spcPct val="102000"/>
              </a:lnSpc>
              <a:buClr>
                <a:srgbClr val="FFFF99"/>
              </a:buClr>
              <a:buSzPct val="75000"/>
              <a:buFont typeface="StarSymbol" charset="0"/>
              <a:buNone/>
              <a:defRPr/>
            </a:pPr>
            <a:endParaRPr lang="en-GB" sz="1200" u="sng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pPr eaLnBrk="1">
              <a:lnSpc>
                <a:spcPct val="102000"/>
              </a:lnSpc>
              <a:buClr>
                <a:srgbClr val="FFFF99"/>
              </a:buClr>
              <a:buSzPct val="75000"/>
              <a:defRPr/>
            </a:pPr>
            <a:r>
              <a:rPr lang="en-GB" dirty="0" smtClean="0">
                <a:solidFill>
                  <a:srgbClr val="FFFF00"/>
                </a:solidFill>
                <a:latin typeface="Arial"/>
                <a:cs typeface="Arial"/>
              </a:rPr>
              <a:t>⇒ M/L evolution with </a:t>
            </a:r>
            <a:r>
              <a:rPr lang="en-GB" i="1" dirty="0" smtClean="0">
                <a:solidFill>
                  <a:srgbClr val="FFFF00"/>
                </a:solidFill>
                <a:latin typeface="Arial"/>
                <a:cs typeface="Arial"/>
              </a:rPr>
              <a:t>z </a:t>
            </a:r>
            <a:r>
              <a:rPr lang="en-GB" dirty="0" smtClean="0">
                <a:solidFill>
                  <a:srgbClr val="FFFF00"/>
                </a:solidFill>
                <a:latin typeface="Arial"/>
                <a:cs typeface="Arial"/>
              </a:rPr>
              <a:t>(and type)</a:t>
            </a:r>
          </a:p>
          <a:p>
            <a:pPr eaLnBrk="1">
              <a:lnSpc>
                <a:spcPct val="102000"/>
              </a:lnSpc>
              <a:buClr>
                <a:srgbClr val="FFFF99"/>
              </a:buClr>
              <a:buSzPct val="75000"/>
              <a:defRPr/>
            </a:pPr>
            <a:r>
              <a:rPr lang="en-GB" dirty="0" smtClean="0">
                <a:solidFill>
                  <a:srgbClr val="A6A6A6"/>
                </a:solidFill>
                <a:latin typeface="Arial"/>
                <a:cs typeface="Arial"/>
              </a:rPr>
              <a:t>    (slope, zero-point </a:t>
            </a:r>
            <a:r>
              <a:rPr lang="en-GB" i="1" dirty="0" smtClean="0">
                <a:solidFill>
                  <a:srgbClr val="A6A6A6"/>
                </a:solidFill>
                <a:latin typeface="Arial"/>
                <a:cs typeface="Arial"/>
              </a:rPr>
              <a:t>and</a:t>
            </a:r>
            <a:r>
              <a:rPr lang="en-GB" dirty="0" smtClean="0">
                <a:solidFill>
                  <a:srgbClr val="A6A6A6"/>
                </a:solidFill>
                <a:latin typeface="Arial"/>
                <a:cs typeface="Arial"/>
              </a:rPr>
              <a:t> scatter)</a:t>
            </a:r>
            <a:endParaRPr lang="en-GB" dirty="0" smtClean="0">
              <a:solidFill>
                <a:srgbClr val="999999"/>
              </a:solidFill>
              <a:latin typeface="Arial"/>
              <a:cs typeface="Arial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0" y="5268913"/>
            <a:ext cx="21669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 rot="16200000">
            <a:off x="-630390" y="2405099"/>
            <a:ext cx="19050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600" dirty="0">
                <a:solidFill>
                  <a:srgbClr val="999999"/>
                </a:solidFill>
                <a:latin typeface="Arial"/>
                <a:cs typeface="Arial"/>
              </a:rPr>
              <a:t>(Bureau et al. 96)</a:t>
            </a:r>
          </a:p>
        </p:txBody>
      </p:sp>
      <p:pic>
        <p:nvPicPr>
          <p:cNvPr id="14342" name="Picture 8" descr="TF_Fornax_Bureau_etal96.gif"/>
          <p:cNvPicPr>
            <a:picLocks noChangeAspect="1"/>
          </p:cNvPicPr>
          <p:nvPr/>
        </p:nvPicPr>
        <p:blipFill>
          <a:blip r:embed="rId4">
            <a:lum bright="-30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13" y="1512308"/>
            <a:ext cx="2023196" cy="1970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Line 11"/>
          <p:cNvSpPr>
            <a:spLocks noChangeShapeType="1"/>
          </p:cNvSpPr>
          <p:nvPr/>
        </p:nvSpPr>
        <p:spPr bwMode="auto">
          <a:xfrm flipV="1">
            <a:off x="860414" y="2414801"/>
            <a:ext cx="0" cy="600110"/>
          </a:xfrm>
          <a:prstGeom prst="line">
            <a:avLst/>
          </a:prstGeom>
          <a:noFill/>
          <a:ln w="57150" cmpd="sng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TextBox 8"/>
          <p:cNvSpPr txBox="1">
            <a:spLocks noChangeArrowheads="1"/>
          </p:cNvSpPr>
          <p:nvPr/>
        </p:nvSpPr>
        <p:spPr bwMode="auto">
          <a:xfrm rot="-5400000">
            <a:off x="333725" y="1597887"/>
            <a:ext cx="10302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dirty="0" err="1">
                <a:solidFill>
                  <a:schemeClr val="tx1"/>
                </a:solidFill>
                <a:latin typeface="Arial"/>
                <a:cs typeface="Arial"/>
              </a:rPr>
              <a:t>Lum</a:t>
            </a:r>
            <a:r>
              <a:rPr lang="en-GB" dirty="0">
                <a:solidFill>
                  <a:schemeClr val="tx1"/>
                </a:solidFill>
                <a:latin typeface="Arial"/>
                <a:cs typeface="Arial"/>
              </a:rPr>
              <a:t>.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4345" name="Line 11"/>
          <p:cNvSpPr>
            <a:spLocks noChangeShapeType="1"/>
          </p:cNvSpPr>
          <p:nvPr/>
        </p:nvSpPr>
        <p:spPr bwMode="auto">
          <a:xfrm flipV="1">
            <a:off x="1136646" y="3051561"/>
            <a:ext cx="479713" cy="0"/>
          </a:xfrm>
          <a:prstGeom prst="line">
            <a:avLst/>
          </a:prstGeom>
          <a:noFill/>
          <a:ln w="57150" cmpd="sng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TextBox 10"/>
          <p:cNvSpPr txBox="1">
            <a:spLocks noChangeArrowheads="1"/>
          </p:cNvSpPr>
          <p:nvPr/>
        </p:nvSpPr>
        <p:spPr bwMode="auto">
          <a:xfrm>
            <a:off x="1777919" y="2783929"/>
            <a:ext cx="1073799" cy="4619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dirty="0">
                <a:solidFill>
                  <a:schemeClr val="tx1"/>
                </a:solidFill>
                <a:latin typeface="Arial"/>
                <a:cs typeface="Arial"/>
              </a:rPr>
              <a:t>V/sin </a:t>
            </a:r>
            <a:r>
              <a:rPr lang="en-GB" i="1" dirty="0" err="1">
                <a:solidFill>
                  <a:schemeClr val="tx1"/>
                </a:solidFill>
                <a:latin typeface="Arial"/>
                <a:cs typeface="Arial"/>
              </a:rPr>
              <a:t>i</a:t>
            </a:r>
            <a:endParaRPr lang="en-US" i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4347" name="Oval 1"/>
          <p:cNvSpPr>
            <a:spLocks noChangeArrowheads="1"/>
          </p:cNvSpPr>
          <p:nvPr/>
        </p:nvSpPr>
        <p:spPr bwMode="auto">
          <a:xfrm>
            <a:off x="470613" y="1408599"/>
            <a:ext cx="769938" cy="1006202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8" name="Oval 12"/>
          <p:cNvSpPr>
            <a:spLocks noChangeArrowheads="1"/>
          </p:cNvSpPr>
          <p:nvPr/>
        </p:nvSpPr>
        <p:spPr bwMode="auto">
          <a:xfrm>
            <a:off x="1708649" y="2654548"/>
            <a:ext cx="1239837" cy="72072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5139603" y="1432617"/>
            <a:ext cx="4766397" cy="5649545"/>
          </a:xfrm>
          <a:prstGeom prst="rect">
            <a:avLst/>
          </a:prstGeom>
          <a:noFill/>
          <a:ln w="38100" cap="rnd" cmpd="sng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503238" indent="-4318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9pPr>
          </a:lstStyle>
          <a:p>
            <a:pPr algn="just" eaLnBrk="1">
              <a:lnSpc>
                <a:spcPct val="102000"/>
              </a:lnSpc>
              <a:buClr>
                <a:srgbClr val="FFFF99"/>
              </a:buClr>
              <a:buSzPct val="75000"/>
              <a:buFont typeface="StarSymbol" charset="0"/>
              <a:buNone/>
              <a:defRPr/>
            </a:pPr>
            <a:r>
              <a:rPr lang="en-GB" sz="3200" u="sng" dirty="0" smtClean="0">
                <a:solidFill>
                  <a:srgbClr val="FFFF00"/>
                </a:solidFill>
                <a:latin typeface="Arial"/>
                <a:cs typeface="Arial"/>
              </a:rPr>
              <a:t>Scaling:</a:t>
            </a:r>
          </a:p>
          <a:p>
            <a:pPr eaLnBrk="1">
              <a:lnSpc>
                <a:spcPct val="102000"/>
              </a:lnSpc>
              <a:buClr>
                <a:srgbClr val="FFFF99"/>
              </a:buClr>
              <a:buSzPct val="75000"/>
              <a:buFont typeface="StarSymbol" charset="0"/>
              <a:buChar char="•"/>
              <a:defRPr/>
            </a:pPr>
            <a:r>
              <a:rPr lang="en-GB" dirty="0" smtClean="0">
                <a:solidFill>
                  <a:srgbClr val="FFFF99"/>
                </a:solidFill>
                <a:latin typeface="Arial"/>
                <a:cs typeface="Arial"/>
              </a:rPr>
              <a:t>We have:    </a:t>
            </a:r>
            <a:r>
              <a:rPr lang="en-GB" dirty="0" smtClean="0">
                <a:solidFill>
                  <a:srgbClr val="D9D9D9"/>
                </a:solidFill>
                <a:latin typeface="Arial"/>
                <a:cs typeface="Arial"/>
              </a:rPr>
              <a:t>G M / R</a:t>
            </a:r>
            <a:r>
              <a:rPr lang="en-GB" baseline="30000" dirty="0" smtClean="0">
                <a:solidFill>
                  <a:srgbClr val="D9D9D9"/>
                </a:solidFill>
                <a:latin typeface="Arial"/>
                <a:cs typeface="Arial"/>
              </a:rPr>
              <a:t>2</a:t>
            </a:r>
            <a:r>
              <a:rPr lang="en-GB" dirty="0" smtClean="0">
                <a:solidFill>
                  <a:srgbClr val="D9D9D9"/>
                </a:solidFill>
                <a:latin typeface="Arial"/>
                <a:cs typeface="Arial"/>
              </a:rPr>
              <a:t> = V</a:t>
            </a:r>
            <a:r>
              <a:rPr lang="en-GB" baseline="30000" dirty="0" smtClean="0">
                <a:solidFill>
                  <a:srgbClr val="D9D9D9"/>
                </a:solidFill>
                <a:latin typeface="Arial"/>
                <a:cs typeface="Arial"/>
              </a:rPr>
              <a:t>2</a:t>
            </a:r>
            <a:r>
              <a:rPr lang="en-GB" dirty="0" smtClean="0">
                <a:solidFill>
                  <a:srgbClr val="D9D9D9"/>
                </a:solidFill>
                <a:latin typeface="Arial"/>
                <a:cs typeface="Arial"/>
              </a:rPr>
              <a:t> / R</a:t>
            </a:r>
          </a:p>
          <a:p>
            <a:pPr eaLnBrk="1">
              <a:lnSpc>
                <a:spcPct val="102000"/>
              </a:lnSpc>
              <a:buClr>
                <a:srgbClr val="FFFF99"/>
              </a:buClr>
              <a:buSzPct val="75000"/>
              <a:buFont typeface="Arial" charset="0"/>
              <a:buChar char="•"/>
              <a:defRPr/>
            </a:pPr>
            <a:r>
              <a:rPr lang="en-GB" dirty="0" smtClean="0">
                <a:solidFill>
                  <a:srgbClr val="FFFF99"/>
                </a:solidFill>
                <a:latin typeface="Arial"/>
                <a:cs typeface="Arial"/>
              </a:rPr>
              <a:t>We define:  </a:t>
            </a:r>
            <a:r>
              <a:rPr lang="en-GB" dirty="0" smtClean="0">
                <a:solidFill>
                  <a:srgbClr val="D9D9D9"/>
                </a:solidFill>
                <a:latin typeface="Arial"/>
                <a:cs typeface="Arial"/>
              </a:rPr>
              <a:t>M/L, </a:t>
            </a:r>
            <a:r>
              <a:rPr lang="en-GB" dirty="0" err="1" smtClean="0">
                <a:solidFill>
                  <a:srgbClr val="D9D9D9"/>
                </a:solidFill>
                <a:latin typeface="Arial"/>
                <a:cs typeface="Arial"/>
              </a:rPr>
              <a:t>Σ</a:t>
            </a:r>
            <a:r>
              <a:rPr lang="en-GB" dirty="0" smtClean="0">
                <a:solidFill>
                  <a:srgbClr val="D9D9D9"/>
                </a:solidFill>
                <a:latin typeface="Arial"/>
                <a:cs typeface="Arial"/>
              </a:rPr>
              <a:t> = M / πR</a:t>
            </a:r>
            <a:r>
              <a:rPr lang="en-GB" baseline="30000" dirty="0" smtClean="0">
                <a:solidFill>
                  <a:srgbClr val="D9D9D9"/>
                </a:solidFill>
                <a:latin typeface="Arial"/>
                <a:cs typeface="Arial"/>
              </a:rPr>
              <a:t>2</a:t>
            </a:r>
          </a:p>
          <a:p>
            <a:pPr eaLnBrk="1">
              <a:lnSpc>
                <a:spcPct val="102000"/>
              </a:lnSpc>
              <a:buClr>
                <a:srgbClr val="FFFF99"/>
              </a:buClr>
              <a:buSzPct val="75000"/>
              <a:buFont typeface="Arial" charset="0"/>
              <a:buChar char="•"/>
              <a:defRPr/>
            </a:pPr>
            <a:endParaRPr lang="en-GB" baseline="30000" dirty="0" smtClean="0">
              <a:solidFill>
                <a:srgbClr val="D9D9D9"/>
              </a:solidFill>
              <a:latin typeface="Arial"/>
              <a:cs typeface="Arial"/>
            </a:endParaRPr>
          </a:p>
          <a:p>
            <a:pPr marL="71438" indent="0" eaLnBrk="1">
              <a:lnSpc>
                <a:spcPct val="102000"/>
              </a:lnSpc>
              <a:buClr>
                <a:srgbClr val="FFFF99"/>
              </a:buClr>
              <a:buSzPct val="75000"/>
              <a:defRPr/>
            </a:pPr>
            <a:r>
              <a:rPr lang="en-GB" dirty="0" smtClean="0">
                <a:solidFill>
                  <a:srgbClr val="FFFF00"/>
                </a:solidFill>
                <a:latin typeface="Arial"/>
                <a:cs typeface="Arial"/>
              </a:rPr>
              <a:t>⇒  We get:       </a:t>
            </a:r>
            <a:r>
              <a:rPr lang="en-GB" dirty="0" smtClean="0">
                <a:solidFill>
                  <a:srgbClr val="D9D9D9"/>
                </a:solidFill>
                <a:latin typeface="Arial"/>
                <a:cs typeface="Arial"/>
              </a:rPr>
              <a:t>L α V</a:t>
            </a:r>
            <a:r>
              <a:rPr lang="en-GB" baseline="30000" dirty="0" smtClean="0">
                <a:solidFill>
                  <a:srgbClr val="D9D9D9"/>
                </a:solidFill>
                <a:latin typeface="Arial"/>
                <a:cs typeface="Arial"/>
              </a:rPr>
              <a:t>4</a:t>
            </a:r>
            <a:r>
              <a:rPr lang="en-GB" dirty="0" smtClean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(M/L)</a:t>
            </a:r>
            <a:r>
              <a:rPr lang="en-GB" baseline="30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-1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Σ</a:t>
            </a:r>
            <a:r>
              <a:rPr lang="en-GB" baseline="30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-1</a:t>
            </a:r>
            <a:endParaRPr lang="en-GB" dirty="0" smtClean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eaLnBrk="1">
              <a:lnSpc>
                <a:spcPct val="102000"/>
              </a:lnSpc>
              <a:buClr>
                <a:srgbClr val="FFFF99"/>
              </a:buClr>
              <a:buSzPct val="75000"/>
              <a:defRPr/>
            </a:pPr>
            <a:endParaRPr lang="en-GB" dirty="0" smtClean="0">
              <a:solidFill>
                <a:srgbClr val="A6A6A6"/>
              </a:solidFill>
              <a:latin typeface="Arial"/>
              <a:cs typeface="Arial"/>
            </a:endParaRPr>
          </a:p>
          <a:p>
            <a:pPr algn="just" eaLnBrk="1">
              <a:lnSpc>
                <a:spcPct val="102000"/>
              </a:lnSpc>
              <a:buClr>
                <a:srgbClr val="FFFF99"/>
              </a:buClr>
              <a:buSzPct val="75000"/>
              <a:buFont typeface="StarSymbol" charset="0"/>
              <a:buNone/>
              <a:defRPr/>
            </a:pPr>
            <a:r>
              <a:rPr lang="en-GB" sz="3200" u="sng" dirty="0" smtClean="0">
                <a:solidFill>
                  <a:srgbClr val="FFFF00"/>
                </a:solidFill>
                <a:latin typeface="Arial"/>
                <a:cs typeface="Arial"/>
              </a:rPr>
              <a:t>“Hidden” parameters:</a:t>
            </a:r>
            <a:endParaRPr lang="en-GB" sz="3200" u="sng" dirty="0">
              <a:solidFill>
                <a:srgbClr val="FFFF00"/>
              </a:solidFill>
              <a:latin typeface="Arial"/>
              <a:cs typeface="Arial"/>
            </a:endParaRPr>
          </a:p>
          <a:p>
            <a:pPr eaLnBrk="1">
              <a:lnSpc>
                <a:spcPct val="102000"/>
              </a:lnSpc>
              <a:buClr>
                <a:srgbClr val="FFFF99"/>
              </a:buClr>
              <a:buSzPct val="75000"/>
              <a:buFont typeface="StarSymbol" charset="0"/>
              <a:buChar char="•"/>
              <a:defRPr/>
            </a:pPr>
            <a:r>
              <a:rPr lang="en-GB" dirty="0">
                <a:solidFill>
                  <a:srgbClr val="FFFF99"/>
                </a:solidFill>
                <a:latin typeface="Arial"/>
                <a:cs typeface="Arial"/>
              </a:rPr>
              <a:t>Stellar populations</a:t>
            </a:r>
          </a:p>
          <a:p>
            <a:pPr eaLnBrk="1">
              <a:lnSpc>
                <a:spcPct val="102000"/>
              </a:lnSpc>
              <a:buClr>
                <a:srgbClr val="FFFF99"/>
              </a:buClr>
              <a:buSzPct val="75000"/>
              <a:defRPr/>
            </a:pPr>
            <a:r>
              <a:rPr lang="en-GB" dirty="0">
                <a:solidFill>
                  <a:srgbClr val="FFFF99"/>
                </a:solidFill>
                <a:latin typeface="Arial"/>
                <a:cs typeface="Arial"/>
              </a:rPr>
              <a:t>     </a:t>
            </a:r>
            <a:r>
              <a:rPr lang="en-GB" dirty="0" smtClean="0">
                <a:solidFill>
                  <a:srgbClr val="D9D9D9"/>
                </a:solidFill>
                <a:latin typeface="Arial"/>
                <a:cs typeface="Arial"/>
              </a:rPr>
              <a:t>(age, </a:t>
            </a:r>
            <a:r>
              <a:rPr lang="en-GB" dirty="0" err="1" smtClean="0">
                <a:solidFill>
                  <a:srgbClr val="D9D9D9"/>
                </a:solidFill>
                <a:latin typeface="Arial"/>
                <a:cs typeface="Arial"/>
              </a:rPr>
              <a:t>metallicity</a:t>
            </a:r>
            <a:r>
              <a:rPr lang="en-GB" dirty="0" smtClean="0">
                <a:solidFill>
                  <a:srgbClr val="D9D9D9"/>
                </a:solidFill>
                <a:latin typeface="Arial"/>
                <a:cs typeface="Arial"/>
              </a:rPr>
              <a:t>, non</a:t>
            </a:r>
            <a:r>
              <a:rPr lang="en-GB" dirty="0">
                <a:solidFill>
                  <a:srgbClr val="D9D9D9"/>
                </a:solidFill>
                <a:latin typeface="Arial"/>
                <a:cs typeface="Arial"/>
              </a:rPr>
              <a:t>-Solar abundance </a:t>
            </a:r>
            <a:r>
              <a:rPr lang="en-GB" dirty="0" smtClean="0">
                <a:solidFill>
                  <a:srgbClr val="D9D9D9"/>
                </a:solidFill>
                <a:latin typeface="Arial"/>
                <a:cs typeface="Arial"/>
              </a:rPr>
              <a:t>ratio, SFH, IMF, …)</a:t>
            </a:r>
            <a:endParaRPr lang="en-GB" dirty="0">
              <a:solidFill>
                <a:srgbClr val="D9D9D9"/>
              </a:solidFill>
              <a:latin typeface="Arial"/>
              <a:cs typeface="Arial"/>
            </a:endParaRPr>
          </a:p>
          <a:p>
            <a:pPr eaLnBrk="1">
              <a:lnSpc>
                <a:spcPct val="102000"/>
              </a:lnSpc>
              <a:buClr>
                <a:srgbClr val="FFFF99"/>
              </a:buClr>
              <a:buSzPct val="75000"/>
              <a:buFont typeface="StarSymbol" charset="0"/>
              <a:buChar char="•"/>
              <a:defRPr/>
            </a:pPr>
            <a:r>
              <a:rPr lang="en-GB" dirty="0">
                <a:solidFill>
                  <a:srgbClr val="FFFF99"/>
                </a:solidFill>
                <a:latin typeface="Arial"/>
                <a:cs typeface="Arial"/>
              </a:rPr>
              <a:t>Dark </a:t>
            </a:r>
            <a:r>
              <a:rPr lang="en-GB" dirty="0" smtClean="0">
                <a:solidFill>
                  <a:srgbClr val="FFFF99"/>
                </a:solidFill>
                <a:latin typeface="Arial"/>
                <a:cs typeface="Arial"/>
              </a:rPr>
              <a:t>matter</a:t>
            </a:r>
            <a:endParaRPr lang="en-GB" dirty="0">
              <a:solidFill>
                <a:srgbClr val="FFFF99"/>
              </a:solidFill>
              <a:latin typeface="Arial"/>
              <a:cs typeface="Arial"/>
            </a:endParaRPr>
          </a:p>
          <a:p>
            <a:pPr eaLnBrk="1">
              <a:lnSpc>
                <a:spcPct val="102000"/>
              </a:lnSpc>
              <a:buClr>
                <a:srgbClr val="FFFF99"/>
              </a:buClr>
              <a:buSzPct val="75000"/>
              <a:buFont typeface="StarSymbol" charset="0"/>
              <a:buChar char="•"/>
              <a:defRPr/>
            </a:pPr>
            <a:r>
              <a:rPr lang="en-GB" dirty="0">
                <a:solidFill>
                  <a:srgbClr val="FFFF99"/>
                </a:solidFill>
                <a:latin typeface="Arial"/>
                <a:cs typeface="Arial"/>
              </a:rPr>
              <a:t>Size scale</a:t>
            </a:r>
          </a:p>
          <a:p>
            <a:pPr eaLnBrk="1">
              <a:lnSpc>
                <a:spcPct val="102000"/>
              </a:lnSpc>
              <a:buClr>
                <a:srgbClr val="FFFF99"/>
              </a:buClr>
              <a:buSzPct val="75000"/>
              <a:buFont typeface="StarSymbol" charset="0"/>
              <a:buChar char="•"/>
              <a:defRPr/>
            </a:pPr>
            <a:r>
              <a:rPr lang="en-GB" dirty="0" smtClean="0">
                <a:solidFill>
                  <a:srgbClr val="FFFF99"/>
                </a:solidFill>
                <a:latin typeface="Arial"/>
                <a:cs typeface="Arial"/>
              </a:rPr>
              <a:t>…</a:t>
            </a:r>
          </a:p>
          <a:p>
            <a:pPr eaLnBrk="1">
              <a:lnSpc>
                <a:spcPct val="102000"/>
              </a:lnSpc>
              <a:buClr>
                <a:srgbClr val="FFFF99"/>
              </a:buClr>
              <a:buSzPct val="75000"/>
              <a:buFont typeface="StarSymbol" charset="0"/>
              <a:buChar char="•"/>
              <a:defRPr/>
            </a:pPr>
            <a:endParaRPr lang="en-GB" sz="800" dirty="0">
              <a:solidFill>
                <a:srgbClr val="FFFF99"/>
              </a:solidFill>
              <a:latin typeface="Arial"/>
              <a:cs typeface="Arial"/>
            </a:endParaRPr>
          </a:p>
          <a:p>
            <a:pPr marL="71438" indent="0" eaLnBrk="1">
              <a:lnSpc>
                <a:spcPct val="102000"/>
              </a:lnSpc>
              <a:buClr>
                <a:srgbClr val="FFFF99"/>
              </a:buClr>
              <a:buSzPct val="75000"/>
              <a:defRPr/>
            </a:pPr>
            <a:endParaRPr lang="en-GB" sz="800" dirty="0">
              <a:solidFill>
                <a:srgbClr val="FFFF99"/>
              </a:solidFill>
              <a:latin typeface="Arial"/>
              <a:cs typeface="Arial"/>
            </a:endParaRPr>
          </a:p>
          <a:p>
            <a:pPr eaLnBrk="1">
              <a:lnSpc>
                <a:spcPct val="102000"/>
              </a:lnSpc>
              <a:buClr>
                <a:srgbClr val="FFFF99"/>
              </a:buClr>
              <a:buSzPct val="75000"/>
              <a:buFont typeface="Wingdings" charset="0"/>
              <a:buChar char="²"/>
              <a:defRPr/>
            </a:pPr>
            <a:r>
              <a:rPr lang="en-GB" dirty="0">
                <a:solidFill>
                  <a:srgbClr val="D9D9D9"/>
                </a:solidFill>
                <a:latin typeface="Arial"/>
                <a:cs typeface="Arial"/>
              </a:rPr>
              <a:t>(Gas-rich) </a:t>
            </a:r>
            <a:r>
              <a:rPr lang="en-GB" dirty="0">
                <a:solidFill>
                  <a:srgbClr val="FFFF99"/>
                </a:solidFill>
                <a:latin typeface="Arial"/>
                <a:cs typeface="Arial"/>
              </a:rPr>
              <a:t>disk </a:t>
            </a:r>
            <a:r>
              <a:rPr lang="en-GB" dirty="0" smtClean="0">
                <a:solidFill>
                  <a:srgbClr val="FFFF99"/>
                </a:solidFill>
                <a:latin typeface="Arial"/>
                <a:cs typeface="Arial"/>
              </a:rPr>
              <a:t>galaxies</a:t>
            </a:r>
            <a:endParaRPr lang="en-GB" dirty="0" smtClean="0">
              <a:solidFill>
                <a:srgbClr val="A6A6A6"/>
              </a:solidFill>
              <a:latin typeface="Arial"/>
              <a:cs typeface="Arial"/>
            </a:endParaRPr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 flipV="1">
            <a:off x="3521365" y="2723824"/>
            <a:ext cx="568032" cy="0"/>
          </a:xfrm>
          <a:prstGeom prst="line">
            <a:avLst/>
          </a:prstGeom>
          <a:noFill/>
          <a:ln w="57150" cmpd="sng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7031182" y="2654548"/>
            <a:ext cx="2874818" cy="933716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0908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7"/>
          <p:cNvSpPr txBox="1">
            <a:spLocks noChangeArrowheads="1"/>
          </p:cNvSpPr>
          <p:nvPr/>
        </p:nvSpPr>
        <p:spPr bwMode="auto">
          <a:xfrm>
            <a:off x="163513" y="1798638"/>
            <a:ext cx="3616325" cy="37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u="sng" dirty="0" smtClean="0">
                <a:solidFill>
                  <a:srgbClr val="FFFF00"/>
                </a:solidFill>
                <a:latin typeface="Arial"/>
                <a:cs typeface="Arial"/>
              </a:rPr>
              <a:t>CO Tully-Fisher relations:</a:t>
            </a:r>
            <a:endParaRPr lang="en-GB" u="sng" dirty="0">
              <a:solidFill>
                <a:srgbClr val="FFFF99"/>
              </a:solidFill>
              <a:latin typeface="Arial"/>
              <a:cs typeface="Arial"/>
            </a:endParaRPr>
          </a:p>
        </p:txBody>
      </p:sp>
      <p:pic>
        <p:nvPicPr>
          <p:cNvPr id="53251" name="Picture 5" descr="TF_CO_davis_etal10.tiff"/>
          <p:cNvPicPr>
            <a:picLocks noChangeAspect="1"/>
          </p:cNvPicPr>
          <p:nvPr/>
        </p:nvPicPr>
        <p:blipFill>
          <a:blip r:embed="rId3">
            <a:lum bright="-30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2408238"/>
            <a:ext cx="4800600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Rectangle 6"/>
          <p:cNvSpPr>
            <a:spLocks noChangeArrowheads="1"/>
          </p:cNvSpPr>
          <p:nvPr/>
        </p:nvSpPr>
        <p:spPr bwMode="auto">
          <a:xfrm>
            <a:off x="2663825" y="2411413"/>
            <a:ext cx="2305050" cy="1223962"/>
          </a:xfrm>
          <a:prstGeom prst="rect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7700" y="5844308"/>
            <a:ext cx="1944688" cy="4000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Log (W</a:t>
            </a:r>
            <a:r>
              <a:rPr lang="en-GB" sz="2000" baseline="-25000" dirty="0">
                <a:solidFill>
                  <a:srgbClr val="000000"/>
                </a:solidFill>
                <a:latin typeface="Arial"/>
                <a:cs typeface="Arial"/>
              </a:rPr>
              <a:t>20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 / sin </a:t>
            </a:r>
            <a:r>
              <a:rPr lang="en-GB" sz="2000" i="1" dirty="0" err="1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en-US" sz="2000" baseline="-25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148792" y="5019675"/>
            <a:ext cx="576262" cy="4016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 M</a:t>
            </a:r>
            <a:r>
              <a:rPr lang="en-GB" sz="2000" baseline="-25000" dirty="0">
                <a:solidFill>
                  <a:srgbClr val="000000"/>
                </a:solidFill>
                <a:latin typeface="Arial"/>
                <a:cs typeface="Arial"/>
              </a:rPr>
              <a:t>K  </a:t>
            </a:r>
            <a:endParaRPr lang="en-US" sz="2000" baseline="-25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3255" name="Text Box 2"/>
          <p:cNvSpPr txBox="1">
            <a:spLocks noChangeArrowheads="1"/>
          </p:cNvSpPr>
          <p:nvPr/>
        </p:nvSpPr>
        <p:spPr bwMode="auto">
          <a:xfrm>
            <a:off x="5802313" y="1417638"/>
            <a:ext cx="4191000" cy="587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503238" indent="-4318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buFont typeface="StarSymbol" charset="0"/>
              <a:buNone/>
            </a:pPr>
            <a:r>
              <a:rPr lang="en-GB" sz="3200" u="sng" dirty="0">
                <a:solidFill>
                  <a:srgbClr val="FFFF00"/>
                </a:solidFill>
                <a:latin typeface="Arial"/>
                <a:cs typeface="Arial"/>
              </a:rPr>
              <a:t>CO Tully-Fisher:</a:t>
            </a: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buFont typeface="StarSymbol" charset="0"/>
              <a:buNone/>
            </a:pPr>
            <a:endParaRPr lang="en-GB" sz="800" u="sng" dirty="0">
              <a:solidFill>
                <a:srgbClr val="FFFF00"/>
              </a:solidFill>
              <a:latin typeface="Arial"/>
              <a:cs typeface="Arial"/>
            </a:endParaRP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buFont typeface="StarSymbol" charset="0"/>
              <a:buChar char="•"/>
            </a:pPr>
            <a:r>
              <a:rPr lang="en-GB" dirty="0">
                <a:solidFill>
                  <a:srgbClr val="FFFF99"/>
                </a:solidFill>
                <a:latin typeface="Arial"/>
                <a:cs typeface="Arial"/>
              </a:rPr>
              <a:t>Many </a:t>
            </a:r>
            <a:r>
              <a:rPr lang="en-GB" dirty="0">
                <a:solidFill>
                  <a:srgbClr val="E6E6E6"/>
                </a:solidFill>
                <a:latin typeface="Arial"/>
                <a:cs typeface="Arial"/>
              </a:rPr>
              <a:t>(potential) </a:t>
            </a:r>
            <a:r>
              <a:rPr lang="en-GB" dirty="0">
                <a:solidFill>
                  <a:srgbClr val="FFFF99"/>
                </a:solidFill>
                <a:latin typeface="Arial"/>
                <a:cs typeface="Arial"/>
              </a:rPr>
              <a:t>pitfalls </a:t>
            </a: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buFont typeface="StarSymbol" charset="0"/>
              <a:buChar char="•"/>
            </a:pPr>
            <a:r>
              <a:rPr lang="en-GB" dirty="0">
                <a:solidFill>
                  <a:srgbClr val="FFFF99"/>
                </a:solidFill>
                <a:latin typeface="Arial"/>
                <a:cs typeface="Arial"/>
              </a:rPr>
              <a:t>Many better than expected</a:t>
            </a: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buFont typeface="StarSymbol" charset="0"/>
              <a:buChar char="•"/>
            </a:pPr>
            <a:r>
              <a:rPr lang="en-GB" dirty="0">
                <a:solidFill>
                  <a:srgbClr val="FFFF99"/>
                </a:solidFill>
                <a:latin typeface="Arial"/>
                <a:cs typeface="Arial"/>
              </a:rPr>
              <a:t>Many simple workarounds</a:t>
            </a: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buFont typeface="StarSymbol" charset="0"/>
              <a:buChar char="•"/>
            </a:pPr>
            <a:endParaRPr lang="en-GB" sz="1200" dirty="0">
              <a:solidFill>
                <a:srgbClr val="FFFF99"/>
              </a:solidFill>
              <a:latin typeface="Arial"/>
              <a:cs typeface="Arial"/>
            </a:endParaRP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buFont typeface="StarSymbol" charset="0"/>
              <a:buChar char="•"/>
            </a:pPr>
            <a:r>
              <a:rPr lang="en-GB" dirty="0">
                <a:solidFill>
                  <a:srgbClr val="FFFF99"/>
                </a:solidFill>
                <a:latin typeface="Arial"/>
                <a:cs typeface="Arial"/>
              </a:rPr>
              <a:t>Slope and zero-point</a:t>
            </a: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</a:pPr>
            <a:r>
              <a:rPr lang="en-GB" dirty="0">
                <a:solidFill>
                  <a:srgbClr val="FFFF99"/>
                </a:solidFill>
                <a:latin typeface="Arial"/>
                <a:cs typeface="Arial"/>
              </a:rPr>
              <a:t>     robustly recovered</a:t>
            </a: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buFont typeface="StarSymbol" charset="0"/>
              <a:buChar char="•"/>
            </a:pPr>
            <a:r>
              <a:rPr lang="en-GB" dirty="0">
                <a:solidFill>
                  <a:srgbClr val="FFFF99"/>
                </a:solidFill>
                <a:latin typeface="Arial"/>
                <a:cs typeface="Arial"/>
              </a:rPr>
              <a:t>Standard intrinsic scatter</a:t>
            </a: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buFont typeface="StarSymbol" charset="0"/>
              <a:buChar char="•"/>
            </a:pPr>
            <a:endParaRPr lang="en-GB" sz="1200" dirty="0">
              <a:solidFill>
                <a:srgbClr val="FFFF99"/>
              </a:solidFill>
              <a:latin typeface="Arial"/>
              <a:cs typeface="Arial"/>
            </a:endParaRP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</a:pPr>
            <a:r>
              <a:rPr lang="en-GB" dirty="0">
                <a:solidFill>
                  <a:srgbClr val="FFFF00"/>
                </a:solidFill>
                <a:latin typeface="Arial"/>
                <a:cs typeface="Arial"/>
              </a:rPr>
              <a:t>⇒ Stellar / Jeans T-F</a:t>
            </a: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</a:pPr>
            <a:r>
              <a:rPr lang="en-GB" dirty="0">
                <a:solidFill>
                  <a:srgbClr val="FFFF00"/>
                </a:solidFill>
                <a:latin typeface="Arial"/>
                <a:cs typeface="Arial"/>
              </a:rPr>
              <a:t>     easily recovered</a:t>
            </a:r>
            <a:endParaRPr lang="en-GB" sz="1200" dirty="0">
              <a:solidFill>
                <a:srgbClr val="D9D9D9"/>
              </a:solidFill>
              <a:latin typeface="Arial"/>
              <a:cs typeface="Arial"/>
            </a:endParaRP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</a:pPr>
            <a:r>
              <a:rPr lang="en-GB" dirty="0">
                <a:solidFill>
                  <a:srgbClr val="FFFF00"/>
                </a:solidFill>
                <a:latin typeface="Arial"/>
                <a:cs typeface="Arial"/>
              </a:rPr>
              <a:t>⇒ No or minimum efforts !</a:t>
            </a:r>
            <a:endParaRPr lang="en-GB" sz="3200" dirty="0">
              <a:solidFill>
                <a:srgbClr val="FFFF99"/>
              </a:solidFill>
              <a:latin typeface="Arial"/>
              <a:cs typeface="Arial"/>
            </a:endParaRP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</a:pPr>
            <a:r>
              <a:rPr lang="en-GB" dirty="0">
                <a:solidFill>
                  <a:srgbClr val="FFFF00"/>
                </a:solidFill>
                <a:latin typeface="Arial"/>
                <a:cs typeface="Arial"/>
              </a:rPr>
              <a:t>⇒ Great prospect to probe</a:t>
            </a: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</a:pPr>
            <a:r>
              <a:rPr lang="en-GB" dirty="0">
                <a:solidFill>
                  <a:srgbClr val="FFFF00"/>
                </a:solidFill>
                <a:latin typeface="Arial"/>
                <a:cs typeface="Arial"/>
              </a:rPr>
              <a:t>     M/L(</a:t>
            </a:r>
            <a:r>
              <a:rPr lang="en-GB" i="1" dirty="0">
                <a:solidFill>
                  <a:srgbClr val="FFFF00"/>
                </a:solidFill>
                <a:latin typeface="Arial"/>
                <a:cs typeface="Arial"/>
              </a:rPr>
              <a:t>z</a:t>
            </a:r>
            <a:r>
              <a:rPr lang="en-GB" dirty="0">
                <a:solidFill>
                  <a:srgbClr val="FFFF00"/>
                </a:solidFill>
                <a:latin typeface="Arial"/>
                <a:cs typeface="Arial"/>
              </a:rPr>
              <a:t>) with LMT+ALMA…</a:t>
            </a:r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730250" y="147395"/>
            <a:ext cx="8610600" cy="106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4400" dirty="0">
                <a:solidFill>
                  <a:srgbClr val="FFFF00"/>
                </a:solidFill>
                <a:latin typeface="Arial"/>
                <a:cs typeface="Arial"/>
              </a:rPr>
              <a:t>CO </a:t>
            </a:r>
            <a:r>
              <a:rPr lang="en-GB" sz="4400" dirty="0" smtClean="0">
                <a:solidFill>
                  <a:srgbClr val="FFFF00"/>
                </a:solidFill>
                <a:latin typeface="Arial"/>
                <a:cs typeface="Arial"/>
              </a:rPr>
              <a:t>TFR:  </a:t>
            </a:r>
            <a:r>
              <a:rPr lang="en-GB" sz="4400" dirty="0" smtClean="0">
                <a:solidFill>
                  <a:srgbClr val="FFFF66"/>
                </a:solidFill>
                <a:latin typeface="Arial"/>
                <a:cs typeface="Arial"/>
              </a:rPr>
              <a:t>ETG results</a:t>
            </a:r>
            <a:endParaRPr lang="en-GB" sz="4400" dirty="0">
              <a:solidFill>
                <a:srgbClr val="FFFF66"/>
              </a:solidFill>
              <a:latin typeface="Arial"/>
              <a:cs typeface="Arial"/>
            </a:endParaRPr>
          </a:p>
          <a:p>
            <a:pPr algn="ct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dirty="0" smtClean="0">
                <a:solidFill>
                  <a:srgbClr val="999999"/>
                </a:solidFill>
                <a:latin typeface="Arial"/>
                <a:cs typeface="Arial"/>
              </a:rPr>
              <a:t>(Davis </a:t>
            </a:r>
            <a:r>
              <a:rPr lang="en-GB" dirty="0">
                <a:solidFill>
                  <a:srgbClr val="999999"/>
                </a:solidFill>
                <a:latin typeface="Arial"/>
                <a:cs typeface="Arial"/>
              </a:rPr>
              <a:t>et al. </a:t>
            </a:r>
            <a:r>
              <a:rPr lang="en-GB" dirty="0" smtClean="0">
                <a:solidFill>
                  <a:srgbClr val="999999"/>
                </a:solidFill>
                <a:latin typeface="Arial"/>
                <a:cs typeface="Arial"/>
              </a:rPr>
              <a:t>11)</a:t>
            </a:r>
            <a:endParaRPr lang="en-GB" dirty="0">
              <a:solidFill>
                <a:srgbClr val="99999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291902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730250" y="124303"/>
            <a:ext cx="8610600" cy="106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4400" dirty="0">
                <a:solidFill>
                  <a:srgbClr val="FFFF00"/>
                </a:solidFill>
                <a:latin typeface="Arial"/>
                <a:cs typeface="Arial"/>
              </a:rPr>
              <a:t>CO </a:t>
            </a:r>
            <a:r>
              <a:rPr lang="en-GB" sz="4400" dirty="0" smtClean="0">
                <a:solidFill>
                  <a:srgbClr val="FFFF00"/>
                </a:solidFill>
                <a:latin typeface="Arial"/>
                <a:cs typeface="Arial"/>
              </a:rPr>
              <a:t>TFR:  </a:t>
            </a:r>
            <a:r>
              <a:rPr lang="en-GB" sz="4400" dirty="0">
                <a:solidFill>
                  <a:srgbClr val="FFFF66"/>
                </a:solidFill>
                <a:latin typeface="Arial"/>
                <a:cs typeface="Arial"/>
              </a:rPr>
              <a:t>Local </a:t>
            </a:r>
            <a:r>
              <a:rPr lang="en-GB" sz="4400" dirty="0" smtClean="0">
                <a:solidFill>
                  <a:srgbClr val="FFFF66"/>
                </a:solidFill>
                <a:latin typeface="Arial"/>
                <a:cs typeface="Arial"/>
              </a:rPr>
              <a:t>benchmark</a:t>
            </a:r>
            <a:endParaRPr lang="en-GB" sz="4400" dirty="0">
              <a:solidFill>
                <a:srgbClr val="F7FF99"/>
              </a:solidFill>
              <a:latin typeface="Arial"/>
              <a:cs typeface="Arial"/>
            </a:endParaRPr>
          </a:p>
          <a:p>
            <a:pPr algn="ct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dirty="0" smtClean="0">
                <a:solidFill>
                  <a:srgbClr val="999999"/>
                </a:solidFill>
                <a:latin typeface="Arial"/>
                <a:cs typeface="Arial"/>
              </a:rPr>
              <a:t>(Torii et </a:t>
            </a:r>
            <a:r>
              <a:rPr lang="en-GB" dirty="0">
                <a:solidFill>
                  <a:srgbClr val="999999"/>
                </a:solidFill>
                <a:latin typeface="Arial"/>
                <a:cs typeface="Arial"/>
              </a:rPr>
              <a:t>al. </a:t>
            </a:r>
            <a:r>
              <a:rPr lang="en-GB" dirty="0" smtClean="0">
                <a:solidFill>
                  <a:srgbClr val="999999"/>
                </a:solidFill>
                <a:latin typeface="Arial"/>
                <a:cs typeface="Arial"/>
              </a:rPr>
              <a:t>2016)</a:t>
            </a:r>
            <a:endParaRPr lang="en-GB" dirty="0">
              <a:solidFill>
                <a:srgbClr val="999999"/>
              </a:solidFill>
              <a:latin typeface="Arial"/>
              <a:cs typeface="Arial"/>
            </a:endParaRPr>
          </a:p>
        </p:txBody>
      </p:sp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5541817" y="1417638"/>
            <a:ext cx="4499992" cy="555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503238" indent="-4318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buFont typeface="StarSymbol" charset="0"/>
              <a:buNone/>
            </a:pPr>
            <a:r>
              <a:rPr lang="en-GB" sz="3200" u="sng" dirty="0">
                <a:solidFill>
                  <a:srgbClr val="FFFF00"/>
                </a:solidFill>
                <a:latin typeface="Arial"/>
                <a:cs typeface="Arial"/>
              </a:rPr>
              <a:t>Existing work</a:t>
            </a:r>
            <a:r>
              <a:rPr lang="en-GB" sz="3200" u="sng" dirty="0" smtClean="0">
                <a:solidFill>
                  <a:srgbClr val="FFFF00"/>
                </a:solidFill>
                <a:latin typeface="Arial"/>
                <a:cs typeface="Arial"/>
              </a:rPr>
              <a:t>:</a:t>
            </a:r>
            <a:endParaRPr lang="en-GB" sz="800" u="sng" dirty="0">
              <a:solidFill>
                <a:srgbClr val="FFFF00"/>
              </a:solidFill>
              <a:latin typeface="Arial"/>
              <a:cs typeface="Arial"/>
            </a:endParaRP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buFont typeface="StarSymbol" charset="0"/>
              <a:buChar char="•"/>
            </a:pPr>
            <a:r>
              <a:rPr lang="en-GB" dirty="0">
                <a:solidFill>
                  <a:srgbClr val="FFFF99"/>
                </a:solidFill>
                <a:latin typeface="Arial"/>
                <a:cs typeface="Arial"/>
              </a:rPr>
              <a:t>S</a:t>
            </a:r>
            <a:r>
              <a:rPr lang="en-GB" dirty="0" smtClean="0">
                <a:solidFill>
                  <a:srgbClr val="FFFF99"/>
                </a:solidFill>
                <a:latin typeface="Arial"/>
                <a:cs typeface="Arial"/>
              </a:rPr>
              <a:t>tudies </a:t>
            </a:r>
            <a:r>
              <a:rPr lang="en-GB" i="1" dirty="0">
                <a:solidFill>
                  <a:srgbClr val="FFFF99"/>
                </a:solidFill>
                <a:latin typeface="Arial"/>
                <a:cs typeface="Arial"/>
              </a:rPr>
              <a:t>and</a:t>
            </a:r>
            <a:r>
              <a:rPr lang="en-GB" dirty="0">
                <a:solidFill>
                  <a:srgbClr val="FFFF99"/>
                </a:solidFill>
                <a:latin typeface="Arial"/>
                <a:cs typeface="Arial"/>
              </a:rPr>
              <a:t> objects limited</a:t>
            </a: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buFont typeface="StarSymbol" charset="0"/>
              <a:buChar char="•"/>
            </a:pPr>
            <a:r>
              <a:rPr lang="en-GB" dirty="0" smtClean="0">
                <a:solidFill>
                  <a:srgbClr val="FFFF99"/>
                </a:solidFill>
                <a:latin typeface="Arial"/>
                <a:cs typeface="Arial"/>
              </a:rPr>
              <a:t>Large </a:t>
            </a:r>
            <a:r>
              <a:rPr lang="en-GB" dirty="0">
                <a:solidFill>
                  <a:srgbClr val="FFFF99"/>
                </a:solidFill>
                <a:latin typeface="Arial"/>
                <a:cs typeface="Arial"/>
              </a:rPr>
              <a:t>single dishes </a:t>
            </a:r>
            <a:r>
              <a:rPr lang="en-GB" i="1" dirty="0">
                <a:solidFill>
                  <a:srgbClr val="FFFF99"/>
                </a:solidFill>
                <a:latin typeface="Arial"/>
                <a:cs typeface="Arial"/>
              </a:rPr>
              <a:t>or</a:t>
            </a:r>
            <a:r>
              <a:rPr lang="en-GB" dirty="0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lang="en-GB" dirty="0" smtClean="0">
                <a:solidFill>
                  <a:srgbClr val="FFFF99"/>
                </a:solidFill>
                <a:latin typeface="Arial"/>
                <a:cs typeface="Arial"/>
              </a:rPr>
              <a:t>interferometry</a:t>
            </a:r>
            <a:endParaRPr lang="en-GB" dirty="0">
              <a:solidFill>
                <a:srgbClr val="FFFF99"/>
              </a:solidFill>
              <a:latin typeface="Arial"/>
              <a:cs typeface="Arial"/>
            </a:endParaRP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</a:pPr>
            <a:endParaRPr lang="en-GB" sz="800" dirty="0">
              <a:solidFill>
                <a:srgbClr val="FFFF99"/>
              </a:solidFill>
              <a:latin typeface="Arial"/>
              <a:cs typeface="Arial"/>
            </a:endParaRP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</a:pPr>
            <a:r>
              <a:rPr lang="en-GB" dirty="0">
                <a:solidFill>
                  <a:srgbClr val="FFFF00"/>
                </a:solidFill>
                <a:latin typeface="Arial"/>
                <a:cs typeface="Arial"/>
              </a:rPr>
              <a:t>⇒ Non-optimal datasets</a:t>
            </a:r>
            <a:endParaRPr lang="en-GB" sz="1200" dirty="0">
              <a:solidFill>
                <a:srgbClr val="D9D9D9"/>
              </a:solidFill>
              <a:latin typeface="Arial"/>
              <a:cs typeface="Arial"/>
            </a:endParaRP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</a:pPr>
            <a:r>
              <a:rPr lang="en-GB" dirty="0">
                <a:solidFill>
                  <a:srgbClr val="FFFF00"/>
                </a:solidFill>
                <a:latin typeface="Arial"/>
                <a:cs typeface="Arial"/>
              </a:rPr>
              <a:t>⇒ Hard to compare with future high-</a:t>
            </a:r>
            <a:r>
              <a:rPr lang="en-GB" i="1" dirty="0">
                <a:solidFill>
                  <a:srgbClr val="FFFF00"/>
                </a:solidFill>
                <a:latin typeface="Arial"/>
                <a:cs typeface="Arial"/>
              </a:rPr>
              <a:t>z</a:t>
            </a:r>
            <a:r>
              <a:rPr lang="en-GB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GB" dirty="0" smtClean="0">
                <a:solidFill>
                  <a:srgbClr val="FFFF00"/>
                </a:solidFill>
                <a:latin typeface="Arial"/>
                <a:cs typeface="Arial"/>
              </a:rPr>
              <a:t>work</a:t>
            </a: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</a:pPr>
            <a:endParaRPr lang="en-GB" sz="1600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buFont typeface="StarSymbol" charset="0"/>
              <a:buNone/>
            </a:pPr>
            <a:r>
              <a:rPr lang="en-GB" sz="3200" u="sng" dirty="0" err="1" smtClean="0">
                <a:solidFill>
                  <a:srgbClr val="FFFF00"/>
                </a:solidFill>
                <a:latin typeface="Arial"/>
                <a:cs typeface="Arial"/>
              </a:rPr>
              <a:t>Ongoing</a:t>
            </a:r>
            <a:r>
              <a:rPr lang="en-GB" sz="3200" u="sng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GB" sz="3200" u="sng" dirty="0">
                <a:solidFill>
                  <a:srgbClr val="FFFF00"/>
                </a:solidFill>
                <a:latin typeface="Arial"/>
                <a:cs typeface="Arial"/>
              </a:rPr>
              <a:t>work</a:t>
            </a:r>
            <a:r>
              <a:rPr lang="en-GB" sz="3200" u="sng" dirty="0" smtClean="0">
                <a:solidFill>
                  <a:srgbClr val="FFFF00"/>
                </a:solidFill>
                <a:latin typeface="Arial"/>
                <a:cs typeface="Arial"/>
              </a:rPr>
              <a:t>:</a:t>
            </a:r>
            <a:endParaRPr lang="en-GB" sz="800" u="sng" dirty="0">
              <a:solidFill>
                <a:srgbClr val="FFFF00"/>
              </a:solidFill>
              <a:latin typeface="Arial"/>
              <a:cs typeface="Arial"/>
            </a:endParaRP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buFont typeface="Wingdings" charset="2"/>
              <a:buChar char="ü"/>
            </a:pPr>
            <a:r>
              <a:rPr lang="en-GB" dirty="0" smtClean="0">
                <a:solidFill>
                  <a:srgbClr val="FFFF99"/>
                </a:solidFill>
                <a:latin typeface="Arial"/>
                <a:cs typeface="Arial"/>
              </a:rPr>
              <a:t>NANTEN2 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(4m)</a:t>
            </a:r>
            <a:endParaRPr lang="en-GB" dirty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buFont typeface="Wingdings" charset="2"/>
              <a:buChar char="ü"/>
            </a:pPr>
            <a:r>
              <a:rPr lang="en-GB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COLD-GASS  (30m; SDSS)</a:t>
            </a: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buFont typeface="Wingdings" charset="2"/>
              <a:buChar char="ü"/>
            </a:pPr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EGNoG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 (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CARMA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; z ≈ 0.1-0.3)</a:t>
            </a:r>
          </a:p>
          <a:p>
            <a:pPr eaLnBrk="1">
              <a:lnSpc>
                <a:spcPct val="102000"/>
              </a:lnSpc>
              <a:spcBef>
                <a:spcPts val="288"/>
              </a:spcBef>
              <a:buClr>
                <a:srgbClr val="FFFF99"/>
              </a:buClr>
              <a:buSzPct val="75000"/>
              <a:buFont typeface="Wingdings" charset="2"/>
              <a:buChar char="ü"/>
            </a:pPr>
            <a:r>
              <a:rPr lang="en-GB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Literature</a:t>
            </a:r>
            <a:endParaRPr lang="en-GB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63513" y="1544626"/>
            <a:ext cx="3616325" cy="37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u="sng" dirty="0" smtClean="0">
                <a:solidFill>
                  <a:srgbClr val="FFFF00"/>
                </a:solidFill>
                <a:latin typeface="Arial"/>
                <a:cs typeface="Arial"/>
              </a:rPr>
              <a:t>NANTEN2:</a:t>
            </a:r>
            <a:endParaRPr lang="en-GB" u="sng" dirty="0">
              <a:solidFill>
                <a:srgbClr val="FFFF99"/>
              </a:solidFill>
              <a:latin typeface="Arial"/>
              <a:cs typeface="Arial"/>
            </a:endParaRPr>
          </a:p>
        </p:txBody>
      </p:sp>
      <p:pic>
        <p:nvPicPr>
          <p:cNvPr id="12" name="Picture 11" descr="NGC1792_NANTEN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23" y="2114905"/>
            <a:ext cx="4328770" cy="185363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Picture 2" descr="NANTEN2_TFR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84" y="4303081"/>
            <a:ext cx="4305680" cy="2291997"/>
          </a:xfrm>
          <a:prstGeom prst="rect">
            <a:avLst/>
          </a:prstGeom>
        </p:spPr>
      </p:pic>
      <p:pic>
        <p:nvPicPr>
          <p:cNvPr id="4" name="Picture 3" descr="NANTEN2_TFR_xaxis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84" y="6536804"/>
            <a:ext cx="4305680" cy="433781"/>
          </a:xfrm>
          <a:prstGeom prst="rect">
            <a:avLst/>
          </a:prstGeom>
        </p:spPr>
      </p:pic>
      <p:pic>
        <p:nvPicPr>
          <p:cNvPr id="5" name="Picture 4" descr="NENTEN2_TFR_yaxis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34" y="4303081"/>
            <a:ext cx="611466" cy="215204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 rot="16200000">
            <a:off x="-132430" y="5202361"/>
            <a:ext cx="806092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000" dirty="0" smtClean="0">
                <a:solidFill>
                  <a:srgbClr val="000000"/>
                </a:solidFill>
                <a:latin typeface="Arial"/>
                <a:cs typeface="Arial"/>
              </a:rPr>
              <a:t> M</a:t>
            </a:r>
            <a:r>
              <a:rPr lang="en-GB" sz="2000" baseline="-25000" dirty="0" smtClean="0">
                <a:solidFill>
                  <a:srgbClr val="000000"/>
                </a:solidFill>
                <a:latin typeface="Arial"/>
                <a:cs typeface="Arial"/>
              </a:rPr>
              <a:t>KS</a:t>
            </a:r>
            <a:endParaRPr lang="en-US" sz="2000" baseline="-25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71581" y="6724903"/>
            <a:ext cx="1944688" cy="4000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Log (</a:t>
            </a:r>
            <a:r>
              <a:rPr lang="en-GB" sz="2000" dirty="0" smtClean="0">
                <a:solidFill>
                  <a:srgbClr val="000000"/>
                </a:solidFill>
                <a:latin typeface="Arial"/>
                <a:cs typeface="Arial"/>
              </a:rPr>
              <a:t>W</a:t>
            </a:r>
            <a:r>
              <a:rPr lang="en-GB" sz="2000" baseline="-25000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GB" sz="2000" baseline="-250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r>
              <a:rPr lang="en-GB" sz="20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/ sin </a:t>
            </a:r>
            <a:r>
              <a:rPr lang="en-GB" sz="2000" i="1" dirty="0" err="1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en-US" sz="2000" baseline="-250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844094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harter"/>
        <a:ea typeface="Arial Unicode MS"/>
        <a:cs typeface="Arial Unicode MS"/>
      </a:majorFont>
      <a:minorFont>
        <a:latin typeface="Charter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46786</TotalTime>
  <Words>2152</Words>
  <Application>Microsoft Macintosh PowerPoint</Application>
  <PresentationFormat>Custom</PresentationFormat>
  <Paragraphs>381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Martin Bureau</cp:lastModifiedBy>
  <cp:revision>802</cp:revision>
  <dcterms:created xsi:type="dcterms:W3CDTF">2012-01-23T21:37:12Z</dcterms:created>
  <dcterms:modified xsi:type="dcterms:W3CDTF">2016-04-12T15:06:58Z</dcterms:modified>
</cp:coreProperties>
</file>