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700" r:id="rId2"/>
    <p:sldId id="804" r:id="rId3"/>
    <p:sldId id="796" r:id="rId4"/>
    <p:sldId id="797" r:id="rId5"/>
    <p:sldId id="800" r:id="rId6"/>
    <p:sldId id="805" r:id="rId7"/>
    <p:sldId id="802" r:id="rId8"/>
    <p:sldId id="803" r:id="rId9"/>
    <p:sldId id="807" r:id="rId10"/>
    <p:sldId id="790" r:id="rId11"/>
    <p:sldId id="813" r:id="rId12"/>
    <p:sldId id="814" r:id="rId13"/>
    <p:sldId id="815" r:id="rId14"/>
    <p:sldId id="812" r:id="rId15"/>
    <p:sldId id="811" r:id="rId16"/>
    <p:sldId id="816" r:id="rId17"/>
    <p:sldId id="817" r:id="rId18"/>
    <p:sldId id="806" r:id="rId19"/>
    <p:sldId id="798" r:id="rId20"/>
    <p:sldId id="792" r:id="rId21"/>
    <p:sldId id="770" r:id="rId22"/>
    <p:sldId id="795" r:id="rId23"/>
    <p:sldId id="801" r:id="rId24"/>
    <p:sldId id="809" r:id="rId25"/>
    <p:sldId id="799" r:id="rId26"/>
    <p:sldId id="791" r:id="rId27"/>
    <p:sldId id="787" r:id="rId28"/>
    <p:sldId id="776" r:id="rId29"/>
    <p:sldId id="794" r:id="rId30"/>
    <p:sldId id="784" r:id="rId31"/>
    <p:sldId id="785" r:id="rId32"/>
    <p:sldId id="786" r:id="rId33"/>
    <p:sldId id="789" r:id="rId34"/>
    <p:sldId id="808" r:id="rId35"/>
    <p:sldId id="810" r:id="rId36"/>
    <p:sldId id="783" r:id="rId37"/>
  </p:sldIdLst>
  <p:sldSz cx="9144000" cy="6858000" type="overhead"/>
  <p:notesSz cx="6743700" cy="98806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2"/>
        </a:solidFill>
        <a:latin typeface="American Typewriter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rsten  Naab" initials="TN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clrMru>
    <a:srgbClr val="F7F7F7"/>
    <a:srgbClr val="FF00FF"/>
    <a:srgbClr val="00FF00"/>
    <a:srgbClr val="FF0000"/>
    <a:srgbClr val="AAB3C7"/>
    <a:srgbClr val="CC0066"/>
    <a:srgbClr val="FF3399"/>
    <a:srgbClr val="F7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960" y="-120"/>
      </p:cViewPr>
      <p:guideLst>
        <p:guide orient="horz" pos="2496"/>
        <p:guide pos="2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61FD50D-4D2C-9A4D-BB5F-A1703AFFD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8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1A9F0E2-75AA-3340-A41E-B836676304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90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C9300B-5B93-0A47-81AD-C3C7BA390532}" type="slidenum">
              <a:rPr lang="en-GB"/>
              <a:pPr/>
              <a:t>1</a:t>
            </a:fld>
            <a:endParaRPr lang="en-GB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10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0EA16-CB3E-2C41-B5CE-5B94A691E175}" type="slidenum">
              <a:rPr lang="en-GB"/>
              <a:pPr/>
              <a:t>11</a:t>
            </a:fld>
            <a:endParaRPr lang="en-GB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0EA16-CB3E-2C41-B5CE-5B94A691E175}" type="slidenum">
              <a:rPr lang="en-GB"/>
              <a:pPr/>
              <a:t>12</a:t>
            </a:fld>
            <a:endParaRPr lang="en-GB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0EA16-CB3E-2C41-B5CE-5B94A691E175}" type="slidenum">
              <a:rPr lang="en-GB"/>
              <a:pPr/>
              <a:t>13</a:t>
            </a:fld>
            <a:endParaRPr lang="en-GB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14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15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16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17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18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7D3EB-A491-FC45-94BE-23E02783F35B}" type="slidenum">
              <a:rPr lang="en-GB"/>
              <a:pPr/>
              <a:t>19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Number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density of 2x10^-4 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1E671-86AE-8C43-9616-64EC481610E1}" type="slidenum">
              <a:rPr lang="en-GB"/>
              <a:pPr/>
              <a:t>2</a:t>
            </a:fld>
            <a:endParaRPr lang="en-GB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20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21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15099-ED08-C344-B3D2-4F508BFCE1FC}" type="slidenum">
              <a:rPr lang="en-GB"/>
              <a:pPr/>
              <a:t>22</a:t>
            </a:fld>
            <a:endParaRPr lang="en-GB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59846-A4E4-684B-9B35-5DBABADDFBAC}" type="slidenum">
              <a:rPr lang="en-GB"/>
              <a:pPr/>
              <a:t>23</a:t>
            </a:fld>
            <a:endParaRPr lang="en-GB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24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1E671-86AE-8C43-9616-64EC481610E1}" type="slidenum">
              <a:rPr lang="en-GB"/>
              <a:pPr/>
              <a:t>25</a:t>
            </a:fld>
            <a:endParaRPr lang="en-GB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26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27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528A5B-116D-FE44-938A-69B8CC57FEFB}" type="slidenum">
              <a:rPr lang="en-GB"/>
              <a:pPr/>
              <a:t>28</a:t>
            </a:fld>
            <a:endParaRPr lang="en-GB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SDSS DR7 postage stamps and</a:t>
            </a:r>
            <a:r>
              <a:rPr lang="en-US" baseline="0" dirty="0" smtClean="0"/>
              <a:t> INT red-green-blue composite images, plot side equals 10re, sorted according to rotation, jet in 4486, interaction in 1222, 3414, 5557, counter rotating disks in 4550, 3796, 4528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7D3EB-A491-FC45-94BE-23E02783F35B}" type="slidenum">
              <a:rPr lang="en-GB"/>
              <a:pPr/>
              <a:t>29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HST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Goods South as part of Candles 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1E671-86AE-8C43-9616-64EC481610E1}" type="slidenum">
              <a:rPr lang="en-GB"/>
              <a:pPr/>
              <a:t>3</a:t>
            </a:fld>
            <a:endParaRPr lang="en-GB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30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31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32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33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34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528A5B-116D-FE44-938A-69B8CC57FEFB}" type="slidenum">
              <a:rPr lang="en-GB"/>
              <a:pPr/>
              <a:t>35</a:t>
            </a:fld>
            <a:endParaRPr lang="en-GB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Luminosity weighted</a:t>
            </a:r>
            <a:r>
              <a:rPr lang="en-US" baseline="0" dirty="0" smtClean="0"/>
              <a:t> measure of the specific line-of-sight angular momentum 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1E671-86AE-8C43-9616-64EC481610E1}" type="slidenum">
              <a:rPr lang="en-GB"/>
              <a:pPr/>
              <a:t>36</a:t>
            </a:fld>
            <a:endParaRPr lang="en-GB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7D3EB-A491-FC45-94BE-23E02783F35B}" type="slidenum">
              <a:rPr lang="en-GB"/>
              <a:pPr/>
              <a:t>4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Number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density of 2x10^-4 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7D3EB-A491-FC45-94BE-23E02783F35B}" type="slidenum">
              <a:rPr lang="en-GB"/>
              <a:pPr/>
              <a:t>5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Number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density of 2x10^-4 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59846-A4E4-684B-9B35-5DBABADDFBAC}" type="slidenum">
              <a:rPr lang="en-GB"/>
              <a:pPr/>
              <a:t>6</a:t>
            </a:fld>
            <a:endParaRPr lang="en-GB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F1E73-D7E9-1A40-B350-F548F7288B22}" type="slidenum">
              <a:rPr lang="en-GB"/>
              <a:pPr/>
              <a:t>7</a:t>
            </a:fld>
            <a:endParaRPr lang="en-GB"/>
          </a:p>
        </p:txBody>
      </p:sp>
      <p:sp>
        <p:nvSpPr>
          <p:cNvPr id="34304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762000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7D3EB-A491-FC45-94BE-23E02783F35B}" type="slidenum">
              <a:rPr lang="en-GB"/>
              <a:pPr/>
              <a:t>8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78166-E92C-8B4A-A00D-304ED2C61C14}" type="slidenum">
              <a:rPr lang="en-GB"/>
              <a:pPr/>
              <a:t>9</a:t>
            </a:fld>
            <a:endParaRPr lang="en-GB"/>
          </a:p>
        </p:txBody>
      </p:sp>
      <p:sp>
        <p:nvSpPr>
          <p:cNvPr id="737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Turbulent viscosity generated by inhomogeneities and random motions</a:t>
            </a:r>
          </a:p>
          <a:p>
            <a:r>
              <a:rPr lang="en-GB">
                <a:ea typeface="ＭＳ Ｐゴシック" charset="-128"/>
                <a:cs typeface="ＭＳ Ｐゴシック" charset="-128"/>
              </a:rPr>
              <a:t>Then simulations started with models of disks……..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6A71E-7290-944E-8B28-B42F437A6C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E1B6-F318-7540-923B-24F677DC52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73284-91C5-534B-8791-A90809D221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23F74D-70F5-D441-B1AB-550951A0C0F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44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965C5-D17E-D34D-8054-591A427233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BF49A-E8D9-9245-BBF8-32309FD3A1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D2EFD-E923-D74E-9E5B-1B0C2FA3C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0A0D5-CA4C-7B46-A32F-52A3EFD3FB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224DE-4DDC-C94C-8348-A2E9940EBF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B8F23-F59B-724A-8AC4-A84E70D5FB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CC802-D7F3-5F48-B7F0-75AC7EAC84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CF9-8CD7-8B4D-A557-AC6908BC40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D01E95C-5CE5-DD40-9526-F6299362E0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38.tiff"/><Relationship Id="rId8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6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tiff"/><Relationship Id="rId5" Type="http://schemas.openxmlformats.org/officeDocument/2006/relationships/image" Target="../media/image58.tiff"/><Relationship Id="rId6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676400"/>
            <a:ext cx="8534400" cy="1828800"/>
          </a:xfrm>
          <a:effectLst>
            <a:outerShdw blurRad="63500" dist="38085" dir="3359995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600" dirty="0" smtClean="0"/>
              <a:t>Dynamical structure and formation </a:t>
            </a:r>
            <a:r>
              <a:rPr lang="en-US" sz="3600" dirty="0"/>
              <a:t>h</a:t>
            </a:r>
            <a:r>
              <a:rPr lang="en-US" sz="3600" dirty="0" smtClean="0"/>
              <a:t>istory </a:t>
            </a:r>
            <a:r>
              <a:rPr lang="en-US" sz="3600" dirty="0" smtClean="0"/>
              <a:t>of early-type</a:t>
            </a:r>
            <a:r>
              <a:rPr lang="en-US" sz="3600" dirty="0" smtClean="0"/>
              <a:t> </a:t>
            </a:r>
            <a:r>
              <a:rPr lang="en-US" sz="3600" dirty="0" smtClean="0"/>
              <a:t>galaxies</a:t>
            </a:r>
            <a:endParaRPr lang="en-GB" dirty="0" smtClean="0">
              <a:latin typeface="American Typewriter"/>
              <a:cs typeface="American Typewriter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315200" cy="1905000"/>
          </a:xfrm>
        </p:spPr>
        <p:txBody>
          <a:bodyPr/>
          <a:lstStyle/>
          <a:p>
            <a:pPr eaLnBrk="1" hangingPunct="1"/>
            <a:r>
              <a:rPr lang="en-GB" sz="1600" dirty="0">
                <a:latin typeface="American Typewriter" charset="0"/>
              </a:rPr>
              <a:t>Thorsten </a:t>
            </a:r>
            <a:r>
              <a:rPr lang="en-GB" sz="1600" dirty="0" smtClean="0">
                <a:latin typeface="American Typewriter" charset="0"/>
              </a:rPr>
              <a:t>Naab</a:t>
            </a:r>
          </a:p>
          <a:p>
            <a:pPr eaLnBrk="1" hangingPunct="1"/>
            <a:r>
              <a:rPr lang="en-GB" sz="1600" dirty="0" smtClean="0">
                <a:latin typeface="American Typewriter" charset="0"/>
              </a:rPr>
              <a:t>MPA</a:t>
            </a:r>
            <a:r>
              <a:rPr lang="en-GB" sz="1600" dirty="0" smtClean="0">
                <a:latin typeface="American Typewriter" charset="0"/>
              </a:rPr>
              <a:t>, </a:t>
            </a:r>
            <a:r>
              <a:rPr lang="en-GB" sz="1600" dirty="0" err="1" smtClean="0">
                <a:latin typeface="American Typewriter" charset="0"/>
              </a:rPr>
              <a:t>Garching</a:t>
            </a:r>
            <a:r>
              <a:rPr lang="en-GB" sz="1600" dirty="0" smtClean="0">
                <a:latin typeface="American Typewriter" charset="0"/>
              </a:rPr>
              <a:t> </a:t>
            </a:r>
          </a:p>
          <a:p>
            <a:pPr eaLnBrk="1" hangingPunct="1"/>
            <a:endParaRPr lang="en-GB" sz="1600" dirty="0">
              <a:latin typeface="American Typewriter" charset="0"/>
            </a:endParaRP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685800" y="4724400"/>
            <a:ext cx="792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mp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"/>
            <a:ext cx="1330603" cy="910133"/>
          </a:xfrm>
          <a:prstGeom prst="rect">
            <a:avLst/>
          </a:prstGeom>
        </p:spPr>
      </p:pic>
      <p:pic>
        <p:nvPicPr>
          <p:cNvPr id="8" name="Picture 7" descr="minerv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52400"/>
            <a:ext cx="1333500" cy="106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6999" y="4941168"/>
            <a:ext cx="7532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interplay between local and global processes in galaxies</a:t>
            </a:r>
          </a:p>
          <a:p>
            <a:pPr algn="ctr"/>
            <a:r>
              <a:rPr lang="en-US" dirty="0" smtClean="0"/>
              <a:t>Cozumel, </a:t>
            </a:r>
            <a:r>
              <a:rPr lang="en-US" dirty="0" smtClean="0"/>
              <a:t> April </a:t>
            </a:r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galaxies: mass or environment?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94928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Mass and environment determine star formation properties</a:t>
            </a:r>
          </a:p>
          <a:p>
            <a:pPr marL="176213" indent="-176213">
              <a:buFont typeface="Courier New"/>
              <a:buChar char="o"/>
            </a:pPr>
            <a:r>
              <a:rPr lang="en-US" dirty="0" smtClean="0"/>
              <a:t>Angular momentum decreases with mass </a:t>
            </a:r>
          </a:p>
        </p:txBody>
      </p:sp>
      <p:pic>
        <p:nvPicPr>
          <p:cNvPr id="3" name="Picture 2" descr="fractions-sfr-s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3651834" cy="5112568"/>
          </a:xfrm>
          <a:prstGeom prst="rect">
            <a:avLst/>
          </a:prstGeom>
        </p:spPr>
      </p:pic>
      <p:pic>
        <p:nvPicPr>
          <p:cNvPr id="8" name="Picture 7" descr="fractions-sfr-e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19"/>
            <a:ext cx="3692341" cy="51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949325" y="37544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323528" y="260648"/>
            <a:ext cx="85344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 smtClean="0"/>
              <a:t>AGN feedback in cosmological zoom-simulations</a:t>
            </a:r>
            <a:endParaRPr lang="en-GB" sz="4400" dirty="0"/>
          </a:p>
        </p:txBody>
      </p:sp>
      <p:pic>
        <p:nvPicPr>
          <p:cNvPr id="4" name="Picture 3" descr="Dubois_Fig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168352" cy="2434741"/>
          </a:xfrm>
          <a:prstGeom prst="rect">
            <a:avLst/>
          </a:prstGeom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499992" y="1844824"/>
            <a:ext cx="3960440" cy="393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  <a:tabLst>
                <a:tab pos="180975" algn="l"/>
              </a:tabLst>
            </a:pPr>
            <a:r>
              <a:rPr lang="en-US" sz="1800" dirty="0" smtClean="0">
                <a:solidFill>
                  <a:schemeClr val="tx1"/>
                </a:solidFill>
              </a:rPr>
              <a:t>AGN feedback reduces in-situ star formation </a:t>
            </a:r>
            <a:r>
              <a:rPr lang="en-US" sz="1600" dirty="0" smtClean="0">
                <a:solidFill>
                  <a:schemeClr val="tx1"/>
                </a:solidFill>
              </a:rPr>
              <a:t>(e.g. </a:t>
            </a:r>
            <a:r>
              <a:rPr lang="en-US" sz="1600" dirty="0" err="1" smtClean="0">
                <a:solidFill>
                  <a:schemeClr val="tx1"/>
                </a:solidFill>
              </a:rPr>
              <a:t>Hirschmann</a:t>
            </a:r>
            <a:r>
              <a:rPr lang="en-US" sz="1600" dirty="0" smtClean="0">
                <a:solidFill>
                  <a:schemeClr val="tx1"/>
                </a:solidFill>
              </a:rPr>
              <a:t> et al. 2012)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Courier New"/>
              <a:buChar char="o"/>
              <a:tabLst>
                <a:tab pos="180975" algn="l"/>
              </a:tabLst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Courier New"/>
              <a:buChar char="o"/>
              <a:tabLst>
                <a:tab pos="180975" algn="l"/>
              </a:tabLst>
            </a:pPr>
            <a:r>
              <a:rPr lang="en-US" sz="1800" dirty="0" smtClean="0">
                <a:solidFill>
                  <a:schemeClr val="tx1"/>
                </a:solidFill>
              </a:rPr>
              <a:t>Reduced stellar mass in better agreement with abundance matching estimates (as in all AGN models) </a:t>
            </a:r>
          </a:p>
          <a:p>
            <a:pPr marL="285750" indent="-285750">
              <a:buFont typeface="Courier New"/>
              <a:buChar char="o"/>
              <a:tabLst>
                <a:tab pos="180975" algn="l"/>
              </a:tabLst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Courier New"/>
              <a:buChar char="o"/>
              <a:tabLst>
                <a:tab pos="180975" algn="l"/>
              </a:tabLst>
            </a:pPr>
            <a:r>
              <a:rPr lang="en-US" sz="1800" dirty="0" smtClean="0">
                <a:solidFill>
                  <a:schemeClr val="tx1"/>
                </a:solidFill>
              </a:rPr>
              <a:t>Transformation of rotating systems in dispersion dominated systems </a:t>
            </a:r>
            <a:r>
              <a:rPr lang="en-US" sz="1600" dirty="0" smtClean="0">
                <a:solidFill>
                  <a:schemeClr val="tx1"/>
                </a:solidFill>
              </a:rPr>
              <a:t>(Dubois et al. </a:t>
            </a:r>
            <a:r>
              <a:rPr lang="en-US" sz="1600" dirty="0" smtClean="0">
                <a:solidFill>
                  <a:schemeClr val="tx1"/>
                </a:solidFill>
              </a:rPr>
              <a:t>2013, </a:t>
            </a:r>
            <a:r>
              <a:rPr lang="en-US" sz="1600" dirty="0" err="1" smtClean="0">
                <a:solidFill>
                  <a:schemeClr val="tx1"/>
                </a:solidFill>
              </a:rPr>
              <a:t>Martizzi</a:t>
            </a:r>
            <a:r>
              <a:rPr lang="en-US" sz="1600" dirty="0" smtClean="0">
                <a:solidFill>
                  <a:schemeClr val="tx1"/>
                </a:solidFill>
              </a:rPr>
              <a:t> et al. 2014) </a:t>
            </a:r>
            <a:endParaRPr lang="en-US" sz="1600" dirty="0"/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1412776"/>
            <a:ext cx="1705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Dubois et al. 2013 </a:t>
            </a:r>
            <a:endParaRPr lang="en-US" sz="1400" dirty="0"/>
          </a:p>
        </p:txBody>
      </p:sp>
      <p:pic>
        <p:nvPicPr>
          <p:cNvPr id="11" name="Picture 10" descr="Martizzi_2014_Fig7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2787"/>
            <a:ext cx="3384376" cy="3124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4149080"/>
            <a:ext cx="1894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Martizzi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/>
              <a:t>et al. </a:t>
            </a:r>
            <a:r>
              <a:rPr lang="en-US" sz="1400" dirty="0" smtClean="0"/>
              <a:t>2014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658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x100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588" y="1196752"/>
            <a:ext cx="7452828" cy="4968552"/>
          </a:xfrm>
          <a:prstGeom prst="rect">
            <a:avLst/>
          </a:prstGeom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949325" y="37544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323528" y="260648"/>
            <a:ext cx="85344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 smtClean="0"/>
              <a:t>The dynamical impact of AGN feedback</a:t>
            </a:r>
            <a:endParaRPr lang="en-GB" sz="4400" dirty="0"/>
          </a:p>
        </p:txBody>
      </p:sp>
      <p:pic>
        <p:nvPicPr>
          <p:cNvPr id="2" name="Picture 1" descr="six100y_15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440168" cy="4959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4208" y="6453336"/>
            <a:ext cx="2624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Eisenreich</a:t>
            </a:r>
            <a:r>
              <a:rPr lang="en-US" sz="1600" dirty="0" smtClean="0"/>
              <a:t> et al., in prep.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026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949325" y="37544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323528" y="260648"/>
            <a:ext cx="85344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 smtClean="0"/>
              <a:t>The dynamical impact of AGN feedback</a:t>
            </a:r>
            <a:endParaRPr lang="en-GB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652120" y="6500389"/>
            <a:ext cx="3249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Eisenreich</a:t>
            </a:r>
            <a:r>
              <a:rPr lang="en-US" sz="1600" dirty="0" smtClean="0"/>
              <a:t>, </a:t>
            </a:r>
            <a:r>
              <a:rPr lang="en-US" sz="1600" dirty="0" err="1" smtClean="0"/>
              <a:t>Frigo</a:t>
            </a:r>
            <a:r>
              <a:rPr lang="en-US" sz="1600" dirty="0" smtClean="0"/>
              <a:t> et al., in prep. </a:t>
            </a:r>
            <a:endParaRPr lang="en-US" sz="1600" dirty="0"/>
          </a:p>
        </p:txBody>
      </p:sp>
      <p:pic>
        <p:nvPicPr>
          <p:cNvPr id="4" name="Picture 3" descr="velmap_nob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707904" cy="2794627"/>
          </a:xfrm>
          <a:prstGeom prst="rect">
            <a:avLst/>
          </a:prstGeom>
        </p:spPr>
      </p:pic>
      <p:pic>
        <p:nvPicPr>
          <p:cNvPr id="5" name="Picture 4" descr="velmap_bh_r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3851920" cy="2903171"/>
          </a:xfrm>
          <a:prstGeom prst="rect">
            <a:avLst/>
          </a:prstGeom>
        </p:spPr>
      </p:pic>
      <p:pic>
        <p:nvPicPr>
          <p:cNvPr id="6" name="Picture 5" descr="Max-sSF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08" y="1291456"/>
            <a:ext cx="4605764" cy="3433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4077072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1340768"/>
            <a:ext cx="1114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AGN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5157192"/>
            <a:ext cx="4480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imultaneous reduction of rotation 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sSFR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0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The impact of AGN feedback on 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ETG dynamics 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5172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Cosmological zoom simulations with Choi et al. (2015) AGN feedback model  - AGN strongly impact dynamics </a:t>
            </a:r>
            <a:endParaRPr lang="en-US" dirty="0" smtClean="0"/>
          </a:p>
        </p:txBody>
      </p:sp>
      <p:pic>
        <p:nvPicPr>
          <p:cNvPr id="4" name="Picture 3" descr="binvel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62726"/>
            <a:ext cx="9001000" cy="2250250"/>
          </a:xfrm>
          <a:prstGeom prst="rect">
            <a:avLst/>
          </a:prstGeom>
        </p:spPr>
      </p:pic>
      <p:pic>
        <p:nvPicPr>
          <p:cNvPr id="2" name="Picture 1" descr="binvel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8784976" cy="2196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8264" y="6381328"/>
            <a:ext cx="209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Frigo</a:t>
            </a:r>
            <a:r>
              <a:rPr lang="en-US" sz="1600" dirty="0" smtClean="0"/>
              <a:t> et al., in prep.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453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The impact of AGN feedback on ETG dynamics 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94928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Mass and environment determine star formation properties</a:t>
            </a:r>
          </a:p>
          <a:p>
            <a:pPr marL="176213" indent="-176213">
              <a:buFont typeface="Courier New"/>
              <a:buChar char="o"/>
            </a:pPr>
            <a:r>
              <a:rPr lang="en-US" dirty="0" smtClean="0"/>
              <a:t>Angular momentum decreases with mass </a:t>
            </a:r>
          </a:p>
        </p:txBody>
      </p:sp>
      <p:pic>
        <p:nvPicPr>
          <p:cNvPr id="4" name="Picture 3" descr="lambdarprof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03902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7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The impact of AGN feedback on 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ETG dynamics 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5172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AGN feedback reduces the in-situ component dramatically – and star formation 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48264" y="6381328"/>
            <a:ext cx="2014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Choi et al., in prep.</a:t>
            </a:r>
            <a:endParaRPr lang="en-US" sz="1600" dirty="0"/>
          </a:p>
        </p:txBody>
      </p:sp>
      <p:pic>
        <p:nvPicPr>
          <p:cNvPr id="3" name="Picture 2" descr="no-BH-insac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140460" cy="3937496"/>
          </a:xfrm>
          <a:prstGeom prst="rect">
            <a:avLst/>
          </a:prstGeom>
        </p:spPr>
      </p:pic>
      <p:pic>
        <p:nvPicPr>
          <p:cNvPr id="7" name="Picture 6" descr="nono-BH-insac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067601" cy="38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5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The impact of AGN feedback on 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ETG dynamics 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5172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AGN feedback reduces the in-situ component dramatically – and star formation 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48264" y="6381328"/>
            <a:ext cx="2014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Choi et al., in prep.</a:t>
            </a:r>
            <a:endParaRPr lang="en-US" sz="1600" dirty="0"/>
          </a:p>
        </p:txBody>
      </p:sp>
      <p:pic>
        <p:nvPicPr>
          <p:cNvPr id="2" name="Picture 1" descr="sf-supress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53" y="980728"/>
            <a:ext cx="311329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6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8735888" cy="5720680"/>
          </a:xfrm>
        </p:spPr>
        <p:txBody>
          <a:bodyPr/>
          <a:lstStyle/>
          <a:p>
            <a:pPr>
              <a:lnSpc>
                <a:spcPct val="90000"/>
              </a:lnSpc>
              <a:buFont typeface="Courier New" charset="0"/>
              <a:buChar char="o"/>
            </a:pPr>
            <a:r>
              <a:rPr lang="en-GB" sz="2400" dirty="0" smtClean="0">
                <a:latin typeface="American Typewriter" charset="0"/>
              </a:rPr>
              <a:t>Two-dimensional kinematic features of simulated galaxies can be directly linked to characteristic formation </a:t>
            </a:r>
            <a:r>
              <a:rPr lang="en-GB" sz="2400" dirty="0" smtClean="0">
                <a:latin typeface="American Typewriter" charset="0"/>
              </a:rPr>
              <a:t>histories</a:t>
            </a:r>
          </a:p>
          <a:p>
            <a:pPr>
              <a:lnSpc>
                <a:spcPct val="90000"/>
              </a:lnSpc>
              <a:buFont typeface="Courier New" charset="0"/>
              <a:buChar char="o"/>
            </a:pPr>
            <a:endParaRPr lang="en-GB" sz="2400" dirty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 charset="0"/>
              <a:buChar char="o"/>
            </a:pPr>
            <a:r>
              <a:rPr lang="en-GB" sz="2400" dirty="0" smtClean="0">
                <a:latin typeface="American Typewriter" charset="0"/>
              </a:rPr>
              <a:t>The stellar orbital backbone helps to explain observed kinematic features like asymmetries in the LOSVD</a:t>
            </a:r>
          </a:p>
          <a:p>
            <a:pPr>
              <a:lnSpc>
                <a:spcPct val="90000"/>
              </a:lnSpc>
              <a:buFont typeface="Courier New" charset="0"/>
              <a:buChar char="o"/>
            </a:pPr>
            <a:endParaRPr lang="en-GB" sz="2400" dirty="0" smtClean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 charset="0"/>
              <a:buChar char="o"/>
            </a:pPr>
            <a:r>
              <a:rPr lang="en-GB" sz="2400" dirty="0" smtClean="0">
                <a:latin typeface="American Typewriter" charset="0"/>
              </a:rPr>
              <a:t>Studies can naturally be extended to stellar population properties: </a:t>
            </a:r>
            <a:r>
              <a:rPr lang="en-GB" sz="2400" dirty="0" err="1" smtClean="0">
                <a:latin typeface="American Typewriter" charset="0"/>
              </a:rPr>
              <a:t>colors</a:t>
            </a:r>
            <a:r>
              <a:rPr lang="en-GB" sz="2400" dirty="0" smtClean="0">
                <a:latin typeface="American Typewriter" charset="0"/>
              </a:rPr>
              <a:t>, ages, </a:t>
            </a:r>
            <a:r>
              <a:rPr lang="en-GB" sz="2400" dirty="0" err="1" smtClean="0">
                <a:latin typeface="American Typewriter" charset="0"/>
              </a:rPr>
              <a:t>metallicities</a:t>
            </a:r>
            <a:r>
              <a:rPr lang="en-GB" sz="2400" dirty="0" smtClean="0">
                <a:latin typeface="American Typewriter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endParaRPr lang="en-GB" sz="2400" dirty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400" dirty="0" smtClean="0">
                <a:latin typeface="American Typewriter" charset="0"/>
              </a:rPr>
              <a:t>The </a:t>
            </a:r>
            <a:r>
              <a:rPr lang="en-GB" sz="2400" dirty="0">
                <a:latin typeface="American Typewriter" charset="0"/>
              </a:rPr>
              <a:t>combination of 2D-kinematics, population properties and orbit analysis offers a unique test-bed for formation models of massive early-type galaxies </a:t>
            </a:r>
          </a:p>
          <a:p>
            <a:pPr>
              <a:lnSpc>
                <a:spcPct val="90000"/>
              </a:lnSpc>
              <a:buNone/>
            </a:pPr>
            <a:endParaRPr lang="en-GB" sz="1800" dirty="0" smtClean="0">
              <a:latin typeface="American Typewriter" charset="0"/>
            </a:endParaRPr>
          </a:p>
        </p:txBody>
      </p:sp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Conclusions </a:t>
            </a:r>
            <a:r>
              <a:rPr lang="en-GB" sz="2400"/>
              <a:t>  </a:t>
            </a:r>
            <a:endParaRPr lang="en-GB" sz="4400"/>
          </a:p>
        </p:txBody>
      </p:sp>
    </p:spTree>
    <p:extLst>
      <p:ext uri="{BB962C8B-B14F-4D97-AF65-F5344CB8AC3E}">
        <p14:creationId xmlns:p14="http://schemas.microsoft.com/office/powerpoint/2010/main" val="238789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Rotation and stellar population age</a:t>
            </a:r>
            <a:endParaRPr lang="en-GB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5" y="4678104"/>
            <a:ext cx="8637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Slow rotators form from gas-rich and gas poor major mergers and minor mergers only (C, E, F) </a:t>
            </a:r>
          </a:p>
          <a:p>
            <a:pPr marL="176213" indent="-176213"/>
            <a:r>
              <a:rPr lang="en-US" dirty="0" smtClean="0"/>
              <a:t> </a:t>
            </a:r>
          </a:p>
          <a:p>
            <a:pPr marL="176213" indent="-176213">
              <a:buFont typeface="Courier New"/>
              <a:buChar char="o"/>
            </a:pPr>
            <a:r>
              <a:rPr lang="en-US" dirty="0" smtClean="0"/>
              <a:t>Fast rotators from dissipative major and minor mergers and gas-poor major merger (A, B, D)</a:t>
            </a:r>
            <a:endParaRPr lang="en-US" dirty="0"/>
          </a:p>
        </p:txBody>
      </p:sp>
      <p:pic>
        <p:nvPicPr>
          <p:cNvPr id="2" name="Picture 1" descr="a3d_fig6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052736"/>
            <a:ext cx="8748464" cy="3442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4248" y="1268760"/>
            <a:ext cx="1761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dge-on projection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684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The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complex cosmological assembly histories </a:t>
            </a:r>
            <a:endParaRPr lang="en-GB" sz="4400" dirty="0"/>
          </a:p>
        </p:txBody>
      </p:sp>
      <p:sp>
        <p:nvSpPr>
          <p:cNvPr id="52227" name="TextBox 12"/>
          <p:cNvSpPr txBox="1">
            <a:spLocks noChangeArrowheads="1"/>
          </p:cNvSpPr>
          <p:nvPr/>
        </p:nvSpPr>
        <p:spPr bwMode="auto">
          <a:xfrm>
            <a:off x="5912296" y="1075957"/>
            <a:ext cx="3124200" cy="572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80975">
              <a:buFont typeface="Courier New"/>
              <a:buChar char="o"/>
              <a:tabLst>
                <a:tab pos="18097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There are clear theoretical predictions for the dynamical effect of in-situ star formation or accretion </a:t>
            </a:r>
            <a:r>
              <a:rPr lang="en-US" sz="1200" dirty="0" smtClean="0">
                <a:solidFill>
                  <a:schemeClr val="tx1"/>
                </a:solidFill>
              </a:rPr>
              <a:t>(e.g. Naab et al. 2014)</a:t>
            </a:r>
          </a:p>
          <a:p>
            <a:pPr indent="180975">
              <a:buFont typeface="Courier New"/>
              <a:buChar char="o"/>
              <a:tabLst>
                <a:tab pos="180975" algn="l"/>
              </a:tabLst>
            </a:pPr>
            <a:endParaRPr lang="en-US" sz="1600" dirty="0">
              <a:solidFill>
                <a:schemeClr val="tx1"/>
              </a:solidFill>
            </a:endParaRPr>
          </a:p>
          <a:p>
            <a:pPr indent="180975">
              <a:buFont typeface="Courier New"/>
              <a:buChar char="o"/>
              <a:tabLst>
                <a:tab pos="18097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More massive galaxies have higher fraction of ex-situ stars at z &lt; 1 </a:t>
            </a:r>
            <a:r>
              <a:rPr lang="en-US" sz="1200" dirty="0" smtClean="0">
                <a:solidFill>
                  <a:schemeClr val="tx1"/>
                </a:solidFill>
              </a:rPr>
              <a:t>(e.g</a:t>
            </a:r>
            <a:r>
              <a:rPr lang="en-US" sz="1200" dirty="0" smtClean="0">
                <a:solidFill>
                  <a:schemeClr val="tx1"/>
                </a:solidFill>
              </a:rPr>
              <a:t>. </a:t>
            </a:r>
            <a:r>
              <a:rPr lang="en-US" sz="1200" dirty="0" err="1" smtClean="0">
                <a:solidFill>
                  <a:schemeClr val="tx1"/>
                </a:solidFill>
              </a:rPr>
              <a:t>Guo</a:t>
            </a:r>
            <a:r>
              <a:rPr lang="en-US" sz="1200" dirty="0" smtClean="0">
                <a:solidFill>
                  <a:schemeClr val="tx1"/>
                </a:solidFill>
              </a:rPr>
              <a:t> &amp; White 2008, </a:t>
            </a:r>
            <a:r>
              <a:rPr lang="en-US" sz="1200" dirty="0" err="1" smtClean="0">
                <a:solidFill>
                  <a:schemeClr val="tx1"/>
                </a:solidFill>
              </a:rPr>
              <a:t>Moster</a:t>
            </a:r>
            <a:r>
              <a:rPr lang="en-US" sz="1200" dirty="0" smtClean="0">
                <a:solidFill>
                  <a:schemeClr val="tx1"/>
                </a:solidFill>
              </a:rPr>
              <a:t> et al. 2013)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endParaRPr lang="en-US" sz="1200" dirty="0" smtClean="0">
              <a:solidFill>
                <a:schemeClr val="tx1"/>
              </a:solidFill>
            </a:endParaRPr>
          </a:p>
          <a:p>
            <a:pPr indent="180975">
              <a:tabLst>
                <a:tab pos="180975" algn="l"/>
              </a:tabLst>
            </a:pPr>
            <a:endParaRPr lang="en-US" sz="1600" dirty="0" smtClean="0">
              <a:solidFill>
                <a:schemeClr val="tx1"/>
              </a:solidFill>
            </a:endParaRP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Metal cooling and stellar feedback increases the in-situ fraction and changes merger history</a:t>
            </a:r>
            <a:endParaRPr lang="en-US" sz="1600" dirty="0" smtClean="0">
              <a:solidFill>
                <a:schemeClr val="tx1"/>
              </a:solidFill>
            </a:endParaRP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endParaRPr lang="en-US" sz="1600" dirty="0" smtClean="0">
              <a:solidFill>
                <a:schemeClr val="tx1"/>
              </a:solidFill>
            </a:endParaRP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Feedback from black holes reduces the in-situ fractions </a:t>
            </a:r>
            <a:r>
              <a:rPr lang="en-US" sz="1200" dirty="0" smtClean="0">
                <a:solidFill>
                  <a:schemeClr val="tx1"/>
                </a:solidFill>
              </a:rPr>
              <a:t>(</a:t>
            </a:r>
            <a:r>
              <a:rPr lang="en-US" sz="1200" dirty="0" err="1" smtClean="0">
                <a:solidFill>
                  <a:schemeClr val="tx1"/>
                </a:solidFill>
              </a:rPr>
              <a:t>Hirschmann</a:t>
            </a:r>
            <a:r>
              <a:rPr lang="en-US" sz="1200" dirty="0" smtClean="0">
                <a:solidFill>
                  <a:schemeClr val="tx1"/>
                </a:solidFill>
              </a:rPr>
              <a:t> et al. 2012)</a:t>
            </a: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endParaRPr lang="en-US" sz="1600" dirty="0">
              <a:solidFill>
                <a:schemeClr val="tx1"/>
              </a:solidFill>
            </a:endParaRP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ETG dynamics is regulated by the interplay of feedback processes and environment</a:t>
            </a:r>
            <a:endParaRPr lang="en-US" sz="1600" dirty="0" smtClean="0"/>
          </a:p>
          <a:p>
            <a:pPr indent="180975">
              <a:tabLst>
                <a:tab pos="180975" algn="l"/>
              </a:tabLst>
            </a:pPr>
            <a:endParaRPr lang="en-US" sz="1800" dirty="0"/>
          </a:p>
        </p:txBody>
      </p:sp>
      <p:pic>
        <p:nvPicPr>
          <p:cNvPr id="9" name="Picture 8" descr="329_treevi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5659016" cy="55446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5696" y="1052736"/>
            <a:ext cx="3480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 smtClean="0"/>
              <a:t>see</a:t>
            </a:r>
            <a:r>
              <a:rPr lang="en-US" sz="1200" dirty="0" smtClean="0"/>
              <a:t> </a:t>
            </a:r>
            <a:r>
              <a:rPr lang="en-US" sz="1200" dirty="0" err="1" smtClean="0"/>
              <a:t>Oser</a:t>
            </a:r>
            <a:r>
              <a:rPr lang="en-US" sz="1200" dirty="0" smtClean="0"/>
              <a:t> </a:t>
            </a:r>
            <a:r>
              <a:rPr lang="en-US" sz="1200" dirty="0" smtClean="0"/>
              <a:t>et al. </a:t>
            </a:r>
            <a:r>
              <a:rPr lang="en-US" sz="1200" dirty="0" smtClean="0"/>
              <a:t>2012, </a:t>
            </a:r>
            <a:r>
              <a:rPr lang="en-US" sz="1200" dirty="0" err="1" smtClean="0"/>
              <a:t>Hirschmann</a:t>
            </a:r>
            <a:r>
              <a:rPr lang="en-US" sz="1200" dirty="0" smtClean="0"/>
              <a:t> et al. 2013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827584" y="1412776"/>
            <a:ext cx="3888432" cy="4968552"/>
            <a:chOff x="3832797" y="1587631"/>
            <a:chExt cx="3356142" cy="3662892"/>
          </a:xfrm>
        </p:grpSpPr>
        <p:sp>
          <p:nvSpPr>
            <p:cNvPr id="7" name="Freeform 6"/>
            <p:cNvSpPr/>
            <p:nvPr/>
          </p:nvSpPr>
          <p:spPr bwMode="auto">
            <a:xfrm>
              <a:off x="3832797" y="1587631"/>
              <a:ext cx="3254476" cy="3662892"/>
            </a:xfrm>
            <a:custGeom>
              <a:avLst/>
              <a:gdLst>
                <a:gd name="connsiteX0" fmla="*/ 0 w 3254476"/>
                <a:gd name="connsiteY0" fmla="*/ 0 h 3662892"/>
                <a:gd name="connsiteX1" fmla="*/ 1564870 w 3254476"/>
                <a:gd name="connsiteY1" fmla="*/ 1213404 h 3662892"/>
                <a:gd name="connsiteX2" fmla="*/ 3254476 w 3254476"/>
                <a:gd name="connsiteY2" fmla="*/ 3662892 h 366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4476" h="3662892">
                  <a:moveTo>
                    <a:pt x="0" y="0"/>
                  </a:moveTo>
                  <a:cubicBezTo>
                    <a:pt x="511228" y="301461"/>
                    <a:pt x="1022457" y="602922"/>
                    <a:pt x="1564870" y="1213404"/>
                  </a:cubicBezTo>
                  <a:cubicBezTo>
                    <a:pt x="2107283" y="1823886"/>
                    <a:pt x="3254476" y="3662892"/>
                    <a:pt x="3254476" y="3662892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merican Typewriter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4600" y="3352800"/>
              <a:ext cx="8643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ex-situ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76800" y="4114800"/>
              <a:ext cx="8288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in-situ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925" y="6453336"/>
            <a:ext cx="6348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two phase formation of ETGs (</a:t>
            </a:r>
            <a:r>
              <a:rPr lang="en-US" dirty="0" err="1" smtClean="0"/>
              <a:t>Oser</a:t>
            </a:r>
            <a:r>
              <a:rPr lang="en-US" dirty="0" smtClean="0"/>
              <a:t> et al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galaxies: environment</a:t>
            </a:r>
            <a:endParaRPr lang="en-GB" sz="4400" dirty="0"/>
          </a:p>
        </p:txBody>
      </p:sp>
      <p:pic>
        <p:nvPicPr>
          <p:cNvPr id="7" name="Picture 6" descr="morphology-densit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41" y="1700808"/>
            <a:ext cx="4783482" cy="3467472"/>
          </a:xfrm>
          <a:prstGeom prst="rect">
            <a:avLst/>
          </a:prstGeom>
        </p:spPr>
      </p:pic>
      <p:pic>
        <p:nvPicPr>
          <p:cNvPr id="2" name="Picture 1" descr="fractions-env-quiesc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307248" cy="3589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872" y="5733256"/>
            <a:ext cx="189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Hmmmm</a:t>
            </a:r>
            <a:r>
              <a:rPr lang="en-US" dirty="0" smtClean="0"/>
              <a:t>……..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467544" y="1124744"/>
            <a:ext cx="8208912" cy="3528392"/>
          </a:xfrm>
        </p:spPr>
        <p:txBody>
          <a:bodyPr/>
          <a:lstStyle/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400" dirty="0" smtClean="0">
                <a:latin typeface="American Typewriter" charset="0"/>
              </a:rPr>
              <a:t>With high resolution cosmological simulations it is/will be possible to connect formation histories and physical processes like AGN and stellar feedback to present day kinematic and population features </a:t>
            </a:r>
          </a:p>
          <a:p>
            <a:pPr>
              <a:lnSpc>
                <a:spcPct val="90000"/>
              </a:lnSpc>
              <a:buFont typeface="Courier New"/>
              <a:buChar char="o"/>
            </a:pPr>
            <a:endParaRPr lang="en-GB" sz="2400" dirty="0" smtClean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400" dirty="0" smtClean="0">
                <a:latin typeface="American Typewriter" charset="0"/>
              </a:rPr>
              <a:t>Feedback processes will leave signposts detectable in 3D data – this will help to put constraints even for massive galaxies that are way past their main star formation epoch</a:t>
            </a:r>
          </a:p>
          <a:p>
            <a:pPr>
              <a:lnSpc>
                <a:spcPct val="90000"/>
              </a:lnSpc>
              <a:buFont typeface="Courier New"/>
              <a:buChar char="o"/>
            </a:pPr>
            <a:endParaRPr lang="en-GB" sz="2400" dirty="0" smtClean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400" dirty="0" smtClean="0">
                <a:latin typeface="American Typewriter" charset="0"/>
              </a:rPr>
              <a:t>There is also gas (see e.g. Serra et al. 2014)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 dirty="0" smtClean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400" dirty="0" smtClean="0">
                <a:latin typeface="American Typewriter" charset="0"/>
              </a:rPr>
              <a:t>… will be bright with existing and upcoming IFU surveys (CALIFA, SAMI, </a:t>
            </a:r>
            <a:r>
              <a:rPr lang="en-GB" sz="2400" dirty="0" err="1" smtClean="0">
                <a:latin typeface="American Typewriter" charset="0"/>
              </a:rPr>
              <a:t>MaNGA</a:t>
            </a:r>
            <a:r>
              <a:rPr lang="en-GB" sz="2400" dirty="0" smtClean="0">
                <a:latin typeface="American Typewriter" charset="0"/>
              </a:rPr>
              <a:t>, MUSE, VIRUS, </a:t>
            </a:r>
            <a:r>
              <a:rPr lang="en-GB" sz="2400" dirty="0" err="1" smtClean="0">
                <a:latin typeface="American Typewriter" charset="0"/>
              </a:rPr>
              <a:t>MASSIVEx</a:t>
            </a:r>
            <a:r>
              <a:rPr lang="en-GB" sz="2400" dirty="0" smtClean="0">
                <a:latin typeface="American Typewriter" charset="0"/>
              </a:rPr>
              <a:t>…) </a:t>
            </a:r>
          </a:p>
        </p:txBody>
      </p:sp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The future…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51272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8" name="Rectangle 16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pitchFamily="-84" charset="-128"/>
                <a:cs typeface="Osaka" pitchFamily="-84" charset="-128"/>
              </a:rPr>
              <a:t>High-quality maps from cosmological simulations </a:t>
            </a:r>
          </a:p>
          <a:p>
            <a:pPr algn="ctr"/>
            <a:r>
              <a:rPr lang="en-GB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pitchFamily="-84" charset="-128"/>
                <a:cs typeface="Osaka" pitchFamily="-84" charset="-128"/>
              </a:rPr>
              <a:t>Naab et al. 2014 with ATLAS</a:t>
            </a:r>
            <a:r>
              <a:rPr lang="en-GB" sz="1400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pitchFamily="-84" charset="-128"/>
                <a:cs typeface="Osaka" pitchFamily="-84" charset="-128"/>
              </a:rPr>
              <a:t>3D</a:t>
            </a:r>
            <a:r>
              <a:rPr lang="en-GB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pitchFamily="-84" charset="-128"/>
                <a:cs typeface="Osaka" pitchFamily="-84" charset="-128"/>
              </a:rPr>
              <a:t>-team</a:t>
            </a:r>
            <a:endParaRPr lang="en-GB" sz="1400" dirty="0">
              <a:ea typeface="Osaka" pitchFamily="-84" charset="-128"/>
              <a:cs typeface="Osaka" pitchFamily="-84" charset="-128"/>
            </a:endParaRPr>
          </a:p>
        </p:txBody>
      </p:sp>
      <p:pic>
        <p:nvPicPr>
          <p:cNvPr id="6" name="Picture 5" descr="map0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86891"/>
            <a:ext cx="5011570" cy="5971109"/>
          </a:xfrm>
          <a:prstGeom prst="rect">
            <a:avLst/>
          </a:prstGeom>
        </p:spPr>
      </p:pic>
      <p:pic>
        <p:nvPicPr>
          <p:cNvPr id="7" name="Picture 6" descr="map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888413"/>
            <a:ext cx="5013294" cy="5969587"/>
          </a:xfrm>
          <a:prstGeom prst="rect">
            <a:avLst/>
          </a:prstGeom>
        </p:spPr>
      </p:pic>
      <p:pic>
        <p:nvPicPr>
          <p:cNvPr id="8" name="Picture 7" descr="map2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877096"/>
            <a:ext cx="5000523" cy="5980904"/>
          </a:xfrm>
          <a:prstGeom prst="rect">
            <a:avLst/>
          </a:prstGeom>
        </p:spPr>
      </p:pic>
      <p:pic>
        <p:nvPicPr>
          <p:cNvPr id="9" name="Picture 8" descr="map3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896116"/>
            <a:ext cx="5022051" cy="5961884"/>
          </a:xfrm>
          <a:prstGeom prst="rect">
            <a:avLst/>
          </a:prstGeom>
        </p:spPr>
      </p:pic>
      <p:pic>
        <p:nvPicPr>
          <p:cNvPr id="12" name="Picture 11" descr="map4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914400"/>
            <a:ext cx="4984584" cy="5943600"/>
          </a:xfrm>
          <a:prstGeom prst="rect">
            <a:avLst/>
          </a:prstGeom>
        </p:spPr>
      </p:pic>
      <p:pic>
        <p:nvPicPr>
          <p:cNvPr id="14" name="Picture 13" descr="map6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891348"/>
            <a:ext cx="5016623" cy="59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1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59" name="Rectangle 19"/>
          <p:cNvSpPr>
            <a:spLocks noChangeArrowheads="1"/>
          </p:cNvSpPr>
          <p:nvPr/>
        </p:nvSpPr>
        <p:spPr bwMode="auto">
          <a:xfrm>
            <a:off x="6516216" y="6536377"/>
            <a:ext cx="2551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GB" sz="1200" dirty="0" err="1" smtClean="0">
                <a:latin typeface="American Typewriter"/>
                <a:cs typeface="American Typewriter"/>
              </a:rPr>
              <a:t>Röttgers</a:t>
            </a:r>
            <a:r>
              <a:rPr lang="en-GB" sz="1200" dirty="0" smtClean="0">
                <a:latin typeface="American Typewriter"/>
                <a:cs typeface="American Typewriter"/>
              </a:rPr>
              <a:t>, </a:t>
            </a:r>
            <a:r>
              <a:rPr lang="en-GB" sz="1200" dirty="0">
                <a:latin typeface="American Typewriter"/>
                <a:cs typeface="American Typewriter"/>
              </a:rPr>
              <a:t>Naab &amp; </a:t>
            </a:r>
            <a:r>
              <a:rPr lang="en-GB" sz="1200" dirty="0" err="1" smtClean="0">
                <a:latin typeface="American Typewriter"/>
                <a:cs typeface="American Typewriter"/>
              </a:rPr>
              <a:t>Oser</a:t>
            </a:r>
            <a:r>
              <a:rPr lang="en-GB" sz="1200" dirty="0" smtClean="0">
                <a:latin typeface="American Typewriter"/>
                <a:cs typeface="American Typewriter"/>
              </a:rPr>
              <a:t> 2014</a:t>
            </a:r>
            <a:endParaRPr lang="en-GB" sz="1200" dirty="0">
              <a:latin typeface="American Typewriter"/>
              <a:cs typeface="American Typewriter"/>
            </a:endParaRPr>
          </a:p>
        </p:txBody>
      </p:sp>
      <p:sp>
        <p:nvSpPr>
          <p:cNvPr id="138260" name="Rectangle 20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/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Orbital content 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of zoom simulations: 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t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he 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stellar backbone</a:t>
            </a:r>
            <a:endParaRPr lang="en-GB" sz="2400" dirty="0">
              <a:ea typeface="Osaka" charset="0"/>
              <a:cs typeface="Osak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157192"/>
            <a:ext cx="8676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Detailed orbital analysis of the stellar component from cosmological zoom simulations allow a detailed analysis of line-of-sight kinematic features – i.e. direct correspondence of tube orbits and rotation in the kinematic maps </a:t>
            </a:r>
          </a:p>
        </p:txBody>
      </p:sp>
      <p:pic>
        <p:nvPicPr>
          <p:cNvPr id="9" name="Picture 8" descr="Fig8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08720"/>
            <a:ext cx="5616624" cy="42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8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</a:t>
            </a:r>
            <a:endParaRPr lang="en-GB" sz="4400" dirty="0"/>
          </a:p>
        </p:txBody>
      </p:sp>
      <p:pic>
        <p:nvPicPr>
          <p:cNvPr id="7" name="Picture 6" descr="morphology-densit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2816"/>
            <a:ext cx="4783482" cy="3179440"/>
          </a:xfrm>
          <a:prstGeom prst="rect">
            <a:avLst/>
          </a:prstGeom>
        </p:spPr>
      </p:pic>
      <p:pic>
        <p:nvPicPr>
          <p:cNvPr id="8" name="Picture 7" descr="md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0728"/>
            <a:ext cx="279158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2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228600" y="3048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Detailed analysis of galaxy assembly 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6309320"/>
            <a:ext cx="2719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Naab + ATLAS team, 2014</a:t>
            </a:r>
            <a:endParaRPr lang="en-US" sz="1600" dirty="0"/>
          </a:p>
        </p:txBody>
      </p:sp>
      <p:pic>
        <p:nvPicPr>
          <p:cNvPr id="7" name="Picture 6" descr="eric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96752"/>
            <a:ext cx="4330747" cy="3124200"/>
          </a:xfrm>
          <a:prstGeom prst="rect">
            <a:avLst/>
          </a:prstGeom>
        </p:spPr>
      </p:pic>
      <p:pic>
        <p:nvPicPr>
          <p:cNvPr id="9" name="Picture 8" descr="lambda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66800"/>
            <a:ext cx="4339003" cy="3600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568" y="4365104"/>
            <a:ext cx="2215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Emsellem</a:t>
            </a:r>
            <a:r>
              <a:rPr lang="en-US" sz="1600" dirty="0" smtClean="0"/>
              <a:t> et al. 2011</a:t>
            </a:r>
            <a:endParaRPr lang="en-US" sz="1600" dirty="0"/>
          </a:p>
        </p:txBody>
      </p:sp>
      <p:pic>
        <p:nvPicPr>
          <p:cNvPr id="8" name="Picture 7" descr="lambda_ran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487" y="1196752"/>
            <a:ext cx="3617013" cy="3408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5157192"/>
            <a:ext cx="8828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dirty="0" smtClean="0"/>
              <a:t>Projections fill almost the full parameter space of observed galaxies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/>
              <a:t>Slow rotators project at almost constant  - low – angular momentum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/>
              <a:t>Dearth of  simulated galaxies with no rotation an artifact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70568" y="1268760"/>
            <a:ext cx="1664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rojection effects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0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</a:t>
            </a:r>
            <a:endParaRPr lang="en-GB" sz="4400" dirty="0"/>
          </a:p>
        </p:txBody>
      </p:sp>
      <p:pic>
        <p:nvPicPr>
          <p:cNvPr id="4" name="Picture 3" descr="axis-ratios-z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5" y="908720"/>
            <a:ext cx="3673295" cy="5877272"/>
          </a:xfrm>
          <a:prstGeom prst="rect">
            <a:avLst/>
          </a:prstGeom>
        </p:spPr>
      </p:pic>
      <p:pic>
        <p:nvPicPr>
          <p:cNvPr id="5" name="Picture 4" descr="axis-ratios-z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3836"/>
            <a:ext cx="3707904" cy="59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0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</a:t>
            </a:r>
            <a:endParaRPr lang="en-GB" sz="4400" dirty="0"/>
          </a:p>
        </p:txBody>
      </p:sp>
      <p:pic>
        <p:nvPicPr>
          <p:cNvPr id="10" name="Picture 9" descr="subf_galaxies_z0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464496" cy="4464496"/>
          </a:xfrm>
          <a:prstGeom prst="rect">
            <a:avLst/>
          </a:prstGeom>
        </p:spPr>
      </p:pic>
      <p:pic>
        <p:nvPicPr>
          <p:cNvPr id="11" name="Picture 10" descr="subf_galaxies_z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76" y="1268760"/>
            <a:ext cx="450912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4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60" name="Rectangle 20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-128"/>
                <a:cs typeface="Osaka" charset="-128"/>
              </a:rPr>
              <a:t>ATLAS</a:t>
            </a:r>
            <a:r>
              <a:rPr lang="en-GB" sz="2400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-128"/>
                <a:cs typeface="Osaka" charset="-128"/>
              </a:rPr>
              <a:t>3D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-128"/>
                <a:cs typeface="Osaka" charset="-128"/>
              </a:rPr>
              <a:t> - sample</a:t>
            </a:r>
            <a:endParaRPr lang="en-GB" sz="2400" dirty="0">
              <a:ea typeface="Osaka" charset="-128"/>
              <a:cs typeface="Osaka" charset="-128"/>
            </a:endParaRP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09600" y="4916269"/>
            <a:ext cx="792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r>
              <a:rPr lang="en-US" sz="1800" dirty="0" smtClean="0">
                <a:latin typeface="American Typewriter"/>
                <a:ea typeface="Wingdings"/>
                <a:cs typeface="American Typewriter"/>
              </a:rPr>
              <a:t>Galaxies mostly populate the red-sequence and cover field and 	cluster environments</a:t>
            </a:r>
          </a:p>
        </p:txBody>
      </p:sp>
      <p:pic>
        <p:nvPicPr>
          <p:cNvPr id="5" name="Picture 4" descr="Cappellari2010_Fig6.tiff"/>
          <p:cNvPicPr>
            <a:picLocks noChangeAspect="1"/>
          </p:cNvPicPr>
          <p:nvPr/>
        </p:nvPicPr>
        <p:blipFill>
          <a:blip r:embed="rId3">
            <a:lum bright="-30000" contrast="50000"/>
          </a:blip>
          <a:stretch>
            <a:fillRect/>
          </a:stretch>
        </p:blipFill>
        <p:spPr>
          <a:xfrm>
            <a:off x="24575" y="1175190"/>
            <a:ext cx="4776025" cy="3396810"/>
          </a:xfrm>
          <a:prstGeom prst="rect">
            <a:avLst/>
          </a:prstGeom>
        </p:spPr>
      </p:pic>
      <p:pic>
        <p:nvPicPr>
          <p:cNvPr id="7" name="Picture 6" descr="Cappellari2010_Fig14.tiff"/>
          <p:cNvPicPr>
            <a:picLocks noChangeAspect="1"/>
          </p:cNvPicPr>
          <p:nvPr/>
        </p:nvPicPr>
        <p:blipFill>
          <a:blip r:embed="rId4">
            <a:lum bright="-20000" contrast="50000"/>
          </a:blip>
          <a:stretch>
            <a:fillRect/>
          </a:stretch>
        </p:blipFill>
        <p:spPr>
          <a:xfrm>
            <a:off x="4724400" y="1087882"/>
            <a:ext cx="4038600" cy="3712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200" y="6400800"/>
            <a:ext cx="5905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</a:t>
            </a:r>
            <a:r>
              <a:rPr lang="en-US" sz="1400" baseline="30000" dirty="0" smtClean="0"/>
              <a:t>3D</a:t>
            </a:r>
            <a:r>
              <a:rPr lang="en-US" sz="1400" dirty="0" smtClean="0"/>
              <a:t> I: </a:t>
            </a:r>
            <a:r>
              <a:rPr lang="en-US" sz="1400" dirty="0" err="1" smtClean="0"/>
              <a:t>Cappellari</a:t>
            </a:r>
            <a:r>
              <a:rPr lang="en-US" sz="1400" dirty="0" smtClean="0"/>
              <a:t>, </a:t>
            </a:r>
            <a:r>
              <a:rPr lang="en-US" sz="1400" dirty="0" err="1" smtClean="0"/>
              <a:t>Emsellem</a:t>
            </a:r>
            <a:r>
              <a:rPr lang="en-US" sz="1400" dirty="0" smtClean="0"/>
              <a:t>, </a:t>
            </a:r>
            <a:r>
              <a:rPr lang="en-US" sz="1400" dirty="0" err="1" smtClean="0"/>
              <a:t>Krajnovic</a:t>
            </a:r>
            <a:r>
              <a:rPr lang="en-US" sz="1400" dirty="0" smtClean="0"/>
              <a:t>, Mc </a:t>
            </a:r>
            <a:r>
              <a:rPr lang="en-US" sz="1400" dirty="0" err="1" smtClean="0"/>
              <a:t>Dermid</a:t>
            </a:r>
            <a:r>
              <a:rPr lang="en-US" sz="1400" dirty="0" smtClean="0"/>
              <a:t>  et al.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066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How do galaxies get their rotation properties?</a:t>
            </a:r>
            <a:endParaRPr lang="en-GB" sz="4400" dirty="0"/>
          </a:p>
        </p:txBody>
      </p:sp>
      <p:pic>
        <p:nvPicPr>
          <p:cNvPr id="6" name="Picture 5" descr="eric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9200"/>
            <a:ext cx="7775560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6400800"/>
            <a:ext cx="3076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</a:t>
            </a:r>
            <a:r>
              <a:rPr lang="en-US" sz="1400" baseline="30000" dirty="0" smtClean="0"/>
              <a:t>3D</a:t>
            </a:r>
            <a:r>
              <a:rPr lang="en-US" sz="1400" dirty="0" smtClean="0"/>
              <a:t> III: </a:t>
            </a:r>
            <a:r>
              <a:rPr lang="en-US" sz="1400" dirty="0" err="1" smtClean="0"/>
              <a:t>Emsellem</a:t>
            </a:r>
            <a:r>
              <a:rPr lang="en-US" sz="1400" dirty="0" smtClean="0"/>
              <a:t> et al.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23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228600" y="3048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Detailed analysis </a:t>
            </a:r>
            <a:r>
              <a:rPr lang="en-GB" sz="24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of complex galaxy 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assembly 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64288" y="6519446"/>
            <a:ext cx="185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Naab et al., 2014</a:t>
            </a:r>
            <a:endParaRPr lang="en-US" sz="1600" dirty="0"/>
          </a:p>
        </p:txBody>
      </p:sp>
      <p:pic>
        <p:nvPicPr>
          <p:cNvPr id="2" name="Picture 1" descr="a3d_fi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3600400" cy="4265790"/>
          </a:xfrm>
          <a:prstGeom prst="rect">
            <a:avLst/>
          </a:prstGeom>
        </p:spPr>
      </p:pic>
      <p:pic>
        <p:nvPicPr>
          <p:cNvPr id="3" name="Picture 2" descr="a3d_fig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79" y="1052735"/>
            <a:ext cx="4251377" cy="44299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52" y="5445224"/>
            <a:ext cx="81996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dirty="0" smtClean="0"/>
              <a:t>Typical observed kinematic features also in simulated galaxies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/>
              <a:t>Gas dissipation and star formation increases rotation (A)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/>
              <a:t>Major mergers can increase (B,D) or decrease  (C,E) rotation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/>
              <a:t>Many minor mergers decrease rotation (F)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0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352928" cy="4680520"/>
          </a:xfrm>
        </p:spPr>
        <p:txBody>
          <a:bodyPr/>
          <a:lstStyle/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000" dirty="0" smtClean="0">
                <a:latin typeface="American Typewriter" charset="0"/>
              </a:rPr>
              <a:t>Simulated cosmological volume of 200</a:t>
            </a:r>
            <a:r>
              <a:rPr lang="en-GB" sz="2000" baseline="30000" dirty="0" smtClean="0">
                <a:latin typeface="American Typewriter" charset="0"/>
              </a:rPr>
              <a:t>3</a:t>
            </a:r>
            <a:r>
              <a:rPr lang="en-GB" sz="2000" dirty="0" smtClean="0">
                <a:latin typeface="American Typewriter" charset="0"/>
              </a:rPr>
              <a:t> Mpc</a:t>
            </a:r>
            <a:r>
              <a:rPr lang="en-GB" sz="2000" baseline="30000" dirty="0" smtClean="0">
                <a:latin typeface="American Typewriter" charset="0"/>
              </a:rPr>
              <a:t>3</a:t>
            </a:r>
            <a:r>
              <a:rPr lang="en-GB" sz="2000" dirty="0" smtClean="0">
                <a:latin typeface="American Typewriter" charset="0"/>
              </a:rPr>
              <a:t> following galaxy formation at slightly lower resolution than the zoom simulation </a:t>
            </a:r>
            <a:r>
              <a:rPr lang="en-GB" sz="2000" smtClean="0">
                <a:latin typeface="American Typewriter" charset="0"/>
              </a:rPr>
              <a:t>with ‘realistic’ </a:t>
            </a:r>
            <a:r>
              <a:rPr lang="en-GB" sz="2000" dirty="0" smtClean="0">
                <a:latin typeface="American Typewriter" charset="0"/>
              </a:rPr>
              <a:t>galaxy properties </a:t>
            </a:r>
            <a:r>
              <a:rPr lang="en-GB" sz="1600" dirty="0" smtClean="0">
                <a:latin typeface="American Typewriter" charset="0"/>
              </a:rPr>
              <a:t>(</a:t>
            </a:r>
            <a:r>
              <a:rPr lang="en-GB" sz="1600" dirty="0" err="1" smtClean="0">
                <a:latin typeface="American Typewriter" charset="0"/>
              </a:rPr>
              <a:t>Schaye</a:t>
            </a:r>
            <a:r>
              <a:rPr lang="en-GB" sz="1600" dirty="0" smtClean="0">
                <a:latin typeface="American Typewriter" charset="0"/>
              </a:rPr>
              <a:t> et al. 2015)</a:t>
            </a:r>
          </a:p>
          <a:p>
            <a:pPr>
              <a:lnSpc>
                <a:spcPct val="90000"/>
              </a:lnSpc>
              <a:buFont typeface="Courier New"/>
              <a:buChar char="o"/>
            </a:pPr>
            <a:endParaRPr lang="en-GB" sz="1600" dirty="0" smtClean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000" dirty="0" smtClean="0">
                <a:latin typeface="American Typewriter" charset="0"/>
              </a:rPr>
              <a:t>Selected all galaxies with stellar masses above 10</a:t>
            </a:r>
            <a:r>
              <a:rPr lang="en-GB" sz="2000" baseline="30000" dirty="0" smtClean="0">
                <a:latin typeface="American Typewriter" charset="0"/>
              </a:rPr>
              <a:t>10 </a:t>
            </a:r>
            <a:r>
              <a:rPr lang="en-GB" sz="2000" dirty="0" smtClean="0">
                <a:latin typeface="American Typewriter" charset="0"/>
              </a:rPr>
              <a:t>(3554 at z=0, 2990 at z=1) for the large 200 </a:t>
            </a:r>
            <a:r>
              <a:rPr lang="en-GB" sz="2000" dirty="0" err="1" smtClean="0">
                <a:latin typeface="American Typewriter" charset="0"/>
              </a:rPr>
              <a:t>Mpcbox</a:t>
            </a:r>
            <a:r>
              <a:rPr lang="en-GB" sz="2000" dirty="0" smtClean="0">
                <a:latin typeface="American Typewriter" charset="0"/>
              </a:rPr>
              <a:t>.  </a:t>
            </a:r>
          </a:p>
          <a:p>
            <a:pPr>
              <a:lnSpc>
                <a:spcPct val="90000"/>
              </a:lnSpc>
              <a:buFont typeface="Courier New"/>
              <a:buChar char="o"/>
            </a:pPr>
            <a:endParaRPr lang="en-GB" sz="2000" dirty="0" smtClean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000" dirty="0" smtClean="0">
                <a:latin typeface="American Typewriter" charset="0"/>
              </a:rPr>
              <a:t>Construct stellar velocity fields (shapes, sizes) for all galaxies in edge-on (or random) projection and compute </a:t>
            </a:r>
            <a:r>
              <a:rPr lang="en-GB" sz="2000" dirty="0" err="1" smtClean="0">
                <a:latin typeface="American Typewriter" charset="0"/>
              </a:rPr>
              <a:t>λ</a:t>
            </a:r>
            <a:r>
              <a:rPr lang="en-GB" sz="2000" baseline="-25000" dirty="0" err="1" smtClean="0">
                <a:latin typeface="American Typewriter" charset="0"/>
              </a:rPr>
              <a:t>R</a:t>
            </a:r>
            <a:r>
              <a:rPr lang="en-GB" sz="2000" dirty="0" smtClean="0">
                <a:latin typeface="American Typewriter" charset="0"/>
              </a:rPr>
              <a:t> </a:t>
            </a:r>
          </a:p>
          <a:p>
            <a:pPr>
              <a:lnSpc>
                <a:spcPct val="90000"/>
              </a:lnSpc>
              <a:buFont typeface="Courier New"/>
              <a:buChar char="o"/>
            </a:pPr>
            <a:endParaRPr lang="en-GB" sz="2000" dirty="0">
              <a:latin typeface="American Typewriter" charset="0"/>
            </a:endParaRPr>
          </a:p>
          <a:p>
            <a:pPr>
              <a:lnSpc>
                <a:spcPct val="90000"/>
              </a:lnSpc>
              <a:buFont typeface="Courier New"/>
              <a:buChar char="o"/>
            </a:pPr>
            <a:r>
              <a:rPr lang="en-GB" sz="2000" dirty="0" smtClean="0">
                <a:latin typeface="American Typewriter" charset="0"/>
              </a:rPr>
              <a:t>Divide into star forming and non-star forming galaxies based on </a:t>
            </a:r>
            <a:r>
              <a:rPr lang="en-GB" sz="2000" dirty="0" err="1" smtClean="0">
                <a:latin typeface="American Typewriter" charset="0"/>
              </a:rPr>
              <a:t>sSFR</a:t>
            </a:r>
            <a:r>
              <a:rPr lang="en-GB" sz="2000" dirty="0" smtClean="0">
                <a:latin typeface="American Typewriter" charset="0"/>
              </a:rPr>
              <a:t> &lt; 0.01/</a:t>
            </a:r>
            <a:r>
              <a:rPr lang="en-GB" sz="2000" dirty="0" err="1" smtClean="0">
                <a:latin typeface="American Typewriter" charset="0"/>
              </a:rPr>
              <a:t>Gyr</a:t>
            </a:r>
            <a:r>
              <a:rPr lang="en-GB" sz="2000" dirty="0" smtClean="0">
                <a:latin typeface="American Typewriter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GB" sz="2000" dirty="0" smtClean="0">
              <a:latin typeface="American Typewriter" charset="0"/>
            </a:endParaRPr>
          </a:p>
        </p:txBody>
      </p:sp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Preliminary kinematic analysis of “Eagle” galaxies</a:t>
            </a:r>
            <a:endParaRPr lang="en-GB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181100" y="15113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6309320"/>
            <a:ext cx="2833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Naab, </a:t>
            </a:r>
            <a:r>
              <a:rPr lang="en-US" dirty="0" err="1" smtClean="0"/>
              <a:t>Oser</a:t>
            </a:r>
            <a:r>
              <a:rPr lang="en-US" dirty="0" smtClean="0"/>
              <a:t> et al.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early-type slow rotators</a:t>
            </a:r>
            <a:endParaRPr lang="en-GB" sz="4400" dirty="0"/>
          </a:p>
        </p:txBody>
      </p:sp>
      <p:pic>
        <p:nvPicPr>
          <p:cNvPr id="2" name="Picture 1" descr="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1803607"/>
          </a:xfrm>
          <a:prstGeom prst="rect">
            <a:avLst/>
          </a:prstGeom>
        </p:spPr>
      </p:pic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4000" cy="1803607"/>
          </a:xfrm>
          <a:prstGeom prst="rect">
            <a:avLst/>
          </a:prstGeom>
        </p:spPr>
      </p:pic>
      <p:pic>
        <p:nvPicPr>
          <p:cNvPr id="4" name="Picture 3" descr="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1799101"/>
          </a:xfrm>
          <a:prstGeom prst="rect">
            <a:avLst/>
          </a:prstGeom>
        </p:spPr>
      </p:pic>
      <p:pic>
        <p:nvPicPr>
          <p:cNvPr id="5" name="Picture 4" descr="48020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2294"/>
            <a:ext cx="9144000" cy="18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fast rotators</a:t>
            </a:r>
            <a:endParaRPr lang="en-GB" sz="4400" dirty="0"/>
          </a:p>
        </p:txBody>
      </p:sp>
      <p:pic>
        <p:nvPicPr>
          <p:cNvPr id="6" name="Picture 5" descr="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" y="1196752"/>
            <a:ext cx="9144000" cy="1796756"/>
          </a:xfrm>
          <a:prstGeom prst="rect">
            <a:avLst/>
          </a:prstGeom>
        </p:spPr>
      </p:pic>
      <p:pic>
        <p:nvPicPr>
          <p:cNvPr id="7" name="Picture 6" descr="1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9144000" cy="1805940"/>
          </a:xfrm>
          <a:prstGeom prst="rect">
            <a:avLst/>
          </a:prstGeom>
        </p:spPr>
      </p:pic>
      <p:pic>
        <p:nvPicPr>
          <p:cNvPr id="8" name="Picture 7" descr="17988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501008"/>
            <a:ext cx="9144000" cy="1797881"/>
          </a:xfrm>
          <a:prstGeom prst="rect">
            <a:avLst/>
          </a:prstGeom>
        </p:spPr>
      </p:pic>
      <p:pic>
        <p:nvPicPr>
          <p:cNvPr id="9" name="Picture 8" descr="48030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4725144"/>
            <a:ext cx="9144000" cy="18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9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5796136" y="228600"/>
            <a:ext cx="3119264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</a:t>
            </a:r>
            <a:endParaRPr lang="en-GB" sz="4400" dirty="0"/>
          </a:p>
        </p:txBody>
      </p:sp>
      <p:pic>
        <p:nvPicPr>
          <p:cNvPr id="4" name="Picture 3" descr="lambdaR-eps-ea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10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5" y="1484784"/>
            <a:ext cx="29523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dirty="0" smtClean="0"/>
              <a:t>Galaxies cover observed parameter space</a:t>
            </a:r>
          </a:p>
          <a:p>
            <a:pPr marL="342900" indent="-342900">
              <a:buFont typeface="Courier New"/>
              <a:buChar char="o"/>
            </a:pPr>
            <a:endParaRPr lang="en-US" dirty="0"/>
          </a:p>
          <a:p>
            <a:pPr marL="342900" indent="-342900">
              <a:buFont typeface="Courier New"/>
              <a:buChar char="o"/>
            </a:pPr>
            <a:r>
              <a:rPr lang="en-US" dirty="0" smtClean="0"/>
              <a:t>Star forming galaxies rotate faster than quiescent galaxies</a:t>
            </a:r>
          </a:p>
          <a:p>
            <a:pPr marL="342900" indent="-342900">
              <a:buFont typeface="Courier New"/>
              <a:buChar char="o"/>
            </a:pPr>
            <a:endParaRPr lang="en-US" dirty="0"/>
          </a:p>
          <a:p>
            <a:pPr marL="342900" indent="-342900">
              <a:buFont typeface="Courier New"/>
              <a:buChar char="o"/>
            </a:pPr>
            <a:r>
              <a:rPr lang="en-US" dirty="0" smtClean="0"/>
              <a:t>Overabundant population of elongated slow rotators? </a:t>
            </a:r>
          </a:p>
        </p:txBody>
      </p:sp>
    </p:spTree>
    <p:extLst>
      <p:ext uri="{BB962C8B-B14F-4D97-AF65-F5344CB8AC3E}">
        <p14:creationId xmlns:p14="http://schemas.microsoft.com/office/powerpoint/2010/main" val="336148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755576" y="260648"/>
            <a:ext cx="7727776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galaxies: shapes</a:t>
            </a:r>
            <a:endParaRPr lang="en-GB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589240"/>
            <a:ext cx="851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forming galaxies are oblate, quiescent galaxies cover all shapes </a:t>
            </a:r>
            <a:endParaRPr lang="en-US" dirty="0"/>
          </a:p>
        </p:txBody>
      </p:sp>
      <p:pic>
        <p:nvPicPr>
          <p:cNvPr id="4" name="Picture 3" descr="shap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" y="1407546"/>
            <a:ext cx="8598722" cy="38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0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60" name="Rectangle 20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-128"/>
                <a:cs typeface="Osaka" charset="-128"/>
              </a:rPr>
              <a:t>Science with 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-128"/>
                <a:cs typeface="Osaka" charset="-128"/>
              </a:rPr>
              <a:t>modern observational data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-128"/>
                <a:cs typeface="Osaka" charset="-128"/>
              </a:rPr>
              <a:t> </a:t>
            </a:r>
            <a:endParaRPr lang="en-GB" sz="2400" dirty="0">
              <a:ea typeface="Osaka" charset="-128"/>
              <a:cs typeface="Osaka" charset="-128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257800" y="1066085"/>
            <a:ext cx="3429000" cy="48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r>
              <a:rPr lang="en-US" sz="1800" dirty="0" smtClean="0"/>
              <a:t>Integral field spectroscopy 	of 48 elliptical and 	</a:t>
            </a:r>
            <a:r>
              <a:rPr lang="en-US" sz="1800" dirty="0" err="1" smtClean="0"/>
              <a:t>lenticular</a:t>
            </a:r>
            <a:r>
              <a:rPr lang="en-US" sz="1800" dirty="0" smtClean="0"/>
              <a:t> galaxies	</a:t>
            </a:r>
            <a:r>
              <a:rPr lang="en-US" sz="1400" dirty="0" smtClean="0"/>
              <a:t>(Bacon et al. 2001, de </a:t>
            </a:r>
            <a:r>
              <a:rPr lang="en-US" sz="1400" dirty="0" err="1" smtClean="0"/>
              <a:t>Zeeuw</a:t>
            </a:r>
            <a:r>
              <a:rPr lang="en-US" sz="1400" dirty="0" smtClean="0"/>
              <a:t> et al.	2002, </a:t>
            </a:r>
            <a:r>
              <a:rPr lang="en-US" sz="1400" dirty="0" err="1" smtClean="0"/>
              <a:t>Emsellem</a:t>
            </a:r>
            <a:r>
              <a:rPr lang="en-US" sz="1400" dirty="0" smtClean="0"/>
              <a:t> et al. 2004,	</a:t>
            </a:r>
            <a:r>
              <a:rPr lang="en-US" sz="1400" dirty="0" err="1" smtClean="0"/>
              <a:t>Cappellari</a:t>
            </a:r>
            <a:r>
              <a:rPr lang="en-US" sz="1400" dirty="0" smtClean="0"/>
              <a:t> et al. 2006)</a:t>
            </a:r>
            <a:endParaRPr lang="en-US" sz="1400" dirty="0" smtClean="0">
              <a:latin typeface="American Typewriter"/>
              <a:ea typeface="Wingdings"/>
              <a:cs typeface="American Typewriter"/>
            </a:endParaRP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endParaRPr lang="en-US" sz="1800" dirty="0" smtClean="0">
              <a:latin typeface="American Typewriter"/>
              <a:ea typeface="Wingdings"/>
              <a:cs typeface="American Typewriter"/>
            </a:endParaRPr>
          </a:p>
          <a:p>
            <a:pPr indent="180975">
              <a:buFont typeface="Courier New"/>
              <a:buChar char="o"/>
              <a:tabLst>
                <a:tab pos="180975" algn="l"/>
              </a:tabLst>
            </a:pPr>
            <a:r>
              <a:rPr lang="en-US" sz="1800" dirty="0" smtClean="0">
                <a:latin typeface="American Typewriter"/>
                <a:ea typeface="Wingdings"/>
                <a:cs typeface="American Typewriter"/>
              </a:rPr>
              <a:t>Wealth of kinematic 	features like </a:t>
            </a:r>
            <a:r>
              <a:rPr lang="en-US" sz="1800" dirty="0" err="1" smtClean="0">
                <a:latin typeface="American Typewriter"/>
                <a:ea typeface="Wingdings"/>
                <a:cs typeface="American Typewriter"/>
              </a:rPr>
              <a:t>KDCs</a:t>
            </a:r>
            <a:r>
              <a:rPr lang="en-US" sz="1800" dirty="0" smtClean="0">
                <a:latin typeface="American Typewriter"/>
                <a:ea typeface="Wingdings"/>
                <a:cs typeface="American Typewriter"/>
              </a:rPr>
              <a:t>, KT, two-	sigma dispersion profiles</a:t>
            </a:r>
            <a:endParaRPr lang="en-US" sz="1800" baseline="-25000" dirty="0" smtClean="0">
              <a:latin typeface="Wingdings"/>
              <a:ea typeface="Wingdings"/>
              <a:cs typeface="Wingdings"/>
            </a:endParaRP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endParaRPr lang="en-US" sz="1800" baseline="-25000" dirty="0" smtClean="0">
              <a:latin typeface="Wingdings"/>
              <a:ea typeface="Wingdings"/>
              <a:cs typeface="Wingdings"/>
            </a:endParaRPr>
          </a:p>
          <a:p>
            <a:pPr indent="180975">
              <a:buFont typeface="Courier New" charset="0"/>
              <a:buChar char="o"/>
              <a:tabLst>
                <a:tab pos="180975" algn="l"/>
              </a:tabLst>
            </a:pPr>
            <a:r>
              <a:rPr lang="en-US" sz="1800" dirty="0" smtClean="0">
                <a:latin typeface="American Typewriter"/>
                <a:ea typeface="Wingdings"/>
                <a:cs typeface="American Typewriter"/>
              </a:rPr>
              <a:t>Measure of the angular 	momentum of a galaxy: </a:t>
            </a:r>
            <a:r>
              <a:rPr lang="en-US" sz="1800" dirty="0" smtClean="0">
                <a:latin typeface="Lucida Grande"/>
                <a:ea typeface="Lucida Grande"/>
                <a:cs typeface="Lucida Grande"/>
              </a:rPr>
              <a:t>λ</a:t>
            </a:r>
            <a:r>
              <a:rPr lang="en-US" sz="1800" baseline="-25000" dirty="0" smtClean="0">
                <a:latin typeface="American Typewriter"/>
                <a:ea typeface="Wingdings"/>
                <a:cs typeface="American Typewriter"/>
              </a:rPr>
              <a:t>R 	</a:t>
            </a:r>
            <a:r>
              <a:rPr lang="en-US" sz="1400" dirty="0" smtClean="0"/>
              <a:t>(</a:t>
            </a:r>
            <a:r>
              <a:rPr lang="en-US" sz="1400" dirty="0" err="1" smtClean="0"/>
              <a:t>Emsellem</a:t>
            </a:r>
            <a:r>
              <a:rPr lang="en-US" sz="1400" dirty="0" smtClean="0"/>
              <a:t> et al. 2004)</a:t>
            </a:r>
          </a:p>
          <a:p>
            <a:pPr indent="180975">
              <a:tabLst>
                <a:tab pos="180975" algn="l"/>
              </a:tabLst>
            </a:pPr>
            <a:endParaRPr lang="en-US" sz="1800" dirty="0" smtClean="0">
              <a:latin typeface="American Typewriter"/>
              <a:ea typeface="Wingdings"/>
              <a:cs typeface="American Typewriter"/>
            </a:endParaRPr>
          </a:p>
          <a:p>
            <a:pPr indent="180975">
              <a:buFont typeface="Courier New"/>
              <a:buChar char="o"/>
              <a:tabLst>
                <a:tab pos="180975" algn="l"/>
              </a:tabLst>
            </a:pPr>
            <a:r>
              <a:rPr lang="en-US" sz="1800" dirty="0" smtClean="0">
                <a:latin typeface="American Typewriter"/>
                <a:ea typeface="Wingdings"/>
                <a:cs typeface="American Typewriter"/>
              </a:rPr>
              <a:t>Early-type galaxies are fast 	rotators (</a:t>
            </a:r>
            <a:r>
              <a:rPr lang="en-US" sz="1800" dirty="0" smtClean="0">
                <a:latin typeface="Lucida Grande"/>
                <a:ea typeface="Lucida Grande"/>
                <a:cs typeface="Lucida Grande"/>
              </a:rPr>
              <a:t>λ</a:t>
            </a:r>
            <a:r>
              <a:rPr lang="en-US" sz="1800" baseline="-25000" dirty="0" smtClean="0">
                <a:latin typeface="American Typewriter"/>
                <a:ea typeface="Wingdings"/>
                <a:cs typeface="American Typewriter"/>
              </a:rPr>
              <a:t>R</a:t>
            </a:r>
            <a:r>
              <a:rPr lang="en-US" sz="1800" dirty="0" smtClean="0">
                <a:latin typeface="American Typewriter"/>
                <a:ea typeface="Wingdings"/>
                <a:cs typeface="American Typewriter"/>
              </a:rPr>
              <a:t>&gt;0.1) or slow 	rotators (</a:t>
            </a:r>
            <a:r>
              <a:rPr lang="en-US" sz="1800" dirty="0" smtClean="0">
                <a:latin typeface="Lucida Grande"/>
                <a:ea typeface="Lucida Grande"/>
                <a:cs typeface="Lucida Grande"/>
              </a:rPr>
              <a:t>λ</a:t>
            </a:r>
            <a:r>
              <a:rPr lang="en-US" sz="1800" baseline="-25000" dirty="0" smtClean="0">
                <a:latin typeface="American Typewriter"/>
                <a:ea typeface="Wingdings"/>
                <a:cs typeface="American Typewriter"/>
              </a:rPr>
              <a:t>R</a:t>
            </a:r>
            <a:r>
              <a:rPr lang="en-US" sz="1800" dirty="0" smtClean="0">
                <a:latin typeface="American Typewriter"/>
                <a:ea typeface="Wingdings"/>
                <a:cs typeface="American Typewriter"/>
              </a:rPr>
              <a:t>&lt;0.1) </a:t>
            </a:r>
          </a:p>
        </p:txBody>
      </p:sp>
      <p:pic>
        <p:nvPicPr>
          <p:cNvPr id="10" name="Picture 9" descr="Sauron_over3.tiff"/>
          <p:cNvPicPr>
            <a:picLocks noChangeAspect="1"/>
          </p:cNvPicPr>
          <p:nvPr/>
        </p:nvPicPr>
        <p:blipFill>
          <a:blip r:embed="rId3">
            <a:lum bright="-31000" contrast="50000"/>
          </a:blip>
          <a:stretch>
            <a:fillRect/>
          </a:stretch>
        </p:blipFill>
        <p:spPr>
          <a:xfrm>
            <a:off x="601216" y="988690"/>
            <a:ext cx="4114800" cy="5392638"/>
          </a:xfrm>
          <a:prstGeom prst="rect">
            <a:avLst/>
          </a:prstGeom>
        </p:spPr>
      </p:pic>
      <p:pic>
        <p:nvPicPr>
          <p:cNvPr id="12" name="Picture 11" descr="lambdar.tiff"/>
          <p:cNvPicPr>
            <a:picLocks noChangeAspect="1"/>
          </p:cNvPicPr>
          <p:nvPr/>
        </p:nvPicPr>
        <p:blipFill>
          <a:blip r:embed="rId4">
            <a:lum bright="-31000" contrast="47000"/>
          </a:blip>
          <a:stretch>
            <a:fillRect/>
          </a:stretch>
        </p:blipFill>
        <p:spPr>
          <a:xfrm>
            <a:off x="5556250" y="5875079"/>
            <a:ext cx="2597150" cy="9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5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228600" y="3048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Kinematics in ATLAS</a:t>
            </a:r>
            <a:r>
              <a:rPr lang="en-GB" sz="2400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3D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and CALIFA</a:t>
            </a:r>
            <a:endParaRPr lang="en-GB" sz="4400" dirty="0"/>
          </a:p>
        </p:txBody>
      </p:sp>
      <p:pic>
        <p:nvPicPr>
          <p:cNvPr id="7" name="Picture 6" descr="eric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28268"/>
            <a:ext cx="4176464" cy="3012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5373216"/>
            <a:ext cx="3333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ATLAS</a:t>
            </a:r>
            <a:r>
              <a:rPr lang="en-US" sz="1600" baseline="30000" dirty="0" smtClean="0"/>
              <a:t>3D</a:t>
            </a:r>
            <a:r>
              <a:rPr lang="en-US" sz="1600" dirty="0" smtClean="0"/>
              <a:t> (</a:t>
            </a:r>
            <a:r>
              <a:rPr lang="en-US" sz="1600" dirty="0" err="1" smtClean="0"/>
              <a:t>Emsellem</a:t>
            </a:r>
            <a:r>
              <a:rPr lang="en-US" sz="1600" dirty="0" smtClean="0"/>
              <a:t> et al. 2011)</a:t>
            </a:r>
          </a:p>
          <a:p>
            <a:r>
              <a:rPr lang="en-US" sz="1600" dirty="0" smtClean="0"/>
              <a:t>Early-type galaxies </a:t>
            </a:r>
            <a:endParaRPr lang="en-US" sz="1600" dirty="0"/>
          </a:p>
        </p:txBody>
      </p:sp>
      <p:pic>
        <p:nvPicPr>
          <p:cNvPr id="2" name="Picture 1" descr="CALIF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76" y="1498848"/>
            <a:ext cx="4688928" cy="3514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5445224"/>
            <a:ext cx="38691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CALIFA (Falcon-</a:t>
            </a:r>
            <a:r>
              <a:rPr lang="en-US" sz="1600" dirty="0" err="1" smtClean="0"/>
              <a:t>Barroso</a:t>
            </a:r>
            <a:r>
              <a:rPr lang="en-US" sz="1600" dirty="0" smtClean="0"/>
              <a:t> et al. 2014)</a:t>
            </a:r>
          </a:p>
          <a:p>
            <a:r>
              <a:rPr lang="en-US" sz="1600" dirty="0" smtClean="0"/>
              <a:t>Early-type &amp; late type galaxies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6372036"/>
            <a:ext cx="865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Fast rotating early-type galaxies and spirals have similar rotation properties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547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Assembly class and rotation</a:t>
            </a:r>
            <a:endParaRPr lang="en-GB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277537" y="5001161"/>
            <a:ext cx="8637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Six characteristic assembly classes with distinct features; late dissipation – younger stellar ages (class A,B)  </a:t>
            </a:r>
          </a:p>
          <a:p>
            <a:pPr marL="176213" indent="-176213"/>
            <a:r>
              <a:rPr lang="en-US" dirty="0" smtClean="0"/>
              <a:t> </a:t>
            </a:r>
          </a:p>
          <a:p>
            <a:pPr marL="176213" indent="-176213">
              <a:buFont typeface="Courier New"/>
              <a:buChar char="o"/>
            </a:pPr>
            <a:r>
              <a:rPr lang="en-US" dirty="0" smtClean="0"/>
              <a:t>All simulated galaxies have realistic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λ</a:t>
            </a:r>
            <a:r>
              <a:rPr lang="en-US" baseline="-25000" dirty="0" smtClean="0"/>
              <a:t>R</a:t>
            </a:r>
            <a:r>
              <a:rPr lang="en-US" dirty="0" smtClean="0"/>
              <a:t>-profiles; gas dissipation (A/B) promotes rotation </a:t>
            </a:r>
            <a:endParaRPr lang="en-US" dirty="0"/>
          </a:p>
        </p:txBody>
      </p:sp>
      <p:pic>
        <p:nvPicPr>
          <p:cNvPr id="2" name="Picture 1" descr="a3d_fig4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8948"/>
            <a:ext cx="8688495" cy="3437751"/>
          </a:xfrm>
          <a:prstGeom prst="rect">
            <a:avLst/>
          </a:prstGeom>
        </p:spPr>
      </p:pic>
      <p:pic>
        <p:nvPicPr>
          <p:cNvPr id="3" name="Picture 2" descr="a3d_fig8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392488" cy="3532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1268760"/>
            <a:ext cx="1761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dge-on projection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01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Higher-order moments of the LOSVD</a:t>
            </a:r>
            <a:endParaRPr lang="en-GB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4797152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Courier New"/>
              <a:buChar char="o"/>
            </a:pPr>
            <a:r>
              <a:rPr lang="en-US" dirty="0" smtClean="0"/>
              <a:t>Class A &amp; B show strong correlation – steep leading wings in the LOSVD </a:t>
            </a:r>
            <a:r>
              <a:rPr lang="en-US" sz="1400" dirty="0" smtClean="0"/>
              <a:t>(see </a:t>
            </a:r>
            <a:r>
              <a:rPr lang="en-US" sz="1400" dirty="0" err="1" smtClean="0"/>
              <a:t>Krajnovic</a:t>
            </a:r>
            <a:r>
              <a:rPr lang="en-US" sz="1400" dirty="0" smtClean="0"/>
              <a:t> et al. 2011)</a:t>
            </a:r>
            <a:endParaRPr lang="en-US" dirty="0" smtClean="0"/>
          </a:p>
          <a:p>
            <a:pPr marL="176213" indent="-176213">
              <a:buFont typeface="Courier New"/>
              <a:buChar char="o"/>
            </a:pPr>
            <a:r>
              <a:rPr lang="en-US" dirty="0"/>
              <a:t>C</a:t>
            </a:r>
            <a:r>
              <a:rPr lang="en-US" dirty="0" smtClean="0"/>
              <a:t>lass D with weak correlation but fast rotation (typically not observed) </a:t>
            </a:r>
          </a:p>
          <a:p>
            <a:pPr marL="176213" indent="-176213">
              <a:buFont typeface="Courier New"/>
              <a:buChar char="o"/>
            </a:pPr>
            <a:r>
              <a:rPr lang="en-US" dirty="0" smtClean="0"/>
              <a:t>Class C, E &amp; F with no correlation</a:t>
            </a:r>
            <a:endParaRPr lang="en-US" dirty="0"/>
          </a:p>
        </p:txBody>
      </p:sp>
      <p:pic>
        <p:nvPicPr>
          <p:cNvPr id="2" name="Picture 1" descr="h3v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692900" cy="31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59" name="Rectangle 19"/>
          <p:cNvSpPr>
            <a:spLocks noChangeArrowheads="1"/>
          </p:cNvSpPr>
          <p:nvPr/>
        </p:nvSpPr>
        <p:spPr bwMode="auto">
          <a:xfrm>
            <a:off x="6516216" y="6536377"/>
            <a:ext cx="2551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GB" sz="1200" dirty="0" err="1" smtClean="0">
                <a:latin typeface="American Typewriter"/>
                <a:cs typeface="American Typewriter"/>
              </a:rPr>
              <a:t>Röttgers</a:t>
            </a:r>
            <a:r>
              <a:rPr lang="en-GB" sz="1200" dirty="0" smtClean="0">
                <a:latin typeface="American Typewriter"/>
                <a:cs typeface="American Typewriter"/>
              </a:rPr>
              <a:t>, </a:t>
            </a:r>
            <a:r>
              <a:rPr lang="en-GB" sz="1200" dirty="0">
                <a:latin typeface="American Typewriter"/>
                <a:cs typeface="American Typewriter"/>
              </a:rPr>
              <a:t>Naab &amp; </a:t>
            </a:r>
            <a:r>
              <a:rPr lang="en-GB" sz="1200" dirty="0" err="1" smtClean="0">
                <a:latin typeface="American Typewriter"/>
                <a:cs typeface="American Typewriter"/>
              </a:rPr>
              <a:t>Oser</a:t>
            </a:r>
            <a:r>
              <a:rPr lang="en-GB" sz="1200" dirty="0" smtClean="0">
                <a:latin typeface="American Typewriter"/>
                <a:cs typeface="American Typewriter"/>
              </a:rPr>
              <a:t> 2014</a:t>
            </a:r>
            <a:endParaRPr lang="en-GB" sz="1200" dirty="0">
              <a:latin typeface="American Typewriter"/>
              <a:cs typeface="American Typewriter"/>
            </a:endParaRPr>
          </a:p>
        </p:txBody>
      </p:sp>
      <p:sp>
        <p:nvSpPr>
          <p:cNvPr id="138260" name="Rectangle 20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/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Orbital content 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of zoom simulations: 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t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he 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stellar backbone</a:t>
            </a:r>
            <a:endParaRPr lang="en-GB" sz="2400" dirty="0">
              <a:ea typeface="Osaka" charset="0"/>
              <a:cs typeface="Osaka" charset="0"/>
            </a:endParaRPr>
          </a:p>
        </p:txBody>
      </p:sp>
      <p:pic>
        <p:nvPicPr>
          <p:cNvPr id="2" name="Picture 1" descr="cosmo_orbit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08112"/>
            <a:ext cx="3528392" cy="5444829"/>
          </a:xfrm>
          <a:prstGeom prst="rect">
            <a:avLst/>
          </a:prstGeom>
        </p:spPr>
      </p:pic>
      <p:pic>
        <p:nvPicPr>
          <p:cNvPr id="4" name="Picture 3" descr="Fig8_al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09607"/>
            <a:ext cx="3672408" cy="54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2" name="Text Box 1030"/>
          <p:cNvSpPr txBox="1">
            <a:spLocks noChangeArrowheads="1"/>
          </p:cNvSpPr>
          <p:nvPr/>
        </p:nvSpPr>
        <p:spPr bwMode="auto">
          <a:xfrm>
            <a:off x="7236296" y="6525344"/>
            <a:ext cx="1841848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GB" sz="1200" dirty="0" err="1" smtClean="0"/>
              <a:t>Röttgers</a:t>
            </a:r>
            <a:r>
              <a:rPr lang="en-GB" sz="1200" dirty="0" smtClean="0"/>
              <a:t> </a:t>
            </a:r>
            <a:r>
              <a:rPr lang="en-GB" sz="1200" dirty="0"/>
              <a:t>et al. </a:t>
            </a:r>
            <a:r>
              <a:rPr lang="en-GB" sz="1200" dirty="0" smtClean="0"/>
              <a:t>2014</a:t>
            </a:r>
            <a:endParaRPr lang="en-GB" sz="1600" dirty="0"/>
          </a:p>
        </p:txBody>
      </p:sp>
      <p:sp>
        <p:nvSpPr>
          <p:cNvPr id="342023" name="Rectangle 1031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/>
            <a:r>
              <a:rPr lang="en-GB" sz="2400">
                <a:effectLst>
                  <a:outerShdw blurRad="38100" dist="38100" dir="2700000" algn="tl">
                    <a:srgbClr val="DDDDDD"/>
                  </a:outerShdw>
                </a:effectLst>
                <a:ea typeface="Osaka" charset="0"/>
                <a:cs typeface="Osaka" charset="0"/>
              </a:rPr>
              <a:t>Influence of gas on the stellar component</a:t>
            </a:r>
            <a:endParaRPr lang="en-GB" sz="2800">
              <a:ea typeface="Osaka" charset="0"/>
              <a:cs typeface="Osaka" charset="0"/>
            </a:endParaRPr>
          </a:p>
        </p:txBody>
      </p:sp>
      <p:sp>
        <p:nvSpPr>
          <p:cNvPr id="342024" name="Text Box 1032"/>
          <p:cNvSpPr txBox="1">
            <a:spLocks noChangeArrowheads="1"/>
          </p:cNvSpPr>
          <p:nvPr/>
        </p:nvSpPr>
        <p:spPr bwMode="auto">
          <a:xfrm>
            <a:off x="5004048" y="1234012"/>
            <a:ext cx="398755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193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193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193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193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193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193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193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193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193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Galaxies with a 	</a:t>
            </a:r>
            <a:r>
              <a:rPr lang="en-GB" sz="2000" dirty="0" err="1" smtClean="0">
                <a:solidFill>
                  <a:schemeClr val="tx2"/>
                </a:solidFill>
                <a:latin typeface="American Typewriter" charset="0"/>
              </a:rPr>
              <a:t>dissipational</a:t>
            </a: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 	history can</a:t>
            </a:r>
            <a:r>
              <a:rPr lang="en-GB" sz="2000" dirty="0">
                <a:solidFill>
                  <a:schemeClr val="tx2"/>
                </a:solidFill>
                <a:latin typeface="American Typewriter" charset="0"/>
              </a:rPr>
              <a:t> </a:t>
            </a: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rotate fast 	</a:t>
            </a:r>
            <a:endParaRPr lang="en-GB" sz="2000" dirty="0">
              <a:solidFill>
                <a:schemeClr val="tx2"/>
              </a:solidFill>
              <a:latin typeface="American Typewriter" charset="0"/>
            </a:endParaRPr>
          </a:p>
          <a:p>
            <a:endParaRPr lang="en-GB" sz="2000" dirty="0">
              <a:solidFill>
                <a:schemeClr val="tx2"/>
              </a:solidFill>
              <a:latin typeface="American Typewriter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Galaxies </a:t>
            </a:r>
            <a:r>
              <a:rPr lang="en-GB" sz="2000" dirty="0">
                <a:solidFill>
                  <a:schemeClr val="tx2"/>
                </a:solidFill>
                <a:latin typeface="American Typewriter" charset="0"/>
              </a:rPr>
              <a:t>are </a:t>
            </a: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more </a:t>
            </a:r>
            <a:r>
              <a:rPr lang="en-GB" sz="2000" dirty="0" err="1" smtClean="0">
                <a:solidFill>
                  <a:schemeClr val="tx2"/>
                </a:solidFill>
                <a:latin typeface="American Typewriter" charset="0"/>
              </a:rPr>
              <a:t>axi</a:t>
            </a: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-	symmetric</a:t>
            </a:r>
            <a:endParaRPr lang="en-GB" sz="2000" dirty="0">
              <a:solidFill>
                <a:schemeClr val="tx2"/>
              </a:solidFill>
              <a:latin typeface="American Typewriter" charset="0"/>
            </a:endParaRPr>
          </a:p>
          <a:p>
            <a:pPr>
              <a:buFontTx/>
              <a:buChar char="•"/>
            </a:pPr>
            <a:endParaRPr lang="en-GB" sz="2000" dirty="0">
              <a:solidFill>
                <a:schemeClr val="tx2"/>
              </a:solidFill>
              <a:latin typeface="American Typewriter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Galaxies have LOSVDs with 	steep leading wings </a:t>
            </a:r>
          </a:p>
          <a:p>
            <a:pPr>
              <a:buFontTx/>
              <a:buChar char="•"/>
            </a:pPr>
            <a:endParaRPr lang="en-GB" sz="2000" dirty="0">
              <a:solidFill>
                <a:schemeClr val="tx2"/>
              </a:solidFill>
              <a:latin typeface="American Typewriter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…caused by a dominance of 	tube orbits </a:t>
            </a:r>
          </a:p>
          <a:p>
            <a:pPr>
              <a:buFontTx/>
              <a:buChar char="•"/>
            </a:pPr>
            <a:endParaRPr lang="en-GB" sz="2000" dirty="0">
              <a:solidFill>
                <a:schemeClr val="tx2"/>
              </a:solidFill>
              <a:latin typeface="American Typewriter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American Typewriter" charset="0"/>
              </a:rPr>
              <a:t>… similar to binary merger 	experiments </a:t>
            </a:r>
            <a:r>
              <a:rPr lang="en-GB" sz="1400" dirty="0" smtClean="0">
                <a:solidFill>
                  <a:schemeClr val="tx2"/>
                </a:solidFill>
                <a:latin typeface="American Typewriter" charset="0"/>
              </a:rPr>
              <a:t>(Naab, </a:t>
            </a:r>
            <a:r>
              <a:rPr lang="en-GB" sz="1400" dirty="0" err="1" smtClean="0">
                <a:solidFill>
                  <a:schemeClr val="tx2"/>
                </a:solidFill>
                <a:latin typeface="American Typewriter" charset="0"/>
              </a:rPr>
              <a:t>Jesseit</a:t>
            </a:r>
            <a:r>
              <a:rPr lang="en-GB" sz="1400" dirty="0" smtClean="0">
                <a:solidFill>
                  <a:schemeClr val="tx2"/>
                </a:solidFill>
                <a:latin typeface="American Typewriter" charset="0"/>
              </a:rPr>
              <a:t> &amp; 	</a:t>
            </a:r>
            <a:r>
              <a:rPr lang="en-GB" sz="1400" dirty="0" err="1" smtClean="0">
                <a:solidFill>
                  <a:schemeClr val="tx2"/>
                </a:solidFill>
                <a:latin typeface="American Typewriter" charset="0"/>
              </a:rPr>
              <a:t>Burkert</a:t>
            </a:r>
            <a:r>
              <a:rPr lang="en-GB" sz="1400" dirty="0" smtClean="0">
                <a:solidFill>
                  <a:schemeClr val="tx2"/>
                </a:solidFill>
                <a:latin typeface="American Typewriter" charset="0"/>
              </a:rPr>
              <a:t> 2006, Hofmann et al. 2009) </a:t>
            </a:r>
            <a:endParaRPr lang="en-GB" sz="1400" dirty="0">
              <a:solidFill>
                <a:schemeClr val="tx2"/>
              </a:solidFill>
              <a:latin typeface="American Typewriter" charset="0"/>
            </a:endParaRPr>
          </a:p>
        </p:txBody>
      </p:sp>
      <p:pic>
        <p:nvPicPr>
          <p:cNvPr id="2" name="Picture 1" descr="M0277_h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3744416" cy="5599127"/>
          </a:xfrm>
          <a:prstGeom prst="rect">
            <a:avLst/>
          </a:prstGeom>
        </p:spPr>
      </p:pic>
      <p:pic>
        <p:nvPicPr>
          <p:cNvPr id="4" name="Picture 3" descr="M0408_h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363066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1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Tomography of a counter-rotating core</a:t>
            </a:r>
            <a:endParaRPr lang="en-GB" sz="4400" dirty="0"/>
          </a:p>
        </p:txBody>
      </p:sp>
      <p:pic>
        <p:nvPicPr>
          <p:cNvPr id="4" name="Picture 3" descr="M009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8100392" cy="524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4288" y="6453336"/>
            <a:ext cx="1852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</a:t>
            </a:r>
            <a:r>
              <a:rPr lang="en-US" sz="1400" dirty="0" err="1" smtClean="0"/>
              <a:t>öttgers</a:t>
            </a:r>
            <a:r>
              <a:rPr lang="en-US" sz="1400" dirty="0" smtClean="0"/>
              <a:t> et al. 2014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60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1027"/>
          <p:cNvSpPr>
            <a:spLocks noChangeArrowheads="1"/>
          </p:cNvSpPr>
          <p:nvPr/>
        </p:nvSpPr>
        <p:spPr bwMode="auto">
          <a:xfrm>
            <a:off x="755576" y="260648"/>
            <a:ext cx="7727776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Eagle galaxies: rotation</a:t>
            </a:r>
            <a:endParaRPr lang="en-GB" sz="4400" dirty="0"/>
          </a:p>
        </p:txBody>
      </p:sp>
      <p:pic>
        <p:nvPicPr>
          <p:cNvPr id="2" name="Picture 1" descr="lambdaR-eps-ssf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513790"/>
            <a:ext cx="9108504" cy="3643402"/>
          </a:xfrm>
          <a:prstGeom prst="rect">
            <a:avLst/>
          </a:prstGeom>
        </p:spPr>
      </p:pic>
      <p:pic>
        <p:nvPicPr>
          <p:cNvPr id="5" name="Picture 4" descr="CALIF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92" y="1695329"/>
            <a:ext cx="4275451" cy="3348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589240"/>
            <a:ext cx="737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forming galaxies rotate faster than quiescent galaxies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6381328"/>
            <a:ext cx="2407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Naab et al.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ere Präsentation">
  <a:themeElements>
    <a:clrScheme name="Leere Prä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ä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merican Typewriter" charset="0"/>
          </a:defRPr>
        </a:defPPr>
      </a:lstStyle>
    </a:lnDef>
  </a:objectDefaults>
  <a:extraClrSchemeLst>
    <a:extraClrScheme>
      <a:clrScheme name="Leere Prä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2004:Vorlagen:Präsentationen:Designs:Breite Streifen</Template>
  <TotalTime>52686</TotalTime>
  <Words>1681</Words>
  <Application>Microsoft Macintosh PowerPoint</Application>
  <PresentationFormat>Overhead</PresentationFormat>
  <Paragraphs>235</Paragraphs>
  <Slides>36</Slides>
  <Notes>36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Leere Präsentation</vt:lpstr>
      <vt:lpstr>Dynamical structure and formation history of early-type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MPI für Astronomie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of elliptical galaxies</dc:title>
  <dc:creator>MPIA</dc:creator>
  <cp:lastModifiedBy>Thorsten Naab</cp:lastModifiedBy>
  <cp:revision>1948</cp:revision>
  <cp:lastPrinted>2010-05-14T10:49:08Z</cp:lastPrinted>
  <dcterms:created xsi:type="dcterms:W3CDTF">2012-11-05T08:01:38Z</dcterms:created>
  <dcterms:modified xsi:type="dcterms:W3CDTF">2016-04-12T23:36:56Z</dcterms:modified>
</cp:coreProperties>
</file>