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5" r:id="rId4"/>
    <p:sldId id="258" r:id="rId5"/>
    <p:sldId id="259" r:id="rId6"/>
    <p:sldId id="257" r:id="rId7"/>
    <p:sldId id="262" r:id="rId8"/>
    <p:sldId id="260" r:id="rId9"/>
    <p:sldId id="261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6" autoAdjust="0"/>
  </p:normalViewPr>
  <p:slideViewPr>
    <p:cSldViewPr snapToGrid="0" snapToObjects="1">
      <p:cViewPr varScale="1">
        <p:scale>
          <a:sx n="111" d="100"/>
          <a:sy n="111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DEC3-9A0B-1542-96EA-ACF0F85A7E4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7063A-0060-9D41-8EF0-040564B9C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0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</a:t>
            </a:r>
            <a:r>
              <a:rPr lang="en-US" baseline="0" dirty="0" smtClean="0"/>
              <a:t> the end of day 4, so I know we’re all feeling like…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needs a job?  This guy.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the conference</a:t>
            </a:r>
            <a:r>
              <a:rPr lang="en-US" baseline="0" dirty="0" smtClean="0"/>
              <a:t> with a discussion on the value of analytics.  I agree.</a:t>
            </a:r>
          </a:p>
          <a:p>
            <a:r>
              <a:rPr lang="en-US" baseline="0" dirty="0" smtClean="0"/>
              <a:t>To do astrophysics analytically but properly really requires a SAM in order to have a cosmologically consistent picture.</a:t>
            </a:r>
          </a:p>
          <a:p>
            <a:r>
              <a:rPr lang="en-US" baseline="0" dirty="0" smtClean="0"/>
              <a:t>20-sec description of SAMs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Classical</a:t>
            </a:r>
            <a:r>
              <a:rPr lang="en-US" baseline="0" dirty="0" smtClean="0"/>
              <a:t> SAMs describe galaxy evolution as a global process, constrained by global properties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Plug</a:t>
            </a:r>
            <a:r>
              <a:rPr lang="en-US" baseline="0" dirty="0" smtClean="0"/>
              <a:t> SAGE</a:t>
            </a:r>
          </a:p>
          <a:p>
            <a:r>
              <a:rPr lang="en-US" baseline="0" dirty="0" smtClean="0"/>
              <a:t>Modular SAM that runs well on multiple simulations with a single parameter set</a:t>
            </a:r>
          </a:p>
          <a:p>
            <a:r>
              <a:rPr lang="en-US" baseline="0" dirty="0" smtClean="0"/>
              <a:t>Publicly available on </a:t>
            </a:r>
            <a:r>
              <a:rPr lang="en-US" baseline="0" dirty="0" err="1" smtClean="0"/>
              <a:t>GitHub</a:t>
            </a:r>
            <a:r>
              <a:rPr lang="en-US" baseline="0" dirty="0" smtClean="0"/>
              <a:t>, Catalogues available on TAO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04D7-B710-7F49-8C1A-F99E577C9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4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SAMs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hydrosims</a:t>
            </a:r>
            <a:r>
              <a:rPr lang="en-US" baseline="0" dirty="0" smtClean="0"/>
              <a:t> typically at opposite ends of the global—local spectrum.  Modern SAMs need to be more centrist especially when surveys of comparison have local information</a:t>
            </a:r>
            <a:endParaRPr lang="en-US" dirty="0" smtClean="0"/>
          </a:p>
          <a:p>
            <a:r>
              <a:rPr lang="en-US" baseline="0" dirty="0" smtClean="0"/>
              <a:t>Ideally should be able to use fundamental physical quantities as the independent variables to describe galaxy evolution</a:t>
            </a:r>
          </a:p>
          <a:p>
            <a:r>
              <a:rPr lang="en-US" baseline="0" dirty="0" smtClean="0"/>
              <a:t>These are mass and specific angular momentum</a:t>
            </a:r>
          </a:p>
          <a:p>
            <a:r>
              <a:rPr lang="en-US" baseline="0" dirty="0" smtClean="0"/>
              <a:t>“Fundamental” often a grossly misused term in this community -- should come from conservation laws of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developed a heavily modified version of SAGE</a:t>
            </a:r>
            <a:r>
              <a:rPr lang="en-US" baseline="0" dirty="0" smtClean="0"/>
              <a:t> aimed at resolving disc structure.</a:t>
            </a:r>
          </a:p>
          <a:p>
            <a:r>
              <a:rPr lang="en-US" baseline="0" dirty="0" smtClean="0"/>
              <a:t>I don’t believe in contriving acronyms</a:t>
            </a:r>
          </a:p>
          <a:p>
            <a:r>
              <a:rPr lang="en-US" baseline="0" dirty="0" smtClean="0"/>
              <a:t>Discs are considered in annuli of fixed specific angular momentum</a:t>
            </a:r>
          </a:p>
          <a:p>
            <a:r>
              <a:rPr lang="en-US" baseline="0" dirty="0" smtClean="0"/>
              <a:t>Both the angular-momentum structure and vector directions are evolved naturally</a:t>
            </a:r>
          </a:p>
          <a:p>
            <a:r>
              <a:rPr lang="en-US" baseline="0" dirty="0" smtClean="0"/>
              <a:t>Galaxy processes evolved in these annuli</a:t>
            </a:r>
          </a:p>
          <a:p>
            <a:r>
              <a:rPr lang="en-US" baseline="0" dirty="0" smtClean="0"/>
              <a:t>Local angular momentum and mass (surface density) drives the evolution, so we’re sticking to the fundamental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9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 thing about those fundamental properties, is they’re globally linked</a:t>
            </a:r>
          </a:p>
          <a:p>
            <a:r>
              <a:rPr lang="en-US" dirty="0" smtClean="0"/>
              <a:t>Have had mentions of this from many talks already</a:t>
            </a:r>
          </a:p>
          <a:p>
            <a:r>
              <a:rPr lang="en-US" dirty="0" smtClean="0"/>
              <a:t>What can a model that deals with these properties locally say about them globally?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7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Prediction appears to be below the observational data, meaning there’s too much low-j material in the discs</a:t>
            </a:r>
          </a:p>
          <a:p>
            <a:r>
              <a:rPr lang="en-US" dirty="0" smtClean="0"/>
              <a:t>In inspecting</a:t>
            </a:r>
            <a:r>
              <a:rPr lang="en-US" baseline="0" dirty="0" smtClean="0"/>
              <a:t> the disc profiles we find this is indeed the case, where discs are </a:t>
            </a:r>
            <a:r>
              <a:rPr lang="en-US" baseline="0" dirty="0" err="1" smtClean="0"/>
              <a:t>cuspy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If I were an observer, I’d call the cusp a “</a:t>
            </a:r>
            <a:r>
              <a:rPr lang="en-US" dirty="0" err="1" smtClean="0"/>
              <a:t>pseudobulge</a:t>
            </a:r>
            <a:r>
              <a:rPr lang="en-US" dirty="0" smtClean="0"/>
              <a:t>”.  Which is another way of saying we lie to ourselves</a:t>
            </a:r>
            <a:r>
              <a:rPr lang="en-US" baseline="0" dirty="0" smtClean="0"/>
              <a:t> about discs being exponential.</a:t>
            </a:r>
          </a:p>
          <a:p>
            <a:r>
              <a:rPr lang="en-US" baseline="0" dirty="0" smtClean="0"/>
              <a:t>To compare to observations fairly, that contribution has to be removed, as this classically “isn’t part of a disc”</a:t>
            </a:r>
          </a:p>
          <a:p>
            <a:r>
              <a:rPr lang="en-US" baseline="0" dirty="0" smtClean="0"/>
              <a:t>Side note, the observed galaxies are acknowledged to have </a:t>
            </a:r>
            <a:r>
              <a:rPr lang="en-US" baseline="0" dirty="0" err="1" smtClean="0"/>
              <a:t>pseudobulges</a:t>
            </a:r>
            <a:r>
              <a:rPr lang="en-US" baseline="0" dirty="0" smtClean="0"/>
              <a:t> as well.</a:t>
            </a:r>
          </a:p>
          <a:p>
            <a:r>
              <a:rPr lang="en-US" baseline="0" dirty="0" smtClean="0"/>
              <a:t>Classically, </a:t>
            </a:r>
            <a:r>
              <a:rPr lang="en-US" baseline="0" dirty="0" err="1" smtClean="0"/>
              <a:t>pseudobulges</a:t>
            </a:r>
            <a:r>
              <a:rPr lang="en-US" baseline="0" dirty="0" smtClean="0"/>
              <a:t> thought to form as a result of a disc stabilizing itself, so there’s a hint this is an important process for the m-j 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25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show the importance of disc instabilities by removing their resolution from the model.</a:t>
            </a:r>
          </a:p>
          <a:p>
            <a:r>
              <a:rPr lang="en-US" dirty="0" smtClean="0"/>
              <a:t>Discs</a:t>
            </a:r>
            <a:r>
              <a:rPr lang="en-US" baseline="0" dirty="0" smtClean="0"/>
              <a:t> that are allowed to be unstable typically lack specific angular momentum</a:t>
            </a:r>
          </a:p>
          <a:p>
            <a:r>
              <a:rPr lang="en-US" baseline="0" dirty="0" smtClean="0"/>
              <a:t>There is always a population of galaxies that are stable throughout their entire life-time and they match the data perfectly.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Alfie’s</a:t>
            </a:r>
            <a:r>
              <a:rPr lang="en-US" dirty="0" smtClean="0"/>
              <a:t> stuff shows TF evolution, suggesting rotation</a:t>
            </a:r>
            <a:r>
              <a:rPr lang="en-US" baseline="0" dirty="0" smtClean="0"/>
              <a:t> rate increasing at higher z.  Balanced by decreasing size.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063A-0060-9D41-8EF0-040564B9C7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1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0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5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7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1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0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6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6E1F-73C7-BF40-A01E-B6D5E5154DF4}" type="datetimeFigureOut">
              <a:rPr lang="en-US" smtClean="0"/>
              <a:t>14/04/2016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44E52-6C78-2846-938C-78C9804D1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9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0" b="29469"/>
          <a:stretch/>
        </p:blipFill>
        <p:spPr bwMode="auto">
          <a:xfrm>
            <a:off x="0" y="0"/>
            <a:ext cx="92943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51619" y="2404762"/>
            <a:ext cx="8640763" cy="24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NZ" sz="2800" dirty="0" smtClean="0">
                <a:solidFill>
                  <a:srgbClr val="FFFFFF"/>
                </a:solidFill>
                <a:latin typeface="Calibri" charset="0"/>
              </a:rPr>
              <a:t>Evolving galaxies semi-analytically with local processes</a:t>
            </a:r>
          </a:p>
          <a:p>
            <a:pPr algn="ctr">
              <a:lnSpc>
                <a:spcPct val="102000"/>
              </a:lnSpc>
            </a:pPr>
            <a:endParaRPr lang="en-NZ" sz="2000" dirty="0">
              <a:solidFill>
                <a:srgbClr val="FFFFFF"/>
              </a:solidFill>
              <a:latin typeface="Calibri" charset="0"/>
            </a:endParaRPr>
          </a:p>
          <a:p>
            <a:pPr algn="ctr">
              <a:lnSpc>
                <a:spcPct val="102000"/>
              </a:lnSpc>
            </a:pPr>
            <a:r>
              <a:rPr lang="en-NZ" sz="2800" b="1" dirty="0">
                <a:solidFill>
                  <a:srgbClr val="FFFFFF"/>
                </a:solidFill>
                <a:latin typeface="Calibri" charset="0"/>
              </a:rPr>
              <a:t>Adam R. H. Stevens</a:t>
            </a:r>
          </a:p>
          <a:p>
            <a:pPr algn="ctr">
              <a:lnSpc>
                <a:spcPct val="102000"/>
              </a:lnSpc>
            </a:pPr>
            <a:r>
              <a:rPr lang="en-NZ" sz="2000" dirty="0" smtClean="0">
                <a:solidFill>
                  <a:srgbClr val="FFFFFF"/>
                </a:solidFill>
                <a:latin typeface="Calibri" charset="0"/>
              </a:rPr>
              <a:t>Swinburne University of Technology </a:t>
            </a:r>
          </a:p>
          <a:p>
            <a:pPr algn="ctr">
              <a:lnSpc>
                <a:spcPct val="102000"/>
              </a:lnSpc>
            </a:pPr>
            <a:r>
              <a:rPr lang="en-NZ" sz="2000" dirty="0" smtClean="0">
                <a:solidFill>
                  <a:srgbClr val="FFFFFF"/>
                </a:solidFill>
                <a:latin typeface="Calibri" charset="0"/>
              </a:rPr>
              <a:t>Melbourne, Australia</a:t>
            </a:r>
            <a:endParaRPr lang="en-NZ" sz="20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4840294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Screen Shot 2016-04-13 at 5.32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2" y="4840294"/>
            <a:ext cx="5411098" cy="98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" b="54315"/>
          <a:stretch/>
        </p:blipFill>
        <p:spPr>
          <a:xfrm>
            <a:off x="2818022" y="0"/>
            <a:ext cx="3507957" cy="23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m_evol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757"/>
            <a:ext cx="4383051" cy="5010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1149" y="0"/>
            <a:ext cx="532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Evolution of the mass—spin relation of spiral galaxies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6-04-12 at 2.40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22" y="865327"/>
            <a:ext cx="4087278" cy="3989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417" y="5752105"/>
            <a:ext cx="240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Dark SAGE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(Stevens et al., in prep.)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0707" y="5047824"/>
            <a:ext cx="2203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EAGLE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(Lagos et al., in prep.)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021" y="4679395"/>
            <a:ext cx="27137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Instabilities left unresolved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362" y="14306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769" y="2331199"/>
            <a:ext cx="7597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-  The best theory of galaxy evolution is one that can be explained in terms of legitimately fundamental properties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- </a:t>
            </a:r>
            <a:r>
              <a:rPr lang="en-US" sz="2000" dirty="0" err="1" smtClean="0">
                <a:solidFill>
                  <a:srgbClr val="FFFFFF"/>
                </a:solidFill>
              </a:rPr>
              <a:t>Toomre</a:t>
            </a:r>
            <a:r>
              <a:rPr lang="en-US" sz="2000" dirty="0" smtClean="0">
                <a:solidFill>
                  <a:srgbClr val="FFFFFF"/>
                </a:solidFill>
              </a:rPr>
              <a:t> disc instabilities regulate the mass—specific angular momentum relation of galaxies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 - SAGE codebase publicly available – </a:t>
            </a:r>
            <a:r>
              <a:rPr lang="en-US" sz="2000" dirty="0" err="1" smtClean="0">
                <a:solidFill>
                  <a:srgbClr val="FFFFFF"/>
                </a:solidFill>
              </a:rPr>
              <a:t>github.com</a:t>
            </a:r>
            <a:r>
              <a:rPr lang="en-US" sz="2000" dirty="0" smtClean="0">
                <a:solidFill>
                  <a:srgbClr val="FFFFFF"/>
                </a:solidFill>
              </a:rPr>
              <a:t>/</a:t>
            </a:r>
            <a:r>
              <a:rPr lang="en-US" sz="2000" dirty="0" err="1" smtClean="0">
                <a:solidFill>
                  <a:srgbClr val="FFFFFF"/>
                </a:solidFill>
              </a:rPr>
              <a:t>darrencroton</a:t>
            </a:r>
            <a:r>
              <a:rPr lang="en-US" sz="2000" dirty="0" smtClean="0">
                <a:solidFill>
                  <a:srgbClr val="FFFFFF"/>
                </a:solidFill>
              </a:rPr>
              <a:t>/sage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15508" y="277468"/>
            <a:ext cx="235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Adam Stevens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astevens@swin.edu.au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0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8434" y="2875004"/>
            <a:ext cx="6118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B-b-b-bonus round!!!!!!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ma_disc_j_prof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68446" cy="356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3927" y="399924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Surface density of discs alone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for Dark SAGE MW-like galaxies</a:t>
            </a:r>
          </a:p>
        </p:txBody>
      </p:sp>
      <p:pic>
        <p:nvPicPr>
          <p:cNvPr id="6" name="Picture 5" descr="Screen Shot 2016-03-15 at 12.08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9112"/>
            <a:ext cx="5042350" cy="3252283"/>
          </a:xfrm>
          <a:prstGeom prst="rect">
            <a:avLst/>
          </a:prstGeom>
        </p:spPr>
      </p:pic>
      <p:pic>
        <p:nvPicPr>
          <p:cNvPr id="7" name="Picture 6" descr="Screen Shot 2016-03-15 at 12.08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25252" r="91368" b="34244"/>
          <a:stretch/>
        </p:blipFill>
        <p:spPr>
          <a:xfrm>
            <a:off x="2" y="3770832"/>
            <a:ext cx="492861" cy="27400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586714"/>
            <a:ext cx="5042350" cy="27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	Radius [r25]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270" y="4018086"/>
            <a:ext cx="201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Bigiel</a:t>
            </a:r>
            <a:r>
              <a:rPr lang="en-US" dirty="0" smtClean="0"/>
              <a:t> &amp; Blitz (2012)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82456" y="3153349"/>
            <a:ext cx="99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     </a:t>
            </a:r>
            <a:r>
              <a:rPr lang="en-US" i="1" dirty="0" smtClean="0"/>
              <a:t>r/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d</a:t>
            </a:r>
            <a:endParaRPr lang="en-US" i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21715" y="399922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21715" y="1904934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55134" y="473864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Observations for gas</a:t>
            </a:r>
          </a:p>
        </p:txBody>
      </p:sp>
    </p:spTree>
    <p:extLst>
      <p:ext uri="{BB962C8B-B14F-4D97-AF65-F5344CB8AC3E}">
        <p14:creationId xmlns:p14="http://schemas.microsoft.com/office/powerpoint/2010/main" val="137986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j_fsta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45"/>
          <a:stretch/>
        </p:blipFill>
        <p:spPr>
          <a:xfrm>
            <a:off x="753401" y="1803544"/>
            <a:ext cx="7366001" cy="2102355"/>
          </a:xfrm>
          <a:prstGeom prst="rect">
            <a:avLst/>
          </a:prstGeom>
        </p:spPr>
      </p:pic>
      <p:pic>
        <p:nvPicPr>
          <p:cNvPr id="6" name="Picture 5" descr="fj_fsta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2"/>
          <a:stretch/>
        </p:blipFill>
        <p:spPr>
          <a:xfrm>
            <a:off x="753401" y="3831195"/>
            <a:ext cx="7366001" cy="867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4578" y="675571"/>
            <a:ext cx="503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Ratio of specific angular momentum of stars to halo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234" y="3742576"/>
            <a:ext cx="565663" cy="2203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ffs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14" y="1301966"/>
            <a:ext cx="5090428" cy="3350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3793" y="501577"/>
            <a:ext cx="149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B/T &lt; 0.5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</a:rPr>
              <a:t>*</a:t>
            </a:r>
            <a:r>
              <a:rPr lang="en-US" dirty="0" smtClean="0">
                <a:solidFill>
                  <a:srgbClr val="FFFFFF"/>
                </a:solidFill>
              </a:rPr>
              <a:t> &gt; 10</a:t>
            </a:r>
            <a:r>
              <a:rPr lang="en-US" baseline="30000" dirty="0" smtClean="0">
                <a:solidFill>
                  <a:srgbClr val="FFFFFF"/>
                </a:solidFill>
              </a:rPr>
              <a:t>8.5</a:t>
            </a:r>
            <a:r>
              <a:rPr lang="en-US" dirty="0" smtClean="0">
                <a:solidFill>
                  <a:srgbClr val="FFFFFF"/>
                </a:solidFill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4575" y="210235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7%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37380" y="2294449"/>
            <a:ext cx="907195" cy="18791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85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1149" y="0"/>
            <a:ext cx="532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Evolution of the mass—spin relation of spiral galaxies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jm_evolution_z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45" y="1340443"/>
            <a:ext cx="6010110" cy="41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530" y="394859"/>
            <a:ext cx="504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Morphologically decomposed stellar mass functions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MF_mor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88" y="1265031"/>
            <a:ext cx="6555824" cy="43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7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413_1926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5" t="37242"/>
          <a:stretch/>
        </p:blipFill>
        <p:spPr>
          <a:xfrm rot="5400000">
            <a:off x="1952794" y="1970709"/>
            <a:ext cx="5322419" cy="29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0" b="29469"/>
          <a:stretch/>
        </p:blipFill>
        <p:spPr bwMode="auto">
          <a:xfrm>
            <a:off x="0" y="0"/>
            <a:ext cx="92943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51619" y="313068"/>
            <a:ext cx="8640763" cy="24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NZ" sz="2800" dirty="0" smtClean="0">
                <a:solidFill>
                  <a:srgbClr val="FFFFFF"/>
                </a:solidFill>
                <a:latin typeface="Calibri" charset="0"/>
              </a:rPr>
              <a:t>Evolving galaxies semi-analytically with local processes</a:t>
            </a:r>
          </a:p>
          <a:p>
            <a:pPr algn="ctr">
              <a:lnSpc>
                <a:spcPct val="102000"/>
              </a:lnSpc>
            </a:pPr>
            <a:endParaRPr lang="en-NZ" sz="2000" dirty="0">
              <a:solidFill>
                <a:srgbClr val="FFFFFF"/>
              </a:solidFill>
              <a:latin typeface="Calibri" charset="0"/>
            </a:endParaRPr>
          </a:p>
          <a:p>
            <a:pPr algn="ctr">
              <a:lnSpc>
                <a:spcPct val="102000"/>
              </a:lnSpc>
            </a:pPr>
            <a:r>
              <a:rPr lang="en-NZ" sz="2800" b="1" dirty="0">
                <a:solidFill>
                  <a:srgbClr val="FFFFFF"/>
                </a:solidFill>
                <a:latin typeface="Calibri" charset="0"/>
              </a:rPr>
              <a:t>Adam R. H. Stevens</a:t>
            </a:r>
          </a:p>
          <a:p>
            <a:pPr algn="ctr">
              <a:lnSpc>
                <a:spcPct val="102000"/>
              </a:lnSpc>
            </a:pPr>
            <a:r>
              <a:rPr lang="en-NZ" sz="2000" dirty="0" smtClean="0">
                <a:solidFill>
                  <a:srgbClr val="FFFFFF"/>
                </a:solidFill>
                <a:latin typeface="Calibri" charset="0"/>
              </a:rPr>
              <a:t>Swinburne University of Technology </a:t>
            </a:r>
          </a:p>
          <a:p>
            <a:pPr algn="ctr">
              <a:lnSpc>
                <a:spcPct val="102000"/>
              </a:lnSpc>
            </a:pPr>
            <a:r>
              <a:rPr lang="en-NZ" sz="2000" dirty="0" smtClean="0">
                <a:solidFill>
                  <a:srgbClr val="FFFFFF"/>
                </a:solidFill>
                <a:latin typeface="Calibri" charset="0"/>
              </a:rPr>
              <a:t>Melbourne, Australia</a:t>
            </a:r>
            <a:endParaRPr lang="en-NZ" sz="20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4840294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Screen Shot 2016-04-13 at 5.32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2" y="4840294"/>
            <a:ext cx="5411098" cy="983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9677" y="3230327"/>
            <a:ext cx="388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</a:t>
            </a:r>
            <a:r>
              <a:rPr lang="en-US" dirty="0" smtClean="0">
                <a:solidFill>
                  <a:srgbClr val="FFFFFF"/>
                </a:solidFill>
              </a:rPr>
              <a:t>ith Darren J. Croton &amp; Simon J. </a:t>
            </a:r>
            <a:r>
              <a:rPr lang="en-US" dirty="0" err="1" smtClean="0">
                <a:solidFill>
                  <a:srgbClr val="FFFFFF"/>
                </a:solidFill>
              </a:rPr>
              <a:t>Mutch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3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ss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45" y="1337023"/>
            <a:ext cx="2979548" cy="212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1" y="144818"/>
            <a:ext cx="3973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small" dirty="0" smtClean="0">
                <a:solidFill>
                  <a:srgbClr val="FFFFFF"/>
                </a:solidFill>
              </a:rPr>
              <a:t>SAGE</a:t>
            </a:r>
            <a:r>
              <a:rPr lang="en-US" dirty="0" smtClean="0">
                <a:solidFill>
                  <a:srgbClr val="FFFFFF"/>
                </a:solidFill>
              </a:rPr>
              <a:t> – Semi-Analytic Galaxy Evolution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(Croton, Stevens et al., 2016)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BTF_1and2sig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873"/>
            <a:ext cx="3005628" cy="2188796"/>
          </a:xfrm>
          <a:prstGeom prst="rect">
            <a:avLst/>
          </a:prstGeom>
        </p:spPr>
      </p:pic>
      <p:pic>
        <p:nvPicPr>
          <p:cNvPr id="7" name="Picture 6" descr="SM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37022"/>
            <a:ext cx="3005629" cy="2092739"/>
          </a:xfrm>
          <a:prstGeom prst="rect">
            <a:avLst/>
          </a:prstGeom>
        </p:spPr>
      </p:pic>
      <p:pic>
        <p:nvPicPr>
          <p:cNvPr id="8" name="Picture 7" descr="BHbulge_1and2sigm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01" y="3429761"/>
            <a:ext cx="2990591" cy="2166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9765" y="1410101"/>
            <a:ext cx="1707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Stellar mass function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92520" y="3471917"/>
            <a:ext cx="1493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Black hole—bulge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1772" y="1410101"/>
            <a:ext cx="1488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Mass—</a:t>
            </a:r>
            <a:r>
              <a:rPr lang="en-US" sz="1400" dirty="0" err="1" smtClean="0">
                <a:solidFill>
                  <a:srgbClr val="000000"/>
                </a:solidFill>
              </a:rPr>
              <a:t>metallicity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376" y="346037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Baryonic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Tully—Fisher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3714" y="197341"/>
            <a:ext cx="310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github.com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darrencroton</a:t>
            </a:r>
            <a:r>
              <a:rPr lang="en-US" dirty="0" smtClean="0">
                <a:solidFill>
                  <a:srgbClr val="FFFFFF"/>
                </a:solidFill>
              </a:rPr>
              <a:t>/sage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tao.asvo.org.au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5" b="3350"/>
          <a:stretch/>
        </p:blipFill>
        <p:spPr bwMode="auto">
          <a:xfrm>
            <a:off x="6007162" y="3003826"/>
            <a:ext cx="3136838" cy="385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2782" y="2252869"/>
            <a:ext cx="1710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Global model of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galaxy evolution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8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2749" y="1081568"/>
            <a:ext cx="5854743" cy="656473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33E7FF"/>
              </a:gs>
            </a:gsLst>
            <a:lin ang="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069" y="1219758"/>
            <a:ext cx="6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Local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2085" y="1187492"/>
            <a:ext cx="80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Global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4713" y="608045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Hydro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1106" y="608045"/>
            <a:ext cx="143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Modern SAM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657" y="608045"/>
            <a:ext cx="145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Classical SAM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58311" y="934329"/>
            <a:ext cx="0" cy="210115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86506" y="934329"/>
            <a:ext cx="0" cy="210115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01768" y="934329"/>
            <a:ext cx="0" cy="210115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5833" y="2814945"/>
            <a:ext cx="3278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Fundamental properties: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Specific angular momentum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Mass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>
            <a:endCxn id="8" idx="3"/>
          </p:cNvCxnSpPr>
          <p:nvPr/>
        </p:nvCxnSpPr>
        <p:spPr>
          <a:xfrm flipH="1" flipV="1">
            <a:off x="5301906" y="792711"/>
            <a:ext cx="924274" cy="51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2647" y="2814945"/>
            <a:ext cx="4462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Legitimately fundamental properties: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		     Specific angular momentum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		     Mass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9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4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0" y="1198452"/>
            <a:ext cx="9144000" cy="2692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DiscImage2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18759" r="21326" b="18621"/>
          <a:stretch/>
        </p:blipFill>
        <p:spPr>
          <a:xfrm>
            <a:off x="7482127" y="2325015"/>
            <a:ext cx="1648448" cy="367590"/>
          </a:xfrm>
          <a:prstGeom prst="rect">
            <a:avLst/>
          </a:prstGeom>
        </p:spPr>
      </p:pic>
      <p:pic>
        <p:nvPicPr>
          <p:cNvPr id="5" name="Picture 4" descr="DiscImage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2415" r="14381" b="12608"/>
          <a:stretch/>
        </p:blipFill>
        <p:spPr>
          <a:xfrm rot="755415">
            <a:off x="2026933" y="2743432"/>
            <a:ext cx="1145408" cy="325062"/>
          </a:xfrm>
          <a:prstGeom prst="rect">
            <a:avLst/>
          </a:prstGeom>
        </p:spPr>
      </p:pic>
      <p:pic>
        <p:nvPicPr>
          <p:cNvPr id="6" name="Picture 5" descr="DiscImage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2415" r="14381" b="12608"/>
          <a:stretch/>
        </p:blipFill>
        <p:spPr>
          <a:xfrm>
            <a:off x="2154999" y="1693721"/>
            <a:ext cx="1319918" cy="325062"/>
          </a:xfrm>
          <a:prstGeom prst="rect">
            <a:avLst/>
          </a:prstGeom>
        </p:spPr>
      </p:pic>
      <p:pic>
        <p:nvPicPr>
          <p:cNvPr id="7" name="Picture 6" descr="DiscImage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3977" r="16331" b="14703"/>
          <a:stretch/>
        </p:blipFill>
        <p:spPr>
          <a:xfrm>
            <a:off x="5607424" y="1347649"/>
            <a:ext cx="1618980" cy="1609511"/>
          </a:xfrm>
          <a:prstGeom prst="rect">
            <a:avLst/>
          </a:prstGeom>
        </p:spPr>
      </p:pic>
      <p:pic>
        <p:nvPicPr>
          <p:cNvPr id="8" name="Picture 7" descr="DiscIma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2415" r="14749" b="12717"/>
          <a:stretch/>
        </p:blipFill>
        <p:spPr>
          <a:xfrm>
            <a:off x="7671923" y="1502609"/>
            <a:ext cx="836724" cy="259904"/>
          </a:xfrm>
          <a:prstGeom prst="rect">
            <a:avLst/>
          </a:prstGeom>
        </p:spPr>
      </p:pic>
      <p:pic>
        <p:nvPicPr>
          <p:cNvPr id="9" name="Picture 8" descr="DiscIma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2415" r="14749" b="12717"/>
          <a:stretch/>
        </p:blipFill>
        <p:spPr>
          <a:xfrm>
            <a:off x="4245042" y="2594505"/>
            <a:ext cx="972531" cy="331297"/>
          </a:xfrm>
          <a:prstGeom prst="rect">
            <a:avLst/>
          </a:prstGeom>
        </p:spPr>
      </p:pic>
      <p:pic>
        <p:nvPicPr>
          <p:cNvPr id="10" name="Picture 9" descr="DiscIma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2415" r="14749" b="12717"/>
          <a:stretch/>
        </p:blipFill>
        <p:spPr>
          <a:xfrm>
            <a:off x="4245042" y="1582284"/>
            <a:ext cx="972531" cy="331297"/>
          </a:xfrm>
          <a:prstGeom prst="rect">
            <a:avLst/>
          </a:prstGeom>
        </p:spPr>
      </p:pic>
      <p:pic>
        <p:nvPicPr>
          <p:cNvPr id="11" name="Picture 10" descr="DiscIma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2415" r="14749" b="12717"/>
          <a:stretch/>
        </p:blipFill>
        <p:spPr>
          <a:xfrm>
            <a:off x="38877" y="1198452"/>
            <a:ext cx="1832637" cy="184318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871514" y="1198452"/>
            <a:ext cx="0" cy="269271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04150" y="1198452"/>
            <a:ext cx="0" cy="269271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36786" y="1198452"/>
            <a:ext cx="0" cy="269271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79800" y="1198452"/>
            <a:ext cx="0" cy="2692712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59385" y="1229545"/>
            <a:ext cx="0" cy="36619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16512" y="1517999"/>
            <a:ext cx="0" cy="31799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17" y="1467999"/>
            <a:ext cx="571500" cy="241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39" y="1219692"/>
            <a:ext cx="749300" cy="2413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830400" y="2042545"/>
            <a:ext cx="0" cy="27571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67942" y="2003389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time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522198" y="2346636"/>
            <a:ext cx="332572" cy="23144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24" y="2336783"/>
            <a:ext cx="749300" cy="2413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2607054" y="2625754"/>
            <a:ext cx="49969" cy="26213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24" y="2578083"/>
            <a:ext cx="571500" cy="2413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1688" y="3383552"/>
            <a:ext cx="97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Disc annuli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36321" y="3389158"/>
            <a:ext cx="193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  <a:r>
              <a:rPr lang="en-US" sz="1400" dirty="0" smtClean="0">
                <a:solidFill>
                  <a:srgbClr val="000000"/>
                </a:solidFill>
              </a:rPr>
              <a:t>ooling (star formation)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2"/>
          <a:stretch/>
        </p:blipFill>
        <p:spPr>
          <a:xfrm>
            <a:off x="4051638" y="1331289"/>
            <a:ext cx="284818" cy="2413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16" y="1236469"/>
            <a:ext cx="139700" cy="2159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4748339" y="2057908"/>
            <a:ext cx="0" cy="27571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785881" y="2018752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time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2"/>
          <a:stretch/>
        </p:blipFill>
        <p:spPr>
          <a:xfrm>
            <a:off x="3997160" y="2343956"/>
            <a:ext cx="284818" cy="241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38" y="2241838"/>
            <a:ext cx="139700" cy="2159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002460" y="3383552"/>
            <a:ext cx="1276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Gas precession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681112" y="2870928"/>
            <a:ext cx="379556" cy="37536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3" name="Elbow Connector 42"/>
          <p:cNvCxnSpPr/>
          <p:nvPr/>
        </p:nvCxnSpPr>
        <p:spPr>
          <a:xfrm rot="5400000" flipH="1" flipV="1">
            <a:off x="6399842" y="2062658"/>
            <a:ext cx="99171" cy="83782"/>
          </a:xfrm>
          <a:prstGeom prst="bentConnector3">
            <a:avLst>
              <a:gd name="adj1" fmla="val 256062"/>
            </a:avLst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924658" y="2211117"/>
            <a:ext cx="482880" cy="824531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809478" y="3383552"/>
            <a:ext cx="135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Disc instabilities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116573" y="2321126"/>
            <a:ext cx="379556" cy="375369"/>
          </a:xfrm>
          <a:prstGeom prst="ellipse">
            <a:avLst/>
          </a:prstGeom>
          <a:solidFill>
            <a:srgbClr val="FF6600">
              <a:alpha val="8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7" name="Picture 46" descr="DiscImage2.png"/>
          <p:cNvPicPr>
            <a:picLocks noChangeAspect="1"/>
          </p:cNvPicPr>
          <p:nvPr/>
        </p:nvPicPr>
        <p:blipFill rotWithShape="1"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18759" r="21326" b="18621"/>
          <a:stretch/>
        </p:blipFill>
        <p:spPr>
          <a:xfrm rot="20309489">
            <a:off x="7614347" y="1522555"/>
            <a:ext cx="937082" cy="23109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7797865" y="1888095"/>
            <a:ext cx="56726" cy="578316"/>
          </a:xfrm>
          <a:prstGeom prst="straightConnector1">
            <a:avLst/>
          </a:prstGeom>
          <a:ln>
            <a:solidFill>
              <a:srgbClr val="50E5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854591" y="1917394"/>
            <a:ext cx="52761" cy="556315"/>
          </a:xfrm>
          <a:prstGeom prst="straightConnector1">
            <a:avLst/>
          </a:prstGeom>
          <a:ln>
            <a:solidFill>
              <a:srgbClr val="50E5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604609" y="1895393"/>
            <a:ext cx="249982" cy="578316"/>
          </a:xfrm>
          <a:prstGeom prst="straightConnector1">
            <a:avLst/>
          </a:prstGeom>
          <a:ln>
            <a:solidFill>
              <a:srgbClr val="50E5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206617" y="1837009"/>
            <a:ext cx="108603" cy="4127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96937" y="3391192"/>
            <a:ext cx="138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(Minor) mergers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54" name="Elbow Connector 53"/>
          <p:cNvCxnSpPr/>
          <p:nvPr/>
        </p:nvCxnSpPr>
        <p:spPr>
          <a:xfrm rot="5400000" flipH="1" flipV="1">
            <a:off x="6733492" y="2066603"/>
            <a:ext cx="99171" cy="83782"/>
          </a:xfrm>
          <a:prstGeom prst="bentConnector3">
            <a:avLst>
              <a:gd name="adj1" fmla="val 256062"/>
            </a:avLst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rot="16200000" flipV="1">
            <a:off x="6642239" y="2063917"/>
            <a:ext cx="99171" cy="83782"/>
          </a:xfrm>
          <a:prstGeom prst="bentConnector3">
            <a:avLst>
              <a:gd name="adj1" fmla="val 256062"/>
            </a:avLst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DiscImage2.png"/>
          <p:cNvPicPr>
            <a:picLocks noChangeAspect="1"/>
          </p:cNvPicPr>
          <p:nvPr/>
        </p:nvPicPr>
        <p:blipFill rotWithShape="1"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2415" r="14381" b="12608"/>
          <a:stretch/>
        </p:blipFill>
        <p:spPr>
          <a:xfrm rot="19217302">
            <a:off x="4082162" y="1583958"/>
            <a:ext cx="1319918" cy="325062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 flipH="1" flipV="1">
            <a:off x="4480502" y="1484877"/>
            <a:ext cx="269317" cy="253473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749819" y="1431224"/>
            <a:ext cx="0" cy="31799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DiscImage2.png"/>
          <p:cNvPicPr>
            <a:picLocks noChangeAspect="1"/>
          </p:cNvPicPr>
          <p:nvPr/>
        </p:nvPicPr>
        <p:blipFill rotWithShape="1"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2415" r="14381" b="12608"/>
          <a:stretch/>
        </p:blipFill>
        <p:spPr>
          <a:xfrm rot="20310540">
            <a:off x="4186742" y="2599246"/>
            <a:ext cx="1094177" cy="325062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 flipH="1" flipV="1">
            <a:off x="4601121" y="2473709"/>
            <a:ext cx="127111" cy="27571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4748339" y="2431433"/>
            <a:ext cx="0" cy="31799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0" y="331363"/>
            <a:ext cx="47010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Introducing </a:t>
            </a:r>
            <a:r>
              <a:rPr lang="en-US" sz="2400" b="1" dirty="0" smtClean="0">
                <a:solidFill>
                  <a:srgbClr val="FFFFFF"/>
                </a:solidFill>
              </a:rPr>
              <a:t>Dark SAGE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(Stevens et al., super duper close to submission)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77325" y="700695"/>
            <a:ext cx="369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Local(</a:t>
            </a:r>
            <a:r>
              <a:rPr lang="en-US" dirty="0" err="1" smtClean="0">
                <a:solidFill>
                  <a:srgbClr val="FFFFFF"/>
                </a:solidFill>
              </a:rPr>
              <a:t>ish</a:t>
            </a:r>
            <a:r>
              <a:rPr lang="en-US" dirty="0" smtClean="0">
                <a:solidFill>
                  <a:srgbClr val="FFFFFF"/>
                </a:solidFill>
              </a:rPr>
              <a:t>) model of galaxy evolution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914286" y="4873348"/>
            <a:ext cx="2543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- Gas phase breakdown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- Ram-pressure stripping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01121" y="5150347"/>
            <a:ext cx="2698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- Merger starbursts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- BH feeding and feedback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583" y="4688682"/>
            <a:ext cx="15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Also including: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995594" y="2890102"/>
            <a:ext cx="1477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b</a:t>
            </a:r>
            <a:r>
              <a:rPr lang="en-US" sz="1400" dirty="0" smtClean="0">
                <a:solidFill>
                  <a:srgbClr val="FF6600"/>
                </a:solidFill>
              </a:rPr>
              <a:t>ulge (black hole)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20598" y="1282916"/>
            <a:ext cx="62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stable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32701" y="1105056"/>
            <a:ext cx="814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FCF00"/>
                </a:solidFill>
              </a:rPr>
              <a:t>unstable</a:t>
            </a:r>
            <a:endParaRPr lang="en-US" sz="1400" dirty="0">
              <a:solidFill>
                <a:srgbClr val="CFC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07921" y="5151261"/>
            <a:ext cx="63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etc…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3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2-08 at 11.03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14" y="3954721"/>
            <a:ext cx="3974247" cy="2901715"/>
          </a:xfrm>
          <a:prstGeom prst="rect">
            <a:avLst/>
          </a:prstGeom>
        </p:spPr>
      </p:pic>
      <p:pic>
        <p:nvPicPr>
          <p:cNvPr id="4" name="Picture 3" descr="Screen Shot 2016-02-07 at 5.57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42" y="917952"/>
            <a:ext cx="4168462" cy="307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3212" y="1069271"/>
            <a:ext cx="116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Fall (1983)</a:t>
            </a:r>
            <a:endParaRPr lang="en-US" dirty="0"/>
          </a:p>
        </p:txBody>
      </p:sp>
      <p:pic>
        <p:nvPicPr>
          <p:cNvPr id="6" name="Picture 5" descr="Screen Shot 2016-02-07 at 6.03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83" y="917956"/>
            <a:ext cx="3327978" cy="3070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1116" y="1069271"/>
            <a:ext cx="286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&amp; </a:t>
            </a:r>
            <a:r>
              <a:rPr lang="en-US" dirty="0" err="1" smtClean="0"/>
              <a:t>Romanowsky</a:t>
            </a:r>
            <a:r>
              <a:rPr lang="en-US" dirty="0"/>
              <a:t> </a:t>
            </a:r>
            <a:r>
              <a:rPr lang="en-US" dirty="0" smtClean="0"/>
              <a:t>(2013)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17224" y="48470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Stellar mass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559397" y="669370"/>
            <a:ext cx="2765655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31301" y="669370"/>
            <a:ext cx="2765655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139538" y="3268404"/>
            <a:ext cx="205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Stellar specific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angular momentum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86607" y="4735896"/>
            <a:ext cx="0" cy="1685375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86607" y="1049498"/>
            <a:ext cx="0" cy="1372894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6-04-12 at 2.29.51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/>
          <a:stretch/>
        </p:blipFill>
        <p:spPr>
          <a:xfrm>
            <a:off x="1661941" y="3954721"/>
            <a:ext cx="3589121" cy="29017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41981" y="3870254"/>
            <a:ext cx="191057" cy="3853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89233" y="4120791"/>
            <a:ext cx="191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Obreschkow</a:t>
            </a: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err="1" smtClean="0"/>
              <a:t>Glazebrook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423769" y="4120791"/>
            <a:ext cx="191057" cy="3853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45217" y="4048505"/>
            <a:ext cx="208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Cortese</a:t>
            </a:r>
            <a:r>
              <a:rPr lang="en-US" dirty="0" smtClean="0"/>
              <a:t> et al. (2016)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47635" y="0"/>
            <a:ext cx="373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Mass—spin relation of spiral galaxies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jm_ignore_i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60" y="415746"/>
            <a:ext cx="4581540" cy="3184237"/>
          </a:xfrm>
          <a:prstGeom prst="rect">
            <a:avLst/>
          </a:prstGeom>
        </p:spPr>
      </p:pic>
      <p:pic>
        <p:nvPicPr>
          <p:cNvPr id="5" name="Picture 4" descr="Sigma_disc_j_profi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3"/>
          <a:stretch/>
        </p:blipFill>
        <p:spPr>
          <a:xfrm>
            <a:off x="0" y="3659152"/>
            <a:ext cx="5730651" cy="2012469"/>
          </a:xfrm>
          <a:prstGeom prst="rect">
            <a:avLst/>
          </a:prstGeom>
        </p:spPr>
      </p:pic>
      <p:pic>
        <p:nvPicPr>
          <p:cNvPr id="6" name="Picture 5" descr="Sigma_disc_j_profi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9" b="-380"/>
          <a:stretch/>
        </p:blipFill>
        <p:spPr>
          <a:xfrm>
            <a:off x="0" y="5639335"/>
            <a:ext cx="5730651" cy="602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2119" y="3803698"/>
            <a:ext cx="15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Pseudobulge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13013" y="4173030"/>
            <a:ext cx="721080" cy="4089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igma_disc_j_profi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7" t="46713" r="2748" b="41065"/>
          <a:stretch/>
        </p:blipFill>
        <p:spPr>
          <a:xfrm>
            <a:off x="3493614" y="4614267"/>
            <a:ext cx="1786559" cy="5488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77202" y="2418890"/>
            <a:ext cx="33232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After accounting for </a:t>
            </a:r>
            <a:r>
              <a:rPr lang="en-US" dirty="0" err="1" smtClean="0"/>
              <a:t>pseudobulge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contribution to the disc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7635" y="0"/>
            <a:ext cx="373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Mass—spin relation of spiral galaxies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7" name="Picture 16" descr="jm_stardis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45"/>
            <a:ext cx="4581540" cy="31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jm_instab_pseudobul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22" y="415745"/>
            <a:ext cx="4565678" cy="5219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7635" y="0"/>
            <a:ext cx="373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Mass—spin relation of spiral galaxies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63573" y="2399317"/>
            <a:ext cx="1011473" cy="213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56859" y="2252664"/>
            <a:ext cx="271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Instabilities left unresolved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67577" y="4546465"/>
            <a:ext cx="1011473" cy="213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33489" y="4546465"/>
            <a:ext cx="19415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Totally stable discs</a:t>
            </a:r>
            <a:endParaRPr lang="en-US" dirty="0"/>
          </a:p>
        </p:txBody>
      </p:sp>
      <p:pic>
        <p:nvPicPr>
          <p:cNvPr id="12" name="Picture 11" descr="jm_stardis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45"/>
            <a:ext cx="4581540" cy="31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891</Words>
  <Application>Microsoft Macintosh PowerPoint</Application>
  <PresentationFormat>On-screen Show (4:3)</PresentationFormat>
  <Paragraphs>139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Swinburne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Stevens</dc:creator>
  <cp:lastModifiedBy>Adam Stevens</cp:lastModifiedBy>
  <cp:revision>76</cp:revision>
  <dcterms:created xsi:type="dcterms:W3CDTF">2016-04-11T21:43:48Z</dcterms:created>
  <dcterms:modified xsi:type="dcterms:W3CDTF">2016-04-14T19:50:48Z</dcterms:modified>
</cp:coreProperties>
</file>