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406400" y="86233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Shape 14"/>
          <p:cNvSpPr/>
          <p:nvPr/>
        </p:nvSpPr>
        <p:spPr>
          <a:xfrm>
            <a:off x="406400" y="867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Shape 15"/>
          <p:cNvSpPr/>
          <p:nvPr>
            <p:ph type="body" sz="quarter" idx="13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i="1" sz="1800">
                <a:solidFill>
                  <a:srgbClr val="5C86B9"/>
                </a:solidFill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16" name="Shape 16"/>
          <p:cNvSpPr/>
          <p:nvPr>
            <p:ph type="title"/>
          </p:nvPr>
        </p:nvSpPr>
        <p:spPr>
          <a:xfrm>
            <a:off x="355600" y="59055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7" name="Shape 17"/>
          <p:cNvSpPr/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8" name="Shape 1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body" idx="1"/>
          </p:nvPr>
        </p:nvSpPr>
        <p:spPr>
          <a:xfrm>
            <a:off x="355600" y="444500"/>
            <a:ext cx="12293600" cy="8864600"/>
          </a:xfrm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  <a:defRPr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</a:defRPr>
            </a:lvl1pPr>
            <a:lvl2pPr>
              <a:spcBef>
                <a:spcPts val="4200"/>
              </a:spcBef>
              <a:defRPr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</a:defRPr>
            </a:lvl2pPr>
            <a:lvl3pPr>
              <a:spcBef>
                <a:spcPts val="4200"/>
              </a:spcBef>
              <a:defRPr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</a:defRPr>
            </a:lvl3pPr>
            <a:lvl4pPr>
              <a:spcBef>
                <a:spcPts val="4200"/>
              </a:spcBef>
              <a:defRPr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</a:defRPr>
            </a:lvl4pPr>
            <a:lvl5pPr>
              <a:spcBef>
                <a:spcPts val="4200"/>
              </a:spcBef>
              <a:defRPr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6" name="Shape 1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pic" sz="half" idx="13"/>
          </p:nvPr>
        </p:nvSpPr>
        <p:spPr>
          <a:xfrm>
            <a:off x="6502400" y="4813300"/>
            <a:ext cx="6121400" cy="4356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4" name="Shape 124"/>
          <p:cNvSpPr/>
          <p:nvPr>
            <p:ph type="pic" sz="half" idx="14"/>
          </p:nvPr>
        </p:nvSpPr>
        <p:spPr>
          <a:xfrm>
            <a:off x="6502400" y="444500"/>
            <a:ext cx="6121400" cy="436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5" name="Shape 125"/>
          <p:cNvSpPr/>
          <p:nvPr>
            <p:ph type="pic" idx="15"/>
          </p:nvPr>
        </p:nvSpPr>
        <p:spPr>
          <a:xfrm>
            <a:off x="368300" y="444500"/>
            <a:ext cx="6121400" cy="872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6" name="Shape 1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body" sz="quarter" idx="13"/>
          </p:nvPr>
        </p:nvSpPr>
        <p:spPr>
          <a:xfrm>
            <a:off x="1270000" y="4305300"/>
            <a:ext cx="10464800" cy="609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ClrTx/>
              <a:buSzTx/>
              <a:buFontTx/>
              <a:buNone/>
              <a:defRPr sz="3000"/>
            </a:lvl1pPr>
          </a:lstStyle>
          <a:p>
            <a:pPr/>
            <a:r>
              <a:t>« Saisissez une citation ici. » </a:t>
            </a:r>
          </a:p>
        </p:txBody>
      </p:sp>
      <p:sp>
        <p:nvSpPr>
          <p:cNvPr id="134" name="Shape 134"/>
          <p:cNvSpPr/>
          <p:nvPr>
            <p:ph type="body" sz="quarter" idx="14"/>
          </p:nvPr>
        </p:nvSpPr>
        <p:spPr>
          <a:xfrm>
            <a:off x="1270000" y="6362700"/>
            <a:ext cx="104648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i="1" sz="3000">
                <a:solidFill>
                  <a:srgbClr val="5C86B9"/>
                </a:solidFill>
              </a:defRPr>
            </a:lvl1pPr>
          </a:lstStyle>
          <a:p>
            <a:pPr/>
            <a:r>
              <a:t>-Gilles Allain</a:t>
            </a:r>
          </a:p>
        </p:txBody>
      </p:sp>
      <p:sp>
        <p:nvSpPr>
          <p:cNvPr id="135" name="Shape 1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43" name="Shape 1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406400" y="86233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" name="Shape 26"/>
          <p:cNvSpPr/>
          <p:nvPr/>
        </p:nvSpPr>
        <p:spPr>
          <a:xfrm>
            <a:off x="406400" y="867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Shape 27"/>
          <p:cNvSpPr/>
          <p:nvPr>
            <p:ph type="body" sz="quarter" idx="13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i="1" sz="1800">
                <a:solidFill>
                  <a:srgbClr val="5C86B9"/>
                </a:solidFill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28" name="Shape 28"/>
          <p:cNvSpPr/>
          <p:nvPr>
            <p:ph type="pic" idx="14"/>
          </p:nvPr>
        </p:nvSpPr>
        <p:spPr>
          <a:xfrm>
            <a:off x="368300" y="444500"/>
            <a:ext cx="12268200" cy="6324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9" name="Shape 29"/>
          <p:cNvSpPr/>
          <p:nvPr>
            <p:ph type="title"/>
          </p:nvPr>
        </p:nvSpPr>
        <p:spPr>
          <a:xfrm>
            <a:off x="355600" y="6908800"/>
            <a:ext cx="12293600" cy="11049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06400" y="486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9" name="Shape 39"/>
          <p:cNvSpPr/>
          <p:nvPr/>
        </p:nvSpPr>
        <p:spPr>
          <a:xfrm>
            <a:off x="406400" y="49149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0" name="Shape 40"/>
          <p:cNvSpPr/>
          <p:nvPr>
            <p:ph type="title"/>
          </p:nvPr>
        </p:nvSpPr>
        <p:spPr>
          <a:xfrm>
            <a:off x="355600" y="26289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9" name="Shape 49"/>
          <p:cNvSpPr/>
          <p:nvPr>
            <p:ph type="title"/>
          </p:nvPr>
        </p:nvSpPr>
        <p:spPr>
          <a:xfrm>
            <a:off x="355600" y="355600"/>
            <a:ext cx="5816600" cy="1486496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50" name="Shape 50"/>
          <p:cNvSpPr/>
          <p:nvPr>
            <p:ph type="body" sz="quarter" idx="1"/>
          </p:nvPr>
        </p:nvSpPr>
        <p:spPr>
          <a:xfrm>
            <a:off x="355600" y="5410200"/>
            <a:ext cx="5816600" cy="33655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1" name="Shape 51"/>
          <p:cNvSpPr/>
          <p:nvPr/>
        </p:nvSpPr>
        <p:spPr>
          <a:xfrm flipV="1">
            <a:off x="406400" y="2705087"/>
            <a:ext cx="5715001" cy="13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" name="Shape 52"/>
          <p:cNvSpPr/>
          <p:nvPr/>
        </p:nvSpPr>
        <p:spPr>
          <a:xfrm flipV="1">
            <a:off x="393700" y="2781287"/>
            <a:ext cx="5715001" cy="13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Shape 5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1" name="Shape 6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406400" y="22352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9" name="Shape 69"/>
          <p:cNvSpPr/>
          <p:nvPr/>
        </p:nvSpPr>
        <p:spPr>
          <a:xfrm>
            <a:off x="406400" y="22860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0" name="Shape 70"/>
          <p:cNvSpPr/>
          <p:nvPr>
            <p:ph type="title"/>
          </p:nvPr>
        </p:nvSpPr>
        <p:spPr>
          <a:xfrm>
            <a:off x="355600" y="215900"/>
            <a:ext cx="12293600" cy="20447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  <a:defRPr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</a:defRPr>
            </a:lvl1pPr>
            <a:lvl2pPr>
              <a:spcBef>
                <a:spcPts val="4200"/>
              </a:spcBef>
              <a:defRPr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</a:defRPr>
            </a:lvl2pPr>
            <a:lvl3pPr>
              <a:spcBef>
                <a:spcPts val="4200"/>
              </a:spcBef>
              <a:defRPr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</a:defRPr>
            </a:lvl3pPr>
            <a:lvl4pPr>
              <a:spcBef>
                <a:spcPts val="4200"/>
              </a:spcBef>
              <a:defRPr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</a:defRPr>
            </a:lvl4pPr>
            <a:lvl5pPr>
              <a:spcBef>
                <a:spcPts val="4200"/>
              </a:spcBef>
              <a:defRPr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406400" y="25654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0" name="Shape 80"/>
          <p:cNvSpPr/>
          <p:nvPr/>
        </p:nvSpPr>
        <p:spPr>
          <a:xfrm>
            <a:off x="406400" y="26162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1" name="Shape 81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2" name="Shape 82"/>
          <p:cNvSpPr/>
          <p:nvPr>
            <p:ph type="title"/>
          </p:nvPr>
        </p:nvSpPr>
        <p:spPr>
          <a:xfrm>
            <a:off x="355600" y="444500"/>
            <a:ext cx="5816600" cy="20447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83" name="Shape 83"/>
          <p:cNvSpPr/>
          <p:nvPr>
            <p:ph type="body" sz="half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>
            <a:lvl1pPr marL="381000" indent="-381000">
              <a:defRPr sz="3000"/>
            </a:lvl1pPr>
            <a:lvl2pPr marL="762000" indent="-381000">
              <a:defRPr sz="3000"/>
            </a:lvl2pPr>
            <a:lvl3pPr marL="1143000" indent="-381000">
              <a:defRPr sz="3000"/>
            </a:lvl3pPr>
            <a:lvl4pPr marL="1524000" indent="-381000">
              <a:defRPr sz="3000"/>
            </a:lvl4pPr>
            <a:lvl5pPr marL="1905000" indent="-381000">
              <a:defRPr sz="30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4" name="Shape 8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, puces et photo c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 flipV="1">
            <a:off x="406399" y="2285858"/>
            <a:ext cx="12015342" cy="142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2" name="Shape 92"/>
          <p:cNvSpPr/>
          <p:nvPr/>
        </p:nvSpPr>
        <p:spPr>
          <a:xfrm flipV="1">
            <a:off x="406399" y="2235058"/>
            <a:ext cx="12015342" cy="142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3" name="Shape 93"/>
          <p:cNvSpPr/>
          <p:nvPr>
            <p:ph type="pic" sz="half" idx="13"/>
          </p:nvPr>
        </p:nvSpPr>
        <p:spPr>
          <a:xfrm>
            <a:off x="7142616" y="2898290"/>
            <a:ext cx="4570208" cy="685531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Shape 94"/>
          <p:cNvSpPr/>
          <p:nvPr>
            <p:ph type="title"/>
          </p:nvPr>
        </p:nvSpPr>
        <p:spPr>
          <a:xfrm>
            <a:off x="355600" y="215900"/>
            <a:ext cx="12116942" cy="20447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Texte du titre</a:t>
            </a:r>
          </a:p>
        </p:txBody>
      </p:sp>
      <p:sp>
        <p:nvSpPr>
          <p:cNvPr id="95" name="Shape 95"/>
          <p:cNvSpPr/>
          <p:nvPr>
            <p:ph type="body" sz="half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>
            <a:lvl1pPr marL="381000" indent="-381000">
              <a:defRPr sz="3000"/>
            </a:lvl1pPr>
            <a:lvl2pPr marL="762000" indent="-381000">
              <a:defRPr sz="3000"/>
            </a:lvl2pPr>
            <a:lvl3pPr marL="1143000" indent="-381000">
              <a:defRPr sz="3000"/>
            </a:lvl3pPr>
            <a:lvl4pPr marL="1524000" indent="-381000">
              <a:defRPr sz="3000"/>
            </a:lvl4pPr>
            <a:lvl5pPr marL="1905000" indent="-381000">
              <a:defRPr sz="30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, puces et photo cop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 flipV="1">
            <a:off x="406399" y="2235058"/>
            <a:ext cx="12015342" cy="142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4" name="Shape 104"/>
          <p:cNvSpPr/>
          <p:nvPr/>
        </p:nvSpPr>
        <p:spPr>
          <a:xfrm flipV="1">
            <a:off x="406399" y="2285858"/>
            <a:ext cx="12015342" cy="142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5" name="Shape 105"/>
          <p:cNvSpPr/>
          <p:nvPr>
            <p:ph type="pic" sz="quarter" idx="13"/>
          </p:nvPr>
        </p:nvSpPr>
        <p:spPr>
          <a:xfrm>
            <a:off x="3501404" y="2600183"/>
            <a:ext cx="5825201" cy="435092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6" name="Shape 106"/>
          <p:cNvSpPr/>
          <p:nvPr>
            <p:ph type="title"/>
          </p:nvPr>
        </p:nvSpPr>
        <p:spPr>
          <a:xfrm>
            <a:off x="355600" y="419100"/>
            <a:ext cx="12116942" cy="1654175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Texte du titre</a:t>
            </a:r>
          </a:p>
        </p:txBody>
      </p:sp>
      <p:sp>
        <p:nvSpPr>
          <p:cNvPr id="107" name="Shape 107"/>
          <p:cNvSpPr/>
          <p:nvPr>
            <p:ph type="body" sz="half" idx="1"/>
          </p:nvPr>
        </p:nvSpPr>
        <p:spPr>
          <a:xfrm>
            <a:off x="355600" y="7062108"/>
            <a:ext cx="12015342" cy="2246993"/>
          </a:xfrm>
          <a:prstGeom prst="rect">
            <a:avLst/>
          </a:prstGeom>
        </p:spPr>
        <p:txBody>
          <a:bodyPr/>
          <a:lstStyle>
            <a:lvl1pPr marL="381000" indent="-381000">
              <a:defRPr sz="3000"/>
            </a:lvl1pPr>
            <a:lvl2pPr marL="762000" indent="-381000">
              <a:defRPr sz="3000"/>
            </a:lvl2pPr>
            <a:lvl3pPr marL="1143000" indent="-381000">
              <a:defRPr sz="3000"/>
            </a:lvl3pPr>
            <a:lvl4pPr marL="1524000" indent="-381000">
              <a:defRPr sz="3000"/>
            </a:lvl4pPr>
            <a:lvl5pPr marL="1905000" indent="-381000">
              <a:defRPr sz="30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8" name="Shape 10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406400" y="25654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406400" y="26162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355600" y="2984500"/>
            <a:ext cx="12293600" cy="632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50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101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152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203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2540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304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355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406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457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sites.google.com/site/mexicanmillionmodels" TargetMode="Externa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Cozumel, April 14, ’16 v1.5</a:t>
            </a:r>
          </a:p>
        </p:txBody>
      </p:sp>
      <p:sp>
        <p:nvSpPr>
          <p:cNvPr id="160" name="Shape 160"/>
          <p:cNvSpPr/>
          <p:nvPr>
            <p:ph type="ctrTitle"/>
          </p:nvPr>
        </p:nvSpPr>
        <p:spPr>
          <a:xfrm>
            <a:off x="355600" y="2235200"/>
            <a:ext cx="12293600" cy="2108200"/>
          </a:xfrm>
          <a:prstGeom prst="rect">
            <a:avLst/>
          </a:prstGeom>
        </p:spPr>
        <p:txBody>
          <a:bodyPr/>
          <a:lstStyle>
            <a:lvl1pPr algn="ctr" defTabSz="566674">
              <a:defRPr spc="-124" sz="6208"/>
            </a:lvl1pPr>
          </a:lstStyle>
          <a:p>
            <a:pPr/>
            <a:r>
              <a:t>Photoionization models of the CALIFA regions.</a:t>
            </a:r>
          </a:p>
        </p:txBody>
      </p:sp>
      <p:sp>
        <p:nvSpPr>
          <p:cNvPr id="161" name="Shape 161"/>
          <p:cNvSpPr/>
          <p:nvPr>
            <p:ph type="subTitle" sz="half" idx="1"/>
          </p:nvPr>
        </p:nvSpPr>
        <p:spPr>
          <a:xfrm>
            <a:off x="355600" y="5721350"/>
            <a:ext cx="12293600" cy="2139950"/>
          </a:xfrm>
          <a:prstGeom prst="rect">
            <a:avLst/>
          </a:prstGeom>
        </p:spPr>
        <p:txBody>
          <a:bodyPr/>
          <a:lstStyle/>
          <a:p>
            <a:pPr defTabSz="572516">
              <a:spcBef>
                <a:spcPts val="900"/>
              </a:spcBef>
              <a:defRPr sz="2842"/>
            </a:pPr>
            <a:r>
              <a:t>C. Morisset, G. Delgado-Inglada, S. Sanchez </a:t>
            </a:r>
          </a:p>
          <a:p>
            <a:pPr defTabSz="572516">
              <a:spcBef>
                <a:spcPts val="900"/>
              </a:spcBef>
              <a:defRPr sz="2352"/>
            </a:pPr>
            <a:r>
              <a:t>Instituto de Astronomia, UNAM, Mexico</a:t>
            </a:r>
          </a:p>
          <a:p>
            <a:pPr defTabSz="572516">
              <a:spcBef>
                <a:spcPts val="900"/>
              </a:spcBef>
              <a:defRPr sz="2352"/>
            </a:pPr>
            <a:r>
              <a:t>+ CALIFA team</a:t>
            </a:r>
          </a:p>
          <a:p>
            <a:pPr defTabSz="572516">
              <a:spcBef>
                <a:spcPts val="900"/>
              </a:spcBef>
              <a:defRPr sz="2352"/>
            </a:pPr>
            <a:r>
              <a:t>Paper submitted to A&amp;A</a:t>
            </a:r>
          </a:p>
        </p:txBody>
      </p:sp>
      <p:sp>
        <p:nvSpPr>
          <p:cNvPr id="162" name="Shape 162"/>
          <p:cNvSpPr/>
          <p:nvPr>
            <p:ph type="sldNum" sz="quarter" idx="2"/>
          </p:nvPr>
        </p:nvSpPr>
        <p:spPr>
          <a:xfrm>
            <a:off x="12382499" y="9220200"/>
            <a:ext cx="2159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NO_O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125" y="2498583"/>
            <a:ext cx="11734550" cy="4987787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hape 2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N/O vs. O/H</a:t>
            </a:r>
          </a:p>
        </p:txBody>
      </p:sp>
      <p:sp>
        <p:nvSpPr>
          <p:cNvPr id="238" name="Shape 238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</a:lstStyle>
          <a:p>
            <a:pPr/>
            <a:r>
              <a:t>N/O vs. O/H: our results are closer to the ones from Pilyugin et al. than to Dopita et al.</a:t>
            </a:r>
          </a:p>
        </p:txBody>
      </p:sp>
      <p:sp>
        <p:nvSpPr>
          <p:cNvPr id="239" name="Shape 239"/>
          <p:cNvSpPr/>
          <p:nvPr/>
        </p:nvSpPr>
        <p:spPr>
          <a:xfrm>
            <a:off x="1797887" y="2901950"/>
            <a:ext cx="1687426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>
                <a:solidFill>
                  <a:srgbClr val="FF2600"/>
                </a:solidFill>
              </a:defRPr>
            </a:pPr>
            <a:r>
              <a:t>Pilyugin+13</a:t>
            </a:r>
          </a:p>
          <a:p>
            <a:pPr>
              <a:defRPr sz="2000">
                <a:solidFill>
                  <a:srgbClr val="00C500"/>
                </a:solidFill>
              </a:defRPr>
            </a:pPr>
            <a:r>
              <a:t>Dopita+12</a:t>
            </a:r>
          </a:p>
          <a:p>
            <a:pPr>
              <a:defRPr sz="2000">
                <a:solidFill>
                  <a:srgbClr val="0433FF"/>
                </a:solidFill>
              </a:defRPr>
            </a:pPr>
            <a:r>
              <a:t>This work</a:t>
            </a:r>
          </a:p>
        </p:txBody>
      </p:sp>
      <p:sp>
        <p:nvSpPr>
          <p:cNvPr id="240" name="Shape 24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1" name="Shape 241"/>
          <p:cNvSpPr/>
          <p:nvPr/>
        </p:nvSpPr>
        <p:spPr>
          <a:xfrm>
            <a:off x="5608718" y="2902404"/>
            <a:ext cx="822164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/>
            </a:lvl1pPr>
          </a:lstStyle>
          <a:p>
            <a:pPr/>
            <a:r>
              <a:t>OB stars</a:t>
            </a:r>
          </a:p>
        </p:txBody>
      </p:sp>
      <p:sp>
        <p:nvSpPr>
          <p:cNvPr id="242" name="Shape 242"/>
          <p:cNvSpPr/>
          <p:nvPr/>
        </p:nvSpPr>
        <p:spPr>
          <a:xfrm>
            <a:off x="5135488" y="6254749"/>
            <a:ext cx="1844824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00"/>
            </a:lvl1pPr>
          </a:lstStyle>
          <a:p>
            <a:pPr/>
            <a:r>
              <a:t>HOLMES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l"/>
      </p:transition>
    </mc:Choice>
    <mc:Fallback>
      <p:transition spd="fast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Log(U) vs. O/H</a:t>
            </a:r>
          </a:p>
        </p:txBody>
      </p:sp>
      <p:sp>
        <p:nvSpPr>
          <p:cNvPr id="245" name="Shape 245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77190" indent="-377190" defTabSz="578358">
              <a:spcBef>
                <a:spcPts val="900"/>
              </a:spcBef>
              <a:defRPr sz="2970"/>
            </a:pPr>
            <a:r>
              <a:t>Since Dopita &amp; Evans 1986 we suspect a relation between U and    O/H.</a:t>
            </a:r>
          </a:p>
          <a:p>
            <a:pPr marL="377190" indent="-377190" defTabSz="578358">
              <a:spcBef>
                <a:spcPts val="900"/>
              </a:spcBef>
              <a:defRPr sz="2970"/>
            </a:pPr>
            <a:r>
              <a:t>We determine a new fit, depending on the region morphology and the SED softness. </a:t>
            </a:r>
          </a:p>
        </p:txBody>
      </p:sp>
      <p:pic>
        <p:nvPicPr>
          <p:cNvPr id="246" name="logU_met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2571" y="2514508"/>
            <a:ext cx="9959658" cy="4233367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Shape 247"/>
          <p:cNvSpPr/>
          <p:nvPr/>
        </p:nvSpPr>
        <p:spPr>
          <a:xfrm>
            <a:off x="4161891" y="6527800"/>
            <a:ext cx="413818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</a:t>
            </a:r>
          </a:p>
        </p:txBody>
      </p:sp>
      <p:sp>
        <p:nvSpPr>
          <p:cNvPr id="248" name="Shape 248"/>
          <p:cNvSpPr/>
          <p:nvPr/>
        </p:nvSpPr>
        <p:spPr>
          <a:xfrm>
            <a:off x="8686800" y="6667500"/>
            <a:ext cx="304800" cy="317500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9" name="Shape 249"/>
          <p:cNvSpPr/>
          <p:nvPr/>
        </p:nvSpPr>
        <p:spPr>
          <a:xfrm>
            <a:off x="5512128" y="6578600"/>
            <a:ext cx="2234544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Morphology</a:t>
            </a:r>
          </a:p>
        </p:txBody>
      </p:sp>
      <p:sp>
        <p:nvSpPr>
          <p:cNvPr id="250" name="Shape 250"/>
          <p:cNvSpPr/>
          <p:nvPr/>
        </p:nvSpPr>
        <p:spPr>
          <a:xfrm>
            <a:off x="3970325" y="2755900"/>
            <a:ext cx="2041550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>
                <a:solidFill>
                  <a:srgbClr val="FF2600"/>
                </a:solidFill>
              </a:defRPr>
            </a:pPr>
            <a:r>
              <a:t>Dopita+86</a:t>
            </a:r>
          </a:p>
          <a:p>
            <a:pPr>
              <a:defRPr sz="1800">
                <a:solidFill>
                  <a:srgbClr val="00B577"/>
                </a:solidFill>
              </a:defRPr>
            </a:pPr>
            <a:r>
              <a:t>Dopita+06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t>Perez-Montero+14</a:t>
            </a:r>
          </a:p>
          <a:p>
            <a:pPr>
              <a:defRPr sz="1800">
                <a:solidFill>
                  <a:srgbClr val="0433FF"/>
                </a:solidFill>
              </a:defRPr>
            </a:pPr>
            <a:r>
              <a:t>This work</a:t>
            </a:r>
          </a:p>
        </p:txBody>
      </p:sp>
      <p:sp>
        <p:nvSpPr>
          <p:cNvPr id="251" name="Shape 251"/>
          <p:cNvSpPr/>
          <p:nvPr>
            <p:ph type="sldNum" sz="quarter" idx="2"/>
          </p:nvPr>
        </p:nvSpPr>
        <p:spPr>
          <a:xfrm>
            <a:off x="12337256" y="9220200"/>
            <a:ext cx="306388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2" name="Shape 252"/>
          <p:cNvSpPr/>
          <p:nvPr/>
        </p:nvSpPr>
        <p:spPr>
          <a:xfrm>
            <a:off x="11149458" y="2599191"/>
            <a:ext cx="124688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OB stars</a:t>
            </a:r>
          </a:p>
        </p:txBody>
      </p:sp>
      <p:sp>
        <p:nvSpPr>
          <p:cNvPr id="253" name="Shape 253"/>
          <p:cNvSpPr/>
          <p:nvPr/>
        </p:nvSpPr>
        <p:spPr>
          <a:xfrm>
            <a:off x="10850488" y="5647191"/>
            <a:ext cx="184482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HOLMES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l"/>
      </p:transition>
    </mc:Choice>
    <mc:Fallback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Models on 3MdB</a:t>
            </a:r>
          </a:p>
        </p:txBody>
      </p:sp>
      <p:sp>
        <p:nvSpPr>
          <p:cNvPr id="256" name="Shape 2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92760" indent="-492760" defTabSz="566674">
              <a:spcBef>
                <a:spcPts val="900"/>
              </a:spcBef>
              <a:defRPr sz="3686"/>
            </a:pPr>
            <a:r>
              <a:t>All the 20,793 ad-hoc models are available on 3MdB (Mexican Million Models database, Morisset et al. 2015), a mySQL database of photoionization models.</a:t>
            </a:r>
          </a:p>
          <a:p>
            <a:pPr marL="492760" indent="-492760" defTabSz="566674">
              <a:spcBef>
                <a:spcPts val="900"/>
              </a:spcBef>
              <a:defRPr sz="3686"/>
            </a:pPr>
            <a:r>
              <a:t>input parameters, and a lot of outputs :</a:t>
            </a:r>
          </a:p>
          <a:p>
            <a:pPr lvl="1" marL="985520" indent="-492760" defTabSz="566674">
              <a:spcBef>
                <a:spcPts val="900"/>
              </a:spcBef>
              <a:defRPr sz="3686"/>
            </a:pPr>
            <a:r>
              <a:t>intensities for more than 150 emission lines (IR &amp; UV included)</a:t>
            </a:r>
          </a:p>
          <a:p>
            <a:pPr lvl="1" marL="985520" indent="-492760" defTabSz="566674">
              <a:spcBef>
                <a:spcPts val="900"/>
              </a:spcBef>
              <a:defRPr sz="3686"/>
            </a:pPr>
            <a:r>
              <a:t>ionic fractions</a:t>
            </a:r>
          </a:p>
          <a:p>
            <a:pPr lvl="1" marL="985520" indent="-492760" defTabSz="566674">
              <a:spcBef>
                <a:spcPts val="900"/>
              </a:spcBef>
              <a:defRPr sz="3686"/>
            </a:pPr>
            <a:r>
              <a:t>ionic temperatures</a:t>
            </a:r>
          </a:p>
          <a:p>
            <a:pPr marL="492760" indent="-492760" defTabSz="566674">
              <a:spcBef>
                <a:spcPts val="900"/>
              </a:spcBef>
              <a:defRPr sz="3686"/>
            </a:pPr>
            <a:r>
              <a:rPr u="sng">
                <a:hlinkClick r:id="rId2" invalidUrl="" action="" tgtFrame="" tooltip="" history="1" highlightClick="0" endSnd="0"/>
              </a:rPr>
              <a:t>https://sites.google.com/site/mexicanmillionmodels</a:t>
            </a:r>
          </a:p>
        </p:txBody>
      </p:sp>
      <p:sp>
        <p:nvSpPr>
          <p:cNvPr id="257" name="Shape 25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l"/>
      </p:transition>
    </mc:Choice>
    <mc:Fallback>
      <p:transition spd="fast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Future work</a:t>
            </a:r>
          </a:p>
        </p:txBody>
      </p:sp>
      <p:sp>
        <p:nvSpPr>
          <p:cNvPr id="260" name="Shape 2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the DR3 data</a:t>
            </a:r>
          </a:p>
          <a:p>
            <a:pPr/>
            <a:r>
              <a:t>Run a 3D grid changing </a:t>
            </a:r>
            <a:r>
              <a:rPr b="1"/>
              <a:t>O/H</a:t>
            </a:r>
            <a:r>
              <a:t>, N/O and log(U): this implies much more models (one more free parameter). To define models fitting </a:t>
            </a:r>
            <a:r>
              <a:rPr b="1"/>
              <a:t>simultaneously</a:t>
            </a:r>
            <a:r>
              <a:t> the 3 line ratios [NII]/Ha, [OII]/Hb and [OIII]/Hb (maybe 4 if we also fit [SII]/Hb, relaxing </a:t>
            </a:r>
            <a:r>
              <a:rPr b="1"/>
              <a:t>S/H</a:t>
            </a:r>
            <a:r>
              <a:t>) we will use kind of </a:t>
            </a:r>
            <a:r>
              <a:rPr b="1"/>
              <a:t>genetic algorithms.</a:t>
            </a:r>
          </a:p>
        </p:txBody>
      </p:sp>
      <p:sp>
        <p:nvSpPr>
          <p:cNvPr id="261" name="Shape 26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l"/>
      </p:transition>
    </mc:Choice>
    <mc:Fallback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CALIFA for dummies</a:t>
            </a:r>
          </a:p>
          <a:p>
            <a:pPr>
              <a:spcBef>
                <a:spcPts val="1000"/>
              </a:spcBef>
              <a:defRPr spc="0" sz="2400">
                <a:solidFill>
                  <a:srgbClr val="5C86B9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Calar Alto Legacy Integral Field spectroscopy Area survey</a:t>
            </a:r>
          </a:p>
        </p:txBody>
      </p:sp>
      <p:sp>
        <p:nvSpPr>
          <p:cNvPr id="165" name="Shape 1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~ 600 galaxies observed with the PMAS/PPAK IFU spectrophotometer mounted on the Calar Alto 3.5m telescope.</a:t>
            </a:r>
            <a:endParaRPr>
              <a:solidFill>
                <a:srgbClr val="EBF1DE"/>
              </a:solidFill>
            </a:endParaRPr>
          </a:p>
          <a:p>
            <a:pPr/>
            <a:r>
              <a:t>R ~1650, lambda in [3700-7000AA]</a:t>
            </a:r>
            <a:endParaRPr>
              <a:solidFill>
                <a:srgbClr val="EBF1DE"/>
              </a:solidFill>
            </a:endParaRPr>
          </a:p>
          <a:p>
            <a:pPr/>
            <a:r>
              <a:t>~ 20000 giant HII regions defined by HII</a:t>
            </a:r>
            <a:r>
              <a:rPr sz="2600"/>
              <a:t>EXPLORER</a:t>
            </a:r>
            <a:r>
              <a:t> (Sánchez et al. 2012)</a:t>
            </a:r>
          </a:p>
        </p:txBody>
      </p:sp>
      <p:sp>
        <p:nvSpPr>
          <p:cNvPr id="166" name="Shape 166"/>
          <p:cNvSpPr/>
          <p:nvPr>
            <p:ph type="sldNum" sz="quarter" idx="2"/>
          </p:nvPr>
        </p:nvSpPr>
        <p:spPr>
          <a:xfrm>
            <a:off x="12382499" y="9220200"/>
            <a:ext cx="2159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800">
        <p:wipe dir="l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Photoionization models</a:t>
            </a:r>
          </a:p>
        </p:txBody>
      </p:sp>
      <p:sp>
        <p:nvSpPr>
          <p:cNvPr id="169" name="Shape 169"/>
          <p:cNvSpPr/>
          <p:nvPr>
            <p:ph type="body" sz="half" idx="1"/>
          </p:nvPr>
        </p:nvSpPr>
        <p:spPr>
          <a:xfrm>
            <a:off x="279400" y="2984500"/>
            <a:ext cx="5571431" cy="6324600"/>
          </a:xfrm>
          <a:prstGeom prst="rect">
            <a:avLst/>
          </a:prstGeom>
          <a:ln w="9525">
            <a:round/>
          </a:ln>
        </p:spPr>
        <p:txBody>
          <a:bodyPr anchor="t"/>
          <a:lstStyle/>
          <a:p>
            <a:pPr marL="0" indent="0" algn="ctr" defTabSz="455675">
              <a:spcBef>
                <a:spcPts val="0"/>
              </a:spcBef>
              <a:buClrTx/>
              <a:buSzTx/>
              <a:buFontTx/>
              <a:buNone/>
              <a:defRPr spc="-99" sz="4992">
                <a:latin typeface="+mn-lt"/>
                <a:ea typeface="+mn-ea"/>
                <a:cs typeface="+mn-cs"/>
                <a:sym typeface="Didot"/>
              </a:defRPr>
            </a:pPr>
            <a:r>
              <a:t>P-space</a:t>
            </a:r>
          </a:p>
          <a:p>
            <a:pPr marL="396239" indent="-396239" defTabSz="455675">
              <a:spcBef>
                <a:spcPts val="0"/>
              </a:spcBef>
              <a:defRPr sz="2964"/>
            </a:pPr>
            <a:r>
              <a:t>SED</a:t>
            </a:r>
          </a:p>
          <a:p>
            <a:pPr lvl="1" marL="729915" indent="-333675" defTabSz="455675">
              <a:spcBef>
                <a:spcPts val="0"/>
              </a:spcBef>
              <a:defRPr sz="2496"/>
            </a:pPr>
            <a:r>
              <a:t>shape (softness: T*, age)</a:t>
            </a:r>
          </a:p>
          <a:p>
            <a:pPr lvl="1" marL="792479" indent="-396239" defTabSz="455675">
              <a:spcBef>
                <a:spcPts val="0"/>
              </a:spcBef>
              <a:defRPr sz="2964"/>
            </a:pPr>
            <a:r>
              <a:t>intensity</a:t>
            </a:r>
          </a:p>
          <a:p>
            <a:pPr marL="396239" indent="-396239" defTabSz="455675">
              <a:spcBef>
                <a:spcPts val="0"/>
              </a:spcBef>
              <a:defRPr sz="2964"/>
            </a:pPr>
            <a:r>
              <a:t>Gas</a:t>
            </a:r>
          </a:p>
          <a:p>
            <a:pPr lvl="1" marL="792479" indent="-396239" defTabSz="455675">
              <a:spcBef>
                <a:spcPts val="0"/>
              </a:spcBef>
              <a:defRPr sz="2964"/>
            </a:pPr>
            <a:r>
              <a:t>density</a:t>
            </a:r>
          </a:p>
          <a:p>
            <a:pPr lvl="1" marL="792479" indent="-396239" defTabSz="455675">
              <a:spcBef>
                <a:spcPts val="0"/>
              </a:spcBef>
              <a:defRPr sz="2964"/>
            </a:pPr>
            <a:r>
              <a:t>abundances</a:t>
            </a:r>
          </a:p>
          <a:p>
            <a:pPr lvl="2" marL="1188719" indent="-396239" defTabSz="455675">
              <a:spcBef>
                <a:spcPts val="0"/>
              </a:spcBef>
              <a:defRPr sz="2964"/>
            </a:pPr>
            <a:r>
              <a:t>O/H</a:t>
            </a:r>
          </a:p>
          <a:p>
            <a:pPr lvl="2" marL="1188719" indent="-396239" defTabSz="455675">
              <a:spcBef>
                <a:spcPts val="0"/>
              </a:spcBef>
              <a:defRPr sz="2964"/>
            </a:pPr>
            <a:r>
              <a:t>N/O</a:t>
            </a:r>
          </a:p>
          <a:p>
            <a:pPr lvl="2" marL="1188719" indent="-396239" defTabSz="455675">
              <a:spcBef>
                <a:spcPts val="0"/>
              </a:spcBef>
              <a:defRPr sz="2964"/>
            </a:pPr>
            <a:r>
              <a:t>etc…</a:t>
            </a:r>
          </a:p>
          <a:p>
            <a:pPr marL="396239" indent="-396239" defTabSz="455675">
              <a:spcBef>
                <a:spcPts val="0"/>
              </a:spcBef>
              <a:defRPr sz="2964"/>
            </a:pPr>
            <a:r>
              <a:t>Distance source-gas</a:t>
            </a:r>
          </a:p>
          <a:p>
            <a:pPr marL="396239" indent="-396239" defTabSz="455675">
              <a:spcBef>
                <a:spcPts val="0"/>
              </a:spcBef>
              <a:defRPr sz="2964"/>
            </a:pPr>
            <a:r>
              <a:t>Morphologie (O or //)</a:t>
            </a:r>
          </a:p>
        </p:txBody>
      </p:sp>
      <p:grpSp>
        <p:nvGrpSpPr>
          <p:cNvPr id="172" name="Group 172"/>
          <p:cNvGrpSpPr/>
          <p:nvPr/>
        </p:nvGrpSpPr>
        <p:grpSpPr>
          <a:xfrm>
            <a:off x="7023099" y="2959100"/>
            <a:ext cx="5622232" cy="6375400"/>
            <a:chOff x="0" y="0"/>
            <a:chExt cx="5622230" cy="6375400"/>
          </a:xfrm>
        </p:grpSpPr>
        <p:sp>
          <p:nvSpPr>
            <p:cNvPr id="171" name="Shape 171"/>
            <p:cNvSpPr/>
            <p:nvPr/>
          </p:nvSpPr>
          <p:spPr>
            <a:xfrm>
              <a:off x="25400" y="25400"/>
              <a:ext cx="5571431" cy="6324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/>
            <a:p>
              <a:pPr defTabSz="490727">
                <a:defRPr spc="-107" sz="5376">
                  <a:solidFill>
                    <a:schemeClr val="accent1">
                      <a:hueOff val="54750"/>
                      <a:satOff val="-1697"/>
                      <a:lumOff val="-18038"/>
                    </a:schemeClr>
                  </a:solidFill>
                  <a:latin typeface="+mn-lt"/>
                  <a:ea typeface="+mn-ea"/>
                  <a:cs typeface="+mn-cs"/>
                  <a:sym typeface="Didot"/>
                </a:defRPr>
              </a:pPr>
              <a:r>
                <a:t>O-space</a:t>
              </a:r>
            </a:p>
            <a:p>
              <a:pPr marL="426719" indent="-426719" algn="l" defTabSz="490727">
                <a:spcBef>
                  <a:spcPts val="3500"/>
                </a:spcBef>
                <a:buClr>
                  <a:srgbClr val="5C86B9"/>
                </a:buClr>
                <a:buSzPct val="70000"/>
                <a:buFont typeface="Zapf Dingbats"/>
                <a:buChar char="✤"/>
                <a:defRPr sz="3191">
                  <a:solidFill>
                    <a:schemeClr val="accent1">
                      <a:hueOff val="54750"/>
                      <a:satOff val="-1697"/>
                      <a:lumOff val="-18038"/>
                    </a:schemeClr>
                  </a:solidFill>
                </a:defRPr>
              </a:pPr>
              <a:r>
                <a:t>Halpha, Hbeta</a:t>
              </a:r>
            </a:p>
            <a:p>
              <a:pPr marL="426719" indent="-426719" algn="l" defTabSz="490727">
                <a:spcBef>
                  <a:spcPts val="3500"/>
                </a:spcBef>
                <a:buClr>
                  <a:srgbClr val="5C86B9"/>
                </a:buClr>
                <a:buSzPct val="70000"/>
                <a:buFont typeface="Zapf Dingbats"/>
                <a:buChar char="✤"/>
                <a:defRPr sz="3191">
                  <a:solidFill>
                    <a:schemeClr val="accent1">
                      <a:hueOff val="54750"/>
                      <a:satOff val="-1697"/>
                      <a:lumOff val="-18038"/>
                    </a:schemeClr>
                  </a:solidFill>
                </a:defRPr>
              </a:pPr>
              <a:r>
                <a:t>[NII]6584</a:t>
              </a:r>
            </a:p>
            <a:p>
              <a:pPr marL="426719" indent="-426719" algn="l" defTabSz="490727">
                <a:spcBef>
                  <a:spcPts val="3500"/>
                </a:spcBef>
                <a:buClr>
                  <a:srgbClr val="5C86B9"/>
                </a:buClr>
                <a:buSzPct val="70000"/>
                <a:buFont typeface="Zapf Dingbats"/>
                <a:buChar char="✤"/>
                <a:defRPr sz="3191">
                  <a:solidFill>
                    <a:schemeClr val="accent1">
                      <a:hueOff val="54750"/>
                      <a:satOff val="-1697"/>
                      <a:lumOff val="-18038"/>
                    </a:schemeClr>
                  </a:solidFill>
                </a:defRPr>
              </a:pPr>
              <a:r>
                <a:t>[OII]3727</a:t>
              </a:r>
            </a:p>
            <a:p>
              <a:pPr marL="426719" indent="-426719" algn="l" defTabSz="490727">
                <a:spcBef>
                  <a:spcPts val="3500"/>
                </a:spcBef>
                <a:buClr>
                  <a:srgbClr val="5C86B9"/>
                </a:buClr>
                <a:buSzPct val="70000"/>
                <a:buFont typeface="Zapf Dingbats"/>
                <a:buChar char="✤"/>
                <a:defRPr sz="3191">
                  <a:solidFill>
                    <a:schemeClr val="accent1">
                      <a:hueOff val="54750"/>
                      <a:satOff val="-1697"/>
                      <a:lumOff val="-18038"/>
                    </a:schemeClr>
                  </a:solidFill>
                </a:defRPr>
              </a:pPr>
              <a:r>
                <a:t>[OIII]5007</a:t>
              </a:r>
            </a:p>
            <a:p>
              <a:pPr marL="426719" indent="-426719" algn="l" defTabSz="490727">
                <a:spcBef>
                  <a:spcPts val="3500"/>
                </a:spcBef>
                <a:buClr>
                  <a:srgbClr val="5C86B9"/>
                </a:buClr>
                <a:buSzPct val="70000"/>
                <a:buFont typeface="Zapf Dingbats"/>
                <a:buChar char="✤"/>
                <a:defRPr sz="3191">
                  <a:solidFill>
                    <a:schemeClr val="accent1">
                      <a:hueOff val="54750"/>
                      <a:satOff val="-1697"/>
                      <a:lumOff val="-18038"/>
                    </a:schemeClr>
                  </a:solidFill>
                </a:defRPr>
              </a:pPr>
              <a:r>
                <a:t>No [OIII]4363 nor [NII]5755</a:t>
              </a:r>
            </a:p>
          </p:txBody>
        </p:sp>
        <p:pic>
          <p:nvPicPr>
            <p:cNvPr id="170" name="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622232" cy="6375400"/>
            </a:xfrm>
            <a:prstGeom prst="rect">
              <a:avLst/>
            </a:prstGeom>
            <a:effectLst/>
          </p:spPr>
        </p:pic>
      </p:grpSp>
      <p:pic>
        <p:nvPicPr>
          <p:cNvPr id="173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42000" y="5148454"/>
            <a:ext cx="1254471" cy="256793"/>
          </a:xfrm>
          <a:prstGeom prst="rect">
            <a:avLst/>
          </a:prstGeom>
        </p:spPr>
      </p:pic>
      <p:sp>
        <p:nvSpPr>
          <p:cNvPr id="175" name="Shape 175"/>
          <p:cNvSpPr/>
          <p:nvPr/>
        </p:nvSpPr>
        <p:spPr>
          <a:xfrm>
            <a:off x="5847227" y="4572000"/>
            <a:ext cx="1208746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9300"/>
                </a:solidFill>
              </a:defRPr>
            </a:lvl1pPr>
          </a:lstStyle>
          <a:p>
            <a:pPr/>
            <a:r>
              <a:t>Model</a:t>
            </a:r>
          </a:p>
        </p:txBody>
      </p:sp>
      <p:sp>
        <p:nvSpPr>
          <p:cNvPr id="176" name="Shape 176"/>
          <p:cNvSpPr/>
          <p:nvPr>
            <p:ph type="sldNum" sz="quarter" idx="2"/>
          </p:nvPr>
        </p:nvSpPr>
        <p:spPr>
          <a:xfrm>
            <a:off x="12382499" y="9220200"/>
            <a:ext cx="2159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l"/>
      </p:transition>
    </mc:Choice>
    <mc:Fallback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Photoionization models</a:t>
            </a:r>
          </a:p>
        </p:txBody>
      </p:sp>
      <p:sp>
        <p:nvSpPr>
          <p:cNvPr id="179" name="Shape 179"/>
          <p:cNvSpPr/>
          <p:nvPr>
            <p:ph type="body" sz="half" idx="1"/>
          </p:nvPr>
        </p:nvSpPr>
        <p:spPr>
          <a:xfrm>
            <a:off x="279400" y="2984500"/>
            <a:ext cx="5571431" cy="6324600"/>
          </a:xfrm>
          <a:prstGeom prst="rect">
            <a:avLst/>
          </a:prstGeom>
          <a:ln w="9525">
            <a:round/>
          </a:ln>
        </p:spPr>
        <p:txBody>
          <a:bodyPr anchor="t"/>
          <a:lstStyle/>
          <a:p>
            <a:pPr marL="0" indent="0" algn="ctr" defTabSz="455675">
              <a:spcBef>
                <a:spcPts val="0"/>
              </a:spcBef>
              <a:buClrTx/>
              <a:buSzTx/>
              <a:buFontTx/>
              <a:buNone/>
              <a:defRPr spc="-99" sz="4992">
                <a:latin typeface="+mn-lt"/>
                <a:ea typeface="+mn-ea"/>
                <a:cs typeface="+mn-cs"/>
                <a:sym typeface="Didot"/>
              </a:defRPr>
            </a:pPr>
            <a:r>
              <a:t>P-space</a:t>
            </a:r>
          </a:p>
          <a:p>
            <a:pPr marL="396239" indent="-396239" defTabSz="455675">
              <a:spcBef>
                <a:spcPts val="0"/>
              </a:spcBef>
              <a:defRPr sz="2964"/>
            </a:pPr>
            <a:r>
              <a:t>SED</a:t>
            </a:r>
          </a:p>
          <a:p>
            <a:pPr lvl="1" marL="729915" indent="-333675" defTabSz="455675">
              <a:spcBef>
                <a:spcPts val="0"/>
              </a:spcBef>
              <a:defRPr sz="2496"/>
            </a:pPr>
            <a:r>
              <a:t>shape (softness: T*, age)</a:t>
            </a:r>
          </a:p>
          <a:p>
            <a:pPr lvl="1" marL="792479" indent="-396239" defTabSz="455675">
              <a:spcBef>
                <a:spcPts val="0"/>
              </a:spcBef>
              <a:defRPr strike="sngStrike" sz="2964"/>
            </a:pPr>
            <a:r>
              <a:t>intensity</a:t>
            </a:r>
          </a:p>
          <a:p>
            <a:pPr marL="396239" indent="-396239" defTabSz="455675">
              <a:spcBef>
                <a:spcPts val="0"/>
              </a:spcBef>
              <a:defRPr sz="2964"/>
            </a:pPr>
            <a:r>
              <a:t>Gas</a:t>
            </a:r>
          </a:p>
          <a:p>
            <a:pPr lvl="1" marL="792479" indent="-396239" defTabSz="455675">
              <a:spcBef>
                <a:spcPts val="0"/>
              </a:spcBef>
              <a:defRPr strike="sngStrike" sz="2964"/>
            </a:pPr>
            <a:r>
              <a:t>density</a:t>
            </a:r>
            <a:r>
              <a:rPr strike="noStrike"/>
              <a:t>           U=Q/r^2.n</a:t>
            </a:r>
          </a:p>
          <a:p>
            <a:pPr lvl="1" marL="792479" indent="-396239" defTabSz="455675">
              <a:spcBef>
                <a:spcPts val="0"/>
              </a:spcBef>
              <a:defRPr sz="2964"/>
            </a:pPr>
            <a:r>
              <a:t>abundances</a:t>
            </a:r>
          </a:p>
          <a:p>
            <a:pPr lvl="2" marL="1188719" indent="-396239" defTabSz="455675">
              <a:spcBef>
                <a:spcPts val="0"/>
              </a:spcBef>
              <a:defRPr sz="2964"/>
            </a:pPr>
            <a:r>
              <a:t>O/H</a:t>
            </a:r>
          </a:p>
          <a:p>
            <a:pPr lvl="2" marL="1188719" indent="-396239" defTabSz="455675">
              <a:spcBef>
                <a:spcPts val="0"/>
              </a:spcBef>
              <a:defRPr sz="2964"/>
            </a:pPr>
            <a:r>
              <a:t>N/O</a:t>
            </a:r>
          </a:p>
          <a:p>
            <a:pPr lvl="2" marL="1188719" indent="-396239" defTabSz="455675">
              <a:spcBef>
                <a:spcPts val="0"/>
              </a:spcBef>
              <a:defRPr sz="2964"/>
            </a:pPr>
            <a:r>
              <a:t>etc…</a:t>
            </a:r>
          </a:p>
          <a:p>
            <a:pPr marL="396239" indent="-396239" defTabSz="455675">
              <a:spcBef>
                <a:spcPts val="0"/>
              </a:spcBef>
              <a:defRPr strike="sngStrike" sz="2964"/>
            </a:pPr>
            <a:r>
              <a:t>Distance source-gas</a:t>
            </a:r>
          </a:p>
          <a:p>
            <a:pPr marL="396239" indent="-396239" defTabSz="455675">
              <a:spcBef>
                <a:spcPts val="0"/>
              </a:spcBef>
              <a:defRPr sz="2964"/>
            </a:pPr>
            <a:r>
              <a:t>Morphologie (O or //)</a:t>
            </a:r>
          </a:p>
        </p:txBody>
      </p:sp>
      <p:grpSp>
        <p:nvGrpSpPr>
          <p:cNvPr id="182" name="Group 182"/>
          <p:cNvGrpSpPr/>
          <p:nvPr/>
        </p:nvGrpSpPr>
        <p:grpSpPr>
          <a:xfrm>
            <a:off x="7023099" y="2959100"/>
            <a:ext cx="5622232" cy="6375400"/>
            <a:chOff x="0" y="0"/>
            <a:chExt cx="5622230" cy="6375400"/>
          </a:xfrm>
        </p:grpSpPr>
        <p:sp>
          <p:nvSpPr>
            <p:cNvPr id="181" name="Shape 181"/>
            <p:cNvSpPr/>
            <p:nvPr/>
          </p:nvSpPr>
          <p:spPr>
            <a:xfrm>
              <a:off x="25400" y="25400"/>
              <a:ext cx="5571431" cy="6324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/>
            <a:p>
              <a:pPr defTabSz="490727">
                <a:defRPr spc="-107" sz="5376">
                  <a:solidFill>
                    <a:schemeClr val="accent1">
                      <a:hueOff val="54750"/>
                      <a:satOff val="-1697"/>
                      <a:lumOff val="-18038"/>
                    </a:schemeClr>
                  </a:solidFill>
                  <a:latin typeface="+mn-lt"/>
                  <a:ea typeface="+mn-ea"/>
                  <a:cs typeface="+mn-cs"/>
                  <a:sym typeface="Didot"/>
                </a:defRPr>
              </a:pPr>
              <a:r>
                <a:t>O-space</a:t>
              </a:r>
            </a:p>
            <a:p>
              <a:pPr marL="426719" indent="-426719" algn="l" defTabSz="490727">
                <a:spcBef>
                  <a:spcPts val="3500"/>
                </a:spcBef>
                <a:buClr>
                  <a:srgbClr val="5C86B9"/>
                </a:buClr>
                <a:buSzPct val="70000"/>
                <a:buFont typeface="Zapf Dingbats"/>
                <a:buChar char="✤"/>
                <a:defRPr sz="3191">
                  <a:solidFill>
                    <a:schemeClr val="accent1">
                      <a:hueOff val="54750"/>
                      <a:satOff val="-1697"/>
                      <a:lumOff val="-18038"/>
                    </a:schemeClr>
                  </a:solidFill>
                </a:defRPr>
              </a:pPr>
              <a:r>
                <a:t>Halpha, Hbeta</a:t>
              </a:r>
            </a:p>
            <a:p>
              <a:pPr marL="426719" indent="-426719" algn="l" defTabSz="490727">
                <a:spcBef>
                  <a:spcPts val="3500"/>
                </a:spcBef>
                <a:buClr>
                  <a:srgbClr val="5C86B9"/>
                </a:buClr>
                <a:buSzPct val="70000"/>
                <a:buFont typeface="Zapf Dingbats"/>
                <a:buChar char="✤"/>
                <a:defRPr sz="3191">
                  <a:solidFill>
                    <a:schemeClr val="accent1">
                      <a:hueOff val="54750"/>
                      <a:satOff val="-1697"/>
                      <a:lumOff val="-18038"/>
                    </a:schemeClr>
                  </a:solidFill>
                </a:defRPr>
              </a:pPr>
              <a:r>
                <a:t>[NII]6584</a:t>
              </a:r>
            </a:p>
            <a:p>
              <a:pPr marL="426719" indent="-426719" algn="l" defTabSz="490727">
                <a:spcBef>
                  <a:spcPts val="3500"/>
                </a:spcBef>
                <a:buClr>
                  <a:srgbClr val="5C86B9"/>
                </a:buClr>
                <a:buSzPct val="70000"/>
                <a:buFont typeface="Zapf Dingbats"/>
                <a:buChar char="✤"/>
                <a:defRPr sz="3191">
                  <a:solidFill>
                    <a:schemeClr val="accent1">
                      <a:hueOff val="54750"/>
                      <a:satOff val="-1697"/>
                      <a:lumOff val="-18038"/>
                    </a:schemeClr>
                  </a:solidFill>
                </a:defRPr>
              </a:pPr>
              <a:r>
                <a:t>[OII]3727</a:t>
              </a:r>
            </a:p>
            <a:p>
              <a:pPr marL="426719" indent="-426719" algn="l" defTabSz="490727">
                <a:spcBef>
                  <a:spcPts val="3500"/>
                </a:spcBef>
                <a:buClr>
                  <a:srgbClr val="5C86B9"/>
                </a:buClr>
                <a:buSzPct val="70000"/>
                <a:buFont typeface="Zapf Dingbats"/>
                <a:buChar char="✤"/>
                <a:defRPr sz="3191">
                  <a:solidFill>
                    <a:schemeClr val="accent1">
                      <a:hueOff val="54750"/>
                      <a:satOff val="-1697"/>
                      <a:lumOff val="-18038"/>
                    </a:schemeClr>
                  </a:solidFill>
                </a:defRPr>
              </a:pPr>
              <a:r>
                <a:t>[OIII]5007</a:t>
              </a:r>
            </a:p>
            <a:p>
              <a:pPr marL="426719" indent="-426719" algn="l" defTabSz="490727">
                <a:spcBef>
                  <a:spcPts val="3500"/>
                </a:spcBef>
                <a:buClr>
                  <a:srgbClr val="5C86B9"/>
                </a:buClr>
                <a:buSzPct val="70000"/>
                <a:buFont typeface="Zapf Dingbats"/>
                <a:buChar char="✤"/>
                <a:defRPr sz="3191">
                  <a:solidFill>
                    <a:schemeClr val="accent1">
                      <a:hueOff val="54750"/>
                      <a:satOff val="-1697"/>
                      <a:lumOff val="-18038"/>
                    </a:schemeClr>
                  </a:solidFill>
                </a:defRPr>
              </a:pPr>
              <a:r>
                <a:t>No [OIII]4363 nor [NII]5755</a:t>
              </a:r>
            </a:p>
          </p:txBody>
        </p:sp>
        <p:pic>
          <p:nvPicPr>
            <p:cNvPr id="180" name="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622232" cy="6375400"/>
            </a:xfrm>
            <a:prstGeom prst="rect">
              <a:avLst/>
            </a:prstGeom>
            <a:effectLst/>
          </p:spPr>
        </p:pic>
      </p:grpSp>
      <p:pic>
        <p:nvPicPr>
          <p:cNvPr id="183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42000" y="5148454"/>
            <a:ext cx="1254471" cy="256793"/>
          </a:xfrm>
          <a:prstGeom prst="rect">
            <a:avLst/>
          </a:prstGeom>
        </p:spPr>
      </p:pic>
      <p:sp>
        <p:nvSpPr>
          <p:cNvPr id="185" name="Shape 185"/>
          <p:cNvSpPr/>
          <p:nvPr/>
        </p:nvSpPr>
        <p:spPr>
          <a:xfrm>
            <a:off x="5847227" y="4572000"/>
            <a:ext cx="1208746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9300"/>
                </a:solidFill>
              </a:defRPr>
            </a:lvl1pPr>
          </a:lstStyle>
          <a:p>
            <a:pPr/>
            <a:r>
              <a:t>Model</a:t>
            </a:r>
          </a:p>
        </p:txBody>
      </p:sp>
      <p:sp>
        <p:nvSpPr>
          <p:cNvPr id="186" name="Shape 186"/>
          <p:cNvSpPr/>
          <p:nvPr/>
        </p:nvSpPr>
        <p:spPr>
          <a:xfrm>
            <a:off x="2716490" y="5278692"/>
            <a:ext cx="700840" cy="500726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187" name="Shape 187"/>
          <p:cNvSpPr/>
          <p:nvPr/>
        </p:nvSpPr>
        <p:spPr>
          <a:xfrm flipV="1">
            <a:off x="2710247" y="6014409"/>
            <a:ext cx="660518" cy="2506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188" name="Shape 188"/>
          <p:cNvSpPr/>
          <p:nvPr/>
        </p:nvSpPr>
        <p:spPr>
          <a:xfrm flipV="1">
            <a:off x="3467904" y="6260185"/>
            <a:ext cx="179880" cy="1918573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  <a:tailEnd type="stealth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189" name="Shape 189"/>
          <p:cNvSpPr/>
          <p:nvPr>
            <p:ph type="sldNum" sz="quarter" idx="2"/>
          </p:nvPr>
        </p:nvSpPr>
        <p:spPr>
          <a:xfrm>
            <a:off x="12382499" y="9220200"/>
            <a:ext cx="2159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l"/>
      </p:transition>
    </mc:Choice>
    <mc:Fallback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Photoionization models</a:t>
            </a:r>
          </a:p>
        </p:txBody>
      </p:sp>
      <p:sp>
        <p:nvSpPr>
          <p:cNvPr id="192" name="Shape 192"/>
          <p:cNvSpPr/>
          <p:nvPr>
            <p:ph type="body" sz="half" idx="1"/>
          </p:nvPr>
        </p:nvSpPr>
        <p:spPr>
          <a:xfrm>
            <a:off x="279400" y="2984500"/>
            <a:ext cx="5571431" cy="6324600"/>
          </a:xfrm>
          <a:prstGeom prst="rect">
            <a:avLst/>
          </a:prstGeom>
          <a:ln w="9525">
            <a:round/>
          </a:ln>
        </p:spPr>
        <p:txBody>
          <a:bodyPr anchor="t"/>
          <a:lstStyle/>
          <a:p>
            <a:pPr marL="0" indent="0" algn="ctr" defTabSz="432308">
              <a:spcBef>
                <a:spcPts val="0"/>
              </a:spcBef>
              <a:buClrTx/>
              <a:buSzTx/>
              <a:buFontTx/>
              <a:buNone/>
              <a:defRPr spc="-94" sz="4736">
                <a:latin typeface="+mn-lt"/>
                <a:ea typeface="+mn-ea"/>
                <a:cs typeface="+mn-cs"/>
                <a:sym typeface="Didot"/>
              </a:defRPr>
            </a:pPr>
            <a:r>
              <a:t>P-space</a:t>
            </a:r>
          </a:p>
          <a:p>
            <a:pPr marL="375920" indent="-375920" defTabSz="432308">
              <a:spcBef>
                <a:spcPts val="0"/>
              </a:spcBef>
              <a:defRPr sz="2812"/>
            </a:pPr>
            <a:r>
              <a:t>SED</a:t>
            </a:r>
          </a:p>
          <a:p>
            <a:pPr lvl="1" marL="808797" indent="-432877" defTabSz="432308">
              <a:spcBef>
                <a:spcPts val="0"/>
              </a:spcBef>
              <a:defRPr sz="2368"/>
            </a:pPr>
            <a:r>
              <a:t>shape (softness: T*, age)</a:t>
            </a:r>
            <a:r>
              <a:rPr>
                <a:solidFill>
                  <a:srgbClr val="FF2600"/>
                </a:solidFill>
              </a:rPr>
              <a:t> -&gt; FIT3D</a:t>
            </a:r>
            <a:endParaRPr>
              <a:solidFill>
                <a:srgbClr val="FF2600"/>
              </a:solidFill>
            </a:endParaRPr>
          </a:p>
          <a:p>
            <a:pPr lvl="1" marL="751840" indent="-375920" defTabSz="432308">
              <a:spcBef>
                <a:spcPts val="0"/>
              </a:spcBef>
              <a:defRPr sz="2812"/>
            </a:pPr>
            <a:r>
              <a:rPr strike="sngStrike"/>
              <a:t>intensity</a:t>
            </a:r>
            <a:r>
              <a:t> </a:t>
            </a:r>
            <a:endParaRPr>
              <a:solidFill>
                <a:srgbClr val="00F900"/>
              </a:solidFill>
            </a:endParaRPr>
          </a:p>
          <a:p>
            <a:pPr marL="375920" indent="-375920" defTabSz="432308">
              <a:spcBef>
                <a:spcPts val="0"/>
              </a:spcBef>
              <a:defRPr sz="2812"/>
            </a:pPr>
            <a:r>
              <a:t>Gas</a:t>
            </a:r>
          </a:p>
          <a:p>
            <a:pPr lvl="1" marL="751840" indent="-375920" defTabSz="432308">
              <a:spcBef>
                <a:spcPts val="0"/>
              </a:spcBef>
              <a:defRPr sz="2812"/>
            </a:pPr>
            <a:r>
              <a:rPr strike="sngStrike"/>
              <a:t>density</a:t>
            </a:r>
            <a:r>
              <a:t>        </a:t>
            </a:r>
            <a:r>
              <a:rPr>
                <a:solidFill>
                  <a:srgbClr val="00F900"/>
                </a:solidFill>
              </a:rPr>
              <a:t> log(U)</a:t>
            </a:r>
            <a:endParaRPr>
              <a:solidFill>
                <a:srgbClr val="00F900"/>
              </a:solidFill>
            </a:endParaRPr>
          </a:p>
          <a:p>
            <a:pPr lvl="1" marL="751840" indent="-375920" defTabSz="432308">
              <a:spcBef>
                <a:spcPts val="0"/>
              </a:spcBef>
              <a:defRPr sz="2812"/>
            </a:pPr>
            <a:r>
              <a:t>abundances</a:t>
            </a:r>
          </a:p>
          <a:p>
            <a:pPr lvl="2" marL="1127760" indent="-375920" defTabSz="432308">
              <a:spcBef>
                <a:spcPts val="0"/>
              </a:spcBef>
              <a:defRPr sz="2812"/>
            </a:pPr>
            <a:r>
              <a:t>O/H </a:t>
            </a:r>
            <a:r>
              <a:rPr>
                <a:solidFill>
                  <a:srgbClr val="FF2600"/>
                </a:solidFill>
              </a:rPr>
              <a:t>-&gt; O3N2, Stel. pop</a:t>
            </a:r>
            <a:endParaRPr>
              <a:solidFill>
                <a:srgbClr val="FF2600"/>
              </a:solidFill>
            </a:endParaRPr>
          </a:p>
          <a:p>
            <a:pPr lvl="2" marL="1127760" indent="-375920" defTabSz="432308">
              <a:spcBef>
                <a:spcPts val="0"/>
              </a:spcBef>
              <a:defRPr sz="2812">
                <a:solidFill>
                  <a:srgbClr val="00F900"/>
                </a:solidFill>
              </a:defRPr>
            </a:pPr>
            <a:r>
              <a:t>N/O</a:t>
            </a:r>
          </a:p>
          <a:p>
            <a:pPr lvl="2" marL="1127760" indent="-375920" defTabSz="432308">
              <a:spcBef>
                <a:spcPts val="0"/>
              </a:spcBef>
              <a:defRPr sz="2812"/>
            </a:pPr>
            <a:r>
              <a:t>etc…</a:t>
            </a:r>
          </a:p>
          <a:p>
            <a:pPr marL="375920" indent="-375920" defTabSz="432308">
              <a:spcBef>
                <a:spcPts val="0"/>
              </a:spcBef>
              <a:defRPr sz="2812"/>
            </a:pPr>
            <a:r>
              <a:rPr strike="sngStrike"/>
              <a:t>Distance source-gas</a:t>
            </a:r>
            <a:r>
              <a:rPr>
                <a:solidFill>
                  <a:srgbClr val="00F900"/>
                </a:solidFill>
              </a:rPr>
              <a:t> </a:t>
            </a:r>
            <a:endParaRPr>
              <a:solidFill>
                <a:srgbClr val="00F900"/>
              </a:solidFill>
            </a:endParaRPr>
          </a:p>
          <a:p>
            <a:pPr marL="375920" indent="-375920" defTabSz="432308">
              <a:spcBef>
                <a:spcPts val="0"/>
              </a:spcBef>
              <a:defRPr sz="2812"/>
            </a:pPr>
            <a:r>
              <a:t>Morphologie (</a:t>
            </a:r>
            <a:r>
              <a:rPr>
                <a:solidFill>
                  <a:srgbClr val="00F900"/>
                </a:solidFill>
              </a:rPr>
              <a:t>O or //</a:t>
            </a:r>
            <a:r>
              <a:t>)</a:t>
            </a:r>
          </a:p>
        </p:txBody>
      </p:sp>
      <p:grpSp>
        <p:nvGrpSpPr>
          <p:cNvPr id="195" name="Group 195"/>
          <p:cNvGrpSpPr/>
          <p:nvPr/>
        </p:nvGrpSpPr>
        <p:grpSpPr>
          <a:xfrm>
            <a:off x="7023099" y="2959100"/>
            <a:ext cx="5622232" cy="6375400"/>
            <a:chOff x="0" y="0"/>
            <a:chExt cx="5622230" cy="6375400"/>
          </a:xfrm>
        </p:grpSpPr>
        <p:sp>
          <p:nvSpPr>
            <p:cNvPr id="194" name="Shape 194"/>
            <p:cNvSpPr/>
            <p:nvPr/>
          </p:nvSpPr>
          <p:spPr>
            <a:xfrm>
              <a:off x="25400" y="25400"/>
              <a:ext cx="5571431" cy="6324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/>
            <a:p>
              <a:pPr>
                <a:defRPr spc="-128" sz="6400">
                  <a:solidFill>
                    <a:schemeClr val="accent1">
                      <a:hueOff val="54750"/>
                      <a:satOff val="-1697"/>
                      <a:lumOff val="-18038"/>
                    </a:schemeClr>
                  </a:solidFill>
                  <a:latin typeface="+mn-lt"/>
                  <a:ea typeface="+mn-ea"/>
                  <a:cs typeface="+mn-cs"/>
                  <a:sym typeface="Didot"/>
                </a:defRPr>
              </a:pPr>
              <a:r>
                <a:t>O-space</a:t>
              </a:r>
            </a:p>
            <a:p>
              <a:pPr marL="508000" indent="-508000" algn="l">
                <a:spcBef>
                  <a:spcPts val="4200"/>
                </a:spcBef>
                <a:buClr>
                  <a:srgbClr val="5C86B9"/>
                </a:buClr>
                <a:buSzPct val="70000"/>
                <a:buFont typeface="Zapf Dingbats"/>
                <a:buChar char="✤"/>
                <a:defRPr sz="3800">
                  <a:solidFill>
                    <a:schemeClr val="accent1">
                      <a:hueOff val="54750"/>
                      <a:satOff val="-1697"/>
                      <a:lumOff val="-18038"/>
                    </a:schemeClr>
                  </a:solidFill>
                </a:defRPr>
              </a:pPr>
              <a:r>
                <a:t>Halpha/ Hbeta: E</a:t>
              </a:r>
              <a:r>
                <a:rPr sz="2300"/>
                <a:t>B-V</a:t>
              </a:r>
            </a:p>
            <a:p>
              <a:pPr marL="508000" indent="-508000" algn="l">
                <a:spcBef>
                  <a:spcPts val="4200"/>
                </a:spcBef>
                <a:buClr>
                  <a:srgbClr val="5C86B9"/>
                </a:buClr>
                <a:buSzPct val="70000"/>
                <a:buFont typeface="Zapf Dingbats"/>
                <a:buChar char="✤"/>
                <a:defRPr sz="3800">
                  <a:solidFill>
                    <a:schemeClr val="accent1">
                      <a:hueOff val="54750"/>
                      <a:satOff val="-1697"/>
                      <a:lumOff val="-18038"/>
                    </a:schemeClr>
                  </a:solidFill>
                </a:defRPr>
              </a:pPr>
              <a:r>
                <a:t>[NII]/Ha</a:t>
              </a:r>
            </a:p>
            <a:p>
              <a:pPr marL="508000" indent="-508000" algn="l">
                <a:spcBef>
                  <a:spcPts val="4200"/>
                </a:spcBef>
                <a:buClr>
                  <a:srgbClr val="5C86B9"/>
                </a:buClr>
                <a:buSzPct val="70000"/>
                <a:buFont typeface="Zapf Dingbats"/>
                <a:buChar char="✤"/>
                <a:defRPr sz="3800">
                  <a:solidFill>
                    <a:schemeClr val="accent1">
                      <a:hueOff val="54750"/>
                      <a:satOff val="-1697"/>
                      <a:lumOff val="-18038"/>
                    </a:schemeClr>
                  </a:solidFill>
                </a:defRPr>
              </a:pPr>
              <a:r>
                <a:t>[OII]/Hb</a:t>
              </a:r>
            </a:p>
            <a:p>
              <a:pPr marL="508000" indent="-508000" algn="l">
                <a:spcBef>
                  <a:spcPts val="4200"/>
                </a:spcBef>
                <a:buClr>
                  <a:srgbClr val="5C86B9"/>
                </a:buClr>
                <a:buSzPct val="70000"/>
                <a:buFont typeface="Zapf Dingbats"/>
                <a:buChar char="✤"/>
                <a:defRPr sz="3800">
                  <a:solidFill>
                    <a:schemeClr val="accent1">
                      <a:hueOff val="54750"/>
                      <a:satOff val="-1697"/>
                      <a:lumOff val="-18038"/>
                    </a:schemeClr>
                  </a:solidFill>
                </a:defRPr>
              </a:pPr>
              <a:r>
                <a:t>[OIII]/Hb</a:t>
              </a:r>
            </a:p>
          </p:txBody>
        </p:sp>
        <p:pic>
          <p:nvPicPr>
            <p:cNvPr id="193" name="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5622232" cy="6375400"/>
            </a:xfrm>
            <a:prstGeom prst="rect">
              <a:avLst/>
            </a:prstGeom>
            <a:effectLst/>
          </p:spPr>
        </p:pic>
      </p:grpSp>
      <p:pic>
        <p:nvPicPr>
          <p:cNvPr id="196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42000" y="5148454"/>
            <a:ext cx="1254471" cy="256793"/>
          </a:xfrm>
          <a:prstGeom prst="rect">
            <a:avLst/>
          </a:prstGeom>
        </p:spPr>
      </p:pic>
      <p:sp>
        <p:nvSpPr>
          <p:cNvPr id="198" name="Shape 198"/>
          <p:cNvSpPr/>
          <p:nvPr/>
        </p:nvSpPr>
        <p:spPr>
          <a:xfrm>
            <a:off x="5847227" y="4572000"/>
            <a:ext cx="1208746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9300"/>
                </a:solidFill>
              </a:defRPr>
            </a:lvl1pPr>
          </a:lstStyle>
          <a:p>
            <a:pPr/>
            <a:r>
              <a:t>Model</a:t>
            </a:r>
          </a:p>
        </p:txBody>
      </p:sp>
      <p:sp>
        <p:nvSpPr>
          <p:cNvPr id="199" name="Shape 199"/>
          <p:cNvSpPr/>
          <p:nvPr>
            <p:ph type="sldNum" sz="quarter" idx="2"/>
          </p:nvPr>
        </p:nvSpPr>
        <p:spPr>
          <a:xfrm>
            <a:off x="12382499" y="9220200"/>
            <a:ext cx="2159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l"/>
      </p:transition>
    </mc:Choice>
    <mc:Fallback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log(U) and N/O grids</a:t>
            </a:r>
          </a:p>
        </p:txBody>
      </p:sp>
      <p:sp>
        <p:nvSpPr>
          <p:cNvPr id="202" name="Shape 202"/>
          <p:cNvSpPr/>
          <p:nvPr>
            <p:ph type="body" sz="half" idx="1"/>
          </p:nvPr>
        </p:nvSpPr>
        <p:spPr>
          <a:xfrm>
            <a:off x="406399" y="7176408"/>
            <a:ext cx="12015342" cy="2389173"/>
          </a:xfrm>
          <a:prstGeom prst="rect">
            <a:avLst/>
          </a:prstGeom>
        </p:spPr>
        <p:txBody>
          <a:bodyPr/>
          <a:lstStyle/>
          <a:p>
            <a:pPr marL="281940" indent="-281940" defTabSz="432308">
              <a:spcBef>
                <a:spcPts val="0"/>
              </a:spcBef>
              <a:defRPr sz="2220"/>
            </a:pPr>
            <a:r>
              <a:rPr b="1"/>
              <a:t>For each region</a:t>
            </a:r>
            <a:r>
              <a:t> (&gt; 9000): 11 values of log(U), 5 values of N/O, 2 morphologies (O or //) and 2 values for O/H -&gt; 220 models with adapted SED and O/H. -&gt; </a:t>
            </a:r>
            <a:r>
              <a:rPr b="1"/>
              <a:t>Determination of log(U) and N/O.</a:t>
            </a:r>
            <a:endParaRPr b="1"/>
          </a:p>
          <a:p>
            <a:pPr marL="281940" indent="-281940" defTabSz="432308">
              <a:spcBef>
                <a:spcPts val="0"/>
              </a:spcBef>
              <a:defRPr sz="2220"/>
            </a:pPr>
            <a:r>
              <a:t>A total or ~2 millions models are run for the meta-grid (</a:t>
            </a:r>
            <a:r>
              <a:rPr i="1"/>
              <a:t>that's why O/H is not free!</a:t>
            </a:r>
            <a:r>
              <a:t>)</a:t>
            </a:r>
          </a:p>
          <a:p>
            <a:pPr marL="281940" indent="-281940" defTabSz="432308">
              <a:spcBef>
                <a:spcPts val="0"/>
              </a:spcBef>
              <a:defRPr sz="2220"/>
            </a:pPr>
            <a:r>
              <a:t>ad-hoc models with adequate log(U) and N/O are re-run and </a:t>
            </a:r>
            <a:r>
              <a:rPr b="1"/>
              <a:t>stored in 3MdB.</a:t>
            </a:r>
          </a:p>
          <a:p>
            <a:pPr marL="281940" indent="-281940" defTabSz="432308">
              <a:spcBef>
                <a:spcPts val="0"/>
              </a:spcBef>
              <a:defRPr sz="2220"/>
            </a:pPr>
            <a:r>
              <a:t>[OII]/Hb used to filter the final set of models used for the following plots.</a:t>
            </a:r>
          </a:p>
        </p:txBody>
      </p:sp>
      <p:pic>
        <p:nvPicPr>
          <p:cNvPr id="203" name="BPT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9466" y="2343355"/>
            <a:ext cx="5949209" cy="4778873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Shape 204"/>
          <p:cNvSpPr/>
          <p:nvPr>
            <p:ph type="sldNum" sz="quarter" idx="2"/>
          </p:nvPr>
        </p:nvSpPr>
        <p:spPr>
          <a:xfrm>
            <a:off x="12382499" y="9220200"/>
            <a:ext cx="2159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l"/>
      </p:transition>
    </mc:Choice>
    <mc:Fallback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Eq. widths</a:t>
            </a:r>
          </a:p>
        </p:txBody>
      </p:sp>
      <p:sp>
        <p:nvSpPr>
          <p:cNvPr id="207" name="Shape 207"/>
          <p:cNvSpPr/>
          <p:nvPr>
            <p:ph type="body" sz="quarter" idx="1"/>
          </p:nvPr>
        </p:nvSpPr>
        <p:spPr>
          <a:xfrm>
            <a:off x="355600" y="7950200"/>
            <a:ext cx="11773496" cy="1358900"/>
          </a:xfrm>
          <a:prstGeom prst="rect">
            <a:avLst/>
          </a:prstGeom>
        </p:spPr>
        <p:txBody>
          <a:bodyPr/>
          <a:lstStyle/>
          <a:p>
            <a:pPr marL="266700" indent="-266700" defTabSz="408940">
              <a:spcBef>
                <a:spcPts val="700"/>
              </a:spcBef>
              <a:defRPr sz="2100"/>
            </a:pPr>
            <a:r>
              <a:t>Halpha Eq. width disagree between models and observations:</a:t>
            </a:r>
          </a:p>
          <a:p>
            <a:pPr lvl="1" marL="533400" indent="-266700" defTabSz="408940">
              <a:spcBef>
                <a:spcPts val="700"/>
              </a:spcBef>
              <a:defRPr sz="2100"/>
            </a:pPr>
            <a:r>
              <a:t>obs &lt; mod ----&gt; leaking (~80%)</a:t>
            </a:r>
          </a:p>
          <a:p>
            <a:pPr lvl="1" marL="533400" indent="-266700" defTabSz="408940">
              <a:spcBef>
                <a:spcPts val="700"/>
              </a:spcBef>
              <a:defRPr sz="2100"/>
            </a:pPr>
            <a:r>
              <a:t>mod &lt; obs ----&gt; missing ionizing photons (pb...)</a:t>
            </a:r>
          </a:p>
        </p:txBody>
      </p:sp>
      <p:pic>
        <p:nvPicPr>
          <p:cNvPr id="208" name="EW_comp.pdf"/>
          <p:cNvPicPr>
            <a:picLocks noChangeAspect="1"/>
          </p:cNvPicPr>
          <p:nvPr/>
        </p:nvPicPr>
        <p:blipFill>
          <a:blip r:embed="rId2">
            <a:extLst/>
          </a:blip>
          <a:srcRect l="0" t="65885" r="0" b="0"/>
          <a:stretch>
            <a:fillRect/>
          </a:stretch>
        </p:blipFill>
        <p:spPr>
          <a:xfrm>
            <a:off x="3268265" y="2632075"/>
            <a:ext cx="6468204" cy="4978400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hape 209"/>
          <p:cNvSpPr/>
          <p:nvPr/>
        </p:nvSpPr>
        <p:spPr>
          <a:xfrm>
            <a:off x="9130158" y="2857499"/>
            <a:ext cx="124688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OB stars</a:t>
            </a:r>
          </a:p>
        </p:txBody>
      </p:sp>
      <p:sp>
        <p:nvSpPr>
          <p:cNvPr id="210" name="Shape 210"/>
          <p:cNvSpPr/>
          <p:nvPr/>
        </p:nvSpPr>
        <p:spPr>
          <a:xfrm>
            <a:off x="8831188" y="6286499"/>
            <a:ext cx="184482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HOLMES</a:t>
            </a:r>
          </a:p>
        </p:txBody>
      </p:sp>
      <p:sp>
        <p:nvSpPr>
          <p:cNvPr id="211" name="Shape 211"/>
          <p:cNvSpPr/>
          <p:nvPr>
            <p:ph type="sldNum" sz="quarter" idx="2"/>
          </p:nvPr>
        </p:nvSpPr>
        <p:spPr>
          <a:xfrm>
            <a:off x="12382499" y="9220200"/>
            <a:ext cx="2159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l"/>
      </p:transition>
    </mc:Choice>
    <mc:Fallback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Temp_OH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3606" y="2395466"/>
            <a:ext cx="8697588" cy="6917674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hape 2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defRPr spc="-102" sz="5120"/>
            </a:lvl1pPr>
          </a:lstStyle>
          <a:p>
            <a:pPr/>
            <a:r>
              <a:t>[OIII] 4363/5007: observations reproduced!</a:t>
            </a:r>
          </a:p>
        </p:txBody>
      </p:sp>
      <p:sp>
        <p:nvSpPr>
          <p:cNvPr id="215" name="Shape 215"/>
          <p:cNvSpPr/>
          <p:nvPr>
            <p:ph type="body" sz="quarter" idx="1"/>
          </p:nvPr>
        </p:nvSpPr>
        <p:spPr>
          <a:xfrm>
            <a:off x="3644900" y="6901374"/>
            <a:ext cx="2880668" cy="145522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2300"/>
            </a:pPr>
            <a:r>
              <a:t>Our ad-hoc models</a:t>
            </a:r>
          </a:p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2300"/>
            </a:pPr>
            <a:r>
              <a:t>observations</a:t>
            </a:r>
          </a:p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2300"/>
            </a:pPr>
            <a:r>
              <a:t>MAPPINGS models</a:t>
            </a:r>
          </a:p>
        </p:txBody>
      </p:sp>
      <p:sp>
        <p:nvSpPr>
          <p:cNvPr id="216" name="Shape 216"/>
          <p:cNvSpPr/>
          <p:nvPr/>
        </p:nvSpPr>
        <p:spPr>
          <a:xfrm>
            <a:off x="9815958" y="2803383"/>
            <a:ext cx="124688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OB stars</a:t>
            </a:r>
          </a:p>
        </p:txBody>
      </p:sp>
      <p:sp>
        <p:nvSpPr>
          <p:cNvPr id="217" name="Shape 217"/>
          <p:cNvSpPr/>
          <p:nvPr/>
        </p:nvSpPr>
        <p:spPr>
          <a:xfrm>
            <a:off x="9542388" y="7925254"/>
            <a:ext cx="184482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HOLMES</a:t>
            </a:r>
          </a:p>
        </p:txBody>
      </p:sp>
      <p:sp>
        <p:nvSpPr>
          <p:cNvPr id="218" name="Shape 218"/>
          <p:cNvSpPr/>
          <p:nvPr>
            <p:ph type="sldNum" sz="quarter" idx="2"/>
          </p:nvPr>
        </p:nvSpPr>
        <p:spPr>
          <a:xfrm>
            <a:off x="12382499" y="9220200"/>
            <a:ext cx="2159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9" name="Shape 219"/>
          <p:cNvSpPr/>
          <p:nvPr/>
        </p:nvSpPr>
        <p:spPr>
          <a:xfrm flipV="1">
            <a:off x="6375399" y="6013285"/>
            <a:ext cx="454622" cy="1301915"/>
          </a:xfrm>
          <a:prstGeom prst="line">
            <a:avLst/>
          </a:prstGeom>
          <a:ln w="254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220" name="Shape 220"/>
          <p:cNvSpPr/>
          <p:nvPr/>
        </p:nvSpPr>
        <p:spPr>
          <a:xfrm flipH="1" flipV="1">
            <a:off x="4486216" y="5841900"/>
            <a:ext cx="923985" cy="1892400"/>
          </a:xfrm>
          <a:prstGeom prst="line">
            <a:avLst/>
          </a:prstGeom>
          <a:ln w="254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</a:p>
        </p:txBody>
      </p:sp>
      <p:sp>
        <p:nvSpPr>
          <p:cNvPr id="221" name="Shape 221"/>
          <p:cNvSpPr/>
          <p:nvPr/>
        </p:nvSpPr>
        <p:spPr>
          <a:xfrm flipV="1">
            <a:off x="6375399" y="5262266"/>
            <a:ext cx="2228306" cy="2802234"/>
          </a:xfrm>
          <a:prstGeom prst="line">
            <a:avLst/>
          </a:prstGeom>
          <a:ln w="254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202020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l"/>
      </p:transition>
    </mc:Choice>
    <mc:Fallback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Determining U</a:t>
            </a:r>
          </a:p>
        </p:txBody>
      </p:sp>
      <p:sp>
        <p:nvSpPr>
          <p:cNvPr id="224" name="Shape 224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1000"/>
              </a:spcBef>
            </a:pPr>
            <a:r>
              <a:t>U is not easily determined from observations.</a:t>
            </a:r>
          </a:p>
          <a:p>
            <a:pPr>
              <a:spcBef>
                <a:spcPts val="1000"/>
              </a:spcBef>
            </a:pPr>
            <a:r>
              <a:t>[OII]/[OIII] depends on the morphology</a:t>
            </a:r>
          </a:p>
          <a:p>
            <a:pPr>
              <a:spcBef>
                <a:spcPts val="1000"/>
              </a:spcBef>
            </a:pPr>
            <a:r>
              <a:t>[SII]/[SIII] more acurate</a:t>
            </a:r>
          </a:p>
        </p:txBody>
      </p:sp>
      <p:pic>
        <p:nvPicPr>
          <p:cNvPr id="225" name="logU_O2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7660" y="2444608"/>
            <a:ext cx="9717302" cy="41303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logU_S23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08263" y="6262429"/>
            <a:ext cx="4164787" cy="3484821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hape 227"/>
          <p:cNvSpPr/>
          <p:nvPr/>
        </p:nvSpPr>
        <p:spPr>
          <a:xfrm>
            <a:off x="3323691" y="6527800"/>
            <a:ext cx="413818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</a:t>
            </a:r>
          </a:p>
        </p:txBody>
      </p:sp>
      <p:sp>
        <p:nvSpPr>
          <p:cNvPr id="228" name="Shape 228"/>
          <p:cNvSpPr/>
          <p:nvPr/>
        </p:nvSpPr>
        <p:spPr>
          <a:xfrm>
            <a:off x="7848600" y="6667500"/>
            <a:ext cx="304800" cy="317500"/>
          </a:xfrm>
          <a:prstGeom prst="ellipse">
            <a:avLst/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9" name="Shape 229"/>
          <p:cNvSpPr/>
          <p:nvPr/>
        </p:nvSpPr>
        <p:spPr>
          <a:xfrm>
            <a:off x="4673928" y="6578600"/>
            <a:ext cx="2234544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Morphology</a:t>
            </a:r>
          </a:p>
        </p:txBody>
      </p:sp>
      <p:sp>
        <p:nvSpPr>
          <p:cNvPr id="230" name="Shape 230"/>
          <p:cNvSpPr/>
          <p:nvPr>
            <p:ph type="sldNum" sz="quarter" idx="2"/>
          </p:nvPr>
        </p:nvSpPr>
        <p:spPr>
          <a:xfrm>
            <a:off x="12382499" y="9220200"/>
            <a:ext cx="2159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1" name="Shape 231"/>
          <p:cNvSpPr/>
          <p:nvPr/>
        </p:nvSpPr>
        <p:spPr>
          <a:xfrm>
            <a:off x="2052228" y="5041899"/>
            <a:ext cx="1254944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solidFill>
                  <a:srgbClr val="FF2600"/>
                </a:solidFill>
              </a:defRPr>
            </a:pPr>
            <a:r>
              <a:t>Diaz+00</a:t>
            </a:r>
          </a:p>
          <a:p>
            <a:pPr>
              <a:defRPr sz="2000">
                <a:solidFill>
                  <a:srgbClr val="0433FF"/>
                </a:solidFill>
              </a:defRPr>
            </a:pPr>
            <a:r>
              <a:t>This work</a:t>
            </a:r>
          </a:p>
        </p:txBody>
      </p:sp>
      <p:sp>
        <p:nvSpPr>
          <p:cNvPr id="232" name="Shape 232"/>
          <p:cNvSpPr/>
          <p:nvPr/>
        </p:nvSpPr>
        <p:spPr>
          <a:xfrm>
            <a:off x="9726144" y="8331200"/>
            <a:ext cx="1197912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900">
                <a:solidFill>
                  <a:srgbClr val="FF2600"/>
                </a:solidFill>
              </a:defRPr>
            </a:pPr>
            <a:r>
              <a:t>Diaz+91</a:t>
            </a:r>
          </a:p>
          <a:p>
            <a:pPr>
              <a:defRPr sz="1900">
                <a:solidFill>
                  <a:srgbClr val="0433FF"/>
                </a:solidFill>
              </a:defRPr>
            </a:pPr>
            <a:r>
              <a:t>This work</a:t>
            </a:r>
          </a:p>
        </p:txBody>
      </p:sp>
      <p:sp>
        <p:nvSpPr>
          <p:cNvPr id="233" name="Shape 233"/>
          <p:cNvSpPr/>
          <p:nvPr/>
        </p:nvSpPr>
        <p:spPr>
          <a:xfrm>
            <a:off x="10148031" y="2708729"/>
            <a:ext cx="96373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OB stars</a:t>
            </a:r>
          </a:p>
        </p:txBody>
      </p:sp>
      <p:sp>
        <p:nvSpPr>
          <p:cNvPr id="234" name="Shape 234"/>
          <p:cNvSpPr/>
          <p:nvPr/>
        </p:nvSpPr>
        <p:spPr>
          <a:xfrm>
            <a:off x="9707488" y="5527675"/>
            <a:ext cx="184482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HOLMES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l"/>
      </p:transition>
    </mc:Choice>
    <mc:Fallback>
      <p:transition spd="fast">
        <p:fade/>
      </p:transition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