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2" r:id="rId2"/>
    <p:sldMasterId id="2147483674" r:id="rId3"/>
    <p:sldMasterId id="2147483687" r:id="rId4"/>
  </p:sldMasterIdLst>
  <p:notesMasterIdLst>
    <p:notesMasterId r:id="rId28"/>
  </p:notesMasterIdLst>
  <p:handoutMasterIdLst>
    <p:handoutMasterId r:id="rId29"/>
  </p:handoutMasterIdLst>
  <p:sldIdLst>
    <p:sldId id="372" r:id="rId5"/>
    <p:sldId id="354" r:id="rId6"/>
    <p:sldId id="334" r:id="rId7"/>
    <p:sldId id="355" r:id="rId8"/>
    <p:sldId id="358" r:id="rId9"/>
    <p:sldId id="356" r:id="rId10"/>
    <p:sldId id="314" r:id="rId11"/>
    <p:sldId id="315" r:id="rId12"/>
    <p:sldId id="359" r:id="rId13"/>
    <p:sldId id="361" r:id="rId14"/>
    <p:sldId id="317" r:id="rId15"/>
    <p:sldId id="357" r:id="rId16"/>
    <p:sldId id="282" r:id="rId17"/>
    <p:sldId id="279" r:id="rId18"/>
    <p:sldId id="258" r:id="rId19"/>
    <p:sldId id="263" r:id="rId20"/>
    <p:sldId id="366" r:id="rId21"/>
    <p:sldId id="365" r:id="rId22"/>
    <p:sldId id="362" r:id="rId23"/>
    <p:sldId id="363" r:id="rId24"/>
    <p:sldId id="367" r:id="rId25"/>
    <p:sldId id="368" r:id="rId26"/>
    <p:sldId id="360" r:id="rId27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A2D"/>
    <a:srgbClr val="F5E30F"/>
    <a:srgbClr val="EEF6DB"/>
    <a:srgbClr val="5883E2"/>
    <a:srgbClr val="D3F9FF"/>
    <a:srgbClr val="465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762" autoAdjust="0"/>
  </p:normalViewPr>
  <p:slideViewPr>
    <p:cSldViewPr snapToGrid="0" snapToObjects="1">
      <p:cViewPr>
        <p:scale>
          <a:sx n="75" d="100"/>
          <a:sy n="75" d="100"/>
        </p:scale>
        <p:origin x="-952" y="-568"/>
      </p:cViewPr>
      <p:guideLst>
        <p:guide orient="horz" pos="2160"/>
        <p:guide pos="2880"/>
      </p:guideLst>
    </p:cSldViewPr>
  </p:slideViewPr>
  <p:notesTextViewPr>
    <p:cViewPr>
      <p:scale>
        <a:sx n="170" d="100"/>
        <a:sy n="170" d="100"/>
      </p:scale>
      <p:origin x="0" y="0"/>
    </p:cViewPr>
  </p:notesTextViewPr>
  <p:sorterViewPr>
    <p:cViewPr>
      <p:scale>
        <a:sx n="100" d="100"/>
        <a:sy n="100" d="100"/>
      </p:scale>
      <p:origin x="0" y="37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356A02-019D-9A4E-AE7E-F210073BAED4}" type="datetimeFigureOut">
              <a:rPr lang="es-ES" smtClean="0"/>
              <a:t>14/04/16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436452-58A3-214B-8170-12D44B667D3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80723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6965B6-3686-7E42-B058-93E9DF66CF18}" type="datetimeFigureOut">
              <a:rPr lang="es-ES" smtClean="0"/>
              <a:t>14/04/16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C1ECDE-5042-9548-A2A6-10B9B4E9EA0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5168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E194038A-92A7-1F4F-849F-F4A8040A492C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5120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4588" y="687388"/>
            <a:ext cx="4567237" cy="342582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120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913762" y="5847907"/>
            <a:ext cx="3294435" cy="11041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Snot</a:t>
            </a:r>
            <a:r>
              <a:rPr lang="es-ES" dirty="0" smtClean="0"/>
              <a:t> </a:t>
            </a:r>
            <a:r>
              <a:rPr lang="es-ES" dirty="0" err="1" smtClean="0"/>
              <a:t>may</a:t>
            </a:r>
            <a:r>
              <a:rPr lang="es-ES" dirty="0" smtClean="0"/>
              <a:t> be </a:t>
            </a:r>
            <a:r>
              <a:rPr lang="es-ES" dirty="0" err="1" smtClean="0"/>
              <a:t>just</a:t>
            </a:r>
            <a:r>
              <a:rPr lang="es-ES" dirty="0" smtClean="0"/>
              <a:t> </a:t>
            </a:r>
            <a:r>
              <a:rPr lang="es-ES" dirty="0" err="1" smtClean="0"/>
              <a:t>too</a:t>
            </a:r>
            <a:r>
              <a:rPr lang="es-ES" dirty="0" smtClean="0"/>
              <a:t> </a:t>
            </a:r>
            <a:r>
              <a:rPr lang="es-ES" dirty="0" err="1" smtClean="0"/>
              <a:t>low</a:t>
            </a:r>
            <a:r>
              <a:rPr lang="es-ES" dirty="0" smtClean="0"/>
              <a:t> SB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baseline="0" dirty="0" smtClean="0"/>
              <a:t> extended </a:t>
            </a:r>
            <a:r>
              <a:rPr lang="es-ES" baseline="0" dirty="0" err="1" smtClean="0"/>
              <a:t>emission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been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identified</a:t>
            </a:r>
            <a:r>
              <a:rPr lang="es-ES" baseline="0" dirty="0" smtClean="0"/>
              <a:t>..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1ECDE-5042-9548-A2A6-10B9B4E9EA0D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6382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Luminosity</a:t>
            </a:r>
            <a:r>
              <a:rPr lang="es-ES" dirty="0" smtClean="0"/>
              <a:t> </a:t>
            </a:r>
            <a:r>
              <a:rPr lang="es-ES" dirty="0" err="1" smtClean="0"/>
              <a:t>profiles</a:t>
            </a:r>
            <a:r>
              <a:rPr lang="es-ES" dirty="0" smtClean="0"/>
              <a:t>.</a:t>
            </a:r>
          </a:p>
          <a:p>
            <a:endParaRPr lang="es-ES" dirty="0" smtClean="0"/>
          </a:p>
          <a:p>
            <a:r>
              <a:rPr lang="es-ES" dirty="0" err="1" smtClean="0"/>
              <a:t>Exponential</a:t>
            </a:r>
            <a:r>
              <a:rPr lang="es-ES" dirty="0" smtClean="0"/>
              <a:t> </a:t>
            </a:r>
            <a:r>
              <a:rPr lang="es-ES" dirty="0" err="1" smtClean="0"/>
              <a:t>like</a:t>
            </a:r>
            <a:r>
              <a:rPr lang="es-ES" dirty="0" smtClean="0"/>
              <a:t>- Disc </a:t>
            </a:r>
            <a:r>
              <a:rPr lang="es-ES" dirty="0" err="1" smtClean="0"/>
              <a:t>characteristics</a:t>
            </a:r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SF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primeval</a:t>
            </a:r>
            <a:r>
              <a:rPr lang="es-ES" baseline="0" dirty="0" smtClean="0"/>
              <a:t> discs (</a:t>
            </a:r>
            <a:r>
              <a:rPr lang="es-ES" baseline="0" dirty="0" err="1" smtClean="0"/>
              <a:t>lop-sided</a:t>
            </a:r>
            <a:r>
              <a:rPr lang="es-ES" baseline="0" dirty="0" smtClean="0"/>
              <a:t>)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1ECDE-5042-9548-A2A6-10B9B4E9EA0D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4451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Galaxies</a:t>
            </a:r>
            <a:r>
              <a:rPr lang="es-ES" dirty="0" smtClean="0"/>
              <a:t> </a:t>
            </a:r>
            <a:r>
              <a:rPr lang="es-ES" dirty="0" err="1" smtClean="0"/>
              <a:t>selected</a:t>
            </a:r>
            <a:r>
              <a:rPr lang="es-ES" dirty="0" smtClean="0"/>
              <a:t>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UM and KISO</a:t>
            </a:r>
            <a:r>
              <a:rPr lang="es-ES" baseline="0" dirty="0" smtClean="0"/>
              <a:t> archive of </a:t>
            </a:r>
            <a:r>
              <a:rPr lang="es-ES" baseline="0" dirty="0" err="1" smtClean="0"/>
              <a:t>bright</a:t>
            </a:r>
            <a:r>
              <a:rPr lang="es-ES" baseline="0" dirty="0" smtClean="0"/>
              <a:t> UV </a:t>
            </a:r>
            <a:r>
              <a:rPr lang="es-ES" baseline="0" dirty="0" err="1" smtClean="0"/>
              <a:t>galaxies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r>
              <a:rPr lang="es-ES" baseline="0" dirty="0" err="1" smtClean="0"/>
              <a:t>Sloan</a:t>
            </a:r>
            <a:r>
              <a:rPr lang="es-ES" baseline="0" dirty="0" smtClean="0"/>
              <a:t> and H-UDF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1ECDE-5042-9548-A2A6-10B9B4E9EA0D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7291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F25D2AC-9237-BC49-A3AE-AF8CCCC253FD}" type="slidenum">
              <a:rPr lang="en-US"/>
              <a:pPr/>
              <a:t>15</a:t>
            </a:fld>
            <a:endParaRPr lang="en-US"/>
          </a:p>
        </p:txBody>
      </p:sp>
      <p:sp>
        <p:nvSpPr>
          <p:cNvPr id="4812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813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3991" y="5847792"/>
            <a:ext cx="3294048" cy="110346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dirty="0"/>
          </a:p>
          <a:p>
            <a:r>
              <a:rPr lang="es-ES" dirty="0" err="1" smtClean="0"/>
              <a:t>Low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metallicity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galaxies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selected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from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spectra</a:t>
            </a:r>
            <a:r>
              <a:rPr lang="es-ES" baseline="0" dirty="0" smtClean="0"/>
              <a:t> are </a:t>
            </a:r>
            <a:r>
              <a:rPr lang="es-ES" baseline="0" dirty="0" err="1" smtClean="0"/>
              <a:t>tadpole</a:t>
            </a:r>
            <a:r>
              <a:rPr lang="es-ES" baseline="0" dirty="0" smtClean="0"/>
              <a:t> (</a:t>
            </a:r>
            <a:r>
              <a:rPr lang="es-ES" baseline="0" dirty="0" err="1" smtClean="0"/>
              <a:t>cometary</a:t>
            </a:r>
            <a:r>
              <a:rPr lang="es-ES" baseline="0" dirty="0" smtClean="0"/>
              <a:t>) </a:t>
            </a:r>
            <a:r>
              <a:rPr lang="es-ES" baseline="0" dirty="0" err="1" smtClean="0"/>
              <a:t>like</a:t>
            </a:r>
            <a:r>
              <a:rPr lang="es-ES" baseline="0" dirty="0" smtClean="0"/>
              <a:t> (80%)</a:t>
            </a:r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E808113-33B7-6942-8329-47842780943C}" type="slidenum">
              <a:rPr lang="en-US"/>
              <a:pPr/>
              <a:t>16</a:t>
            </a:fld>
            <a:endParaRPr lang="en-US"/>
          </a:p>
        </p:txBody>
      </p:sp>
      <p:sp>
        <p:nvSpPr>
          <p:cNvPr id="624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24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3991" y="5847792"/>
            <a:ext cx="3294048" cy="110346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s-ES" dirty="0" err="1" smtClean="0"/>
              <a:t>Firm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probe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what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proposed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using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luminosity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profiles</a:t>
            </a:r>
            <a:endParaRPr lang="es-E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8C006C9-F99E-194B-AA70-237639D17EEC}" type="slidenum">
              <a:rPr lang="en-US"/>
              <a:pPr/>
              <a:t>17</a:t>
            </a:fld>
            <a:endParaRPr lang="en-US"/>
          </a:p>
        </p:txBody>
      </p:sp>
      <p:sp>
        <p:nvSpPr>
          <p:cNvPr id="655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55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3991" y="5847792"/>
            <a:ext cx="3294048" cy="110346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dirty="0" smtClean="0"/>
          </a:p>
          <a:p>
            <a:endParaRPr lang="es-ES" dirty="0" smtClean="0"/>
          </a:p>
          <a:p>
            <a:r>
              <a:rPr lang="es-ES" dirty="0" err="1" smtClean="0"/>
              <a:t>They</a:t>
            </a:r>
            <a:r>
              <a:rPr lang="es-ES" dirty="0" smtClean="0"/>
              <a:t> are metal </a:t>
            </a:r>
            <a:r>
              <a:rPr lang="es-ES" dirty="0" err="1" smtClean="0"/>
              <a:t>poor</a:t>
            </a:r>
            <a:r>
              <a:rPr lang="es-ES" dirty="0" smtClean="0"/>
              <a:t> </a:t>
            </a:r>
            <a:r>
              <a:rPr lang="es-ES" dirty="0" err="1" smtClean="0"/>
              <a:t>but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holes</a:t>
            </a:r>
            <a:r>
              <a:rPr lang="es-ES" dirty="0" smtClean="0"/>
              <a:t> in </a:t>
            </a:r>
            <a:r>
              <a:rPr lang="es-ES" dirty="0" err="1" smtClean="0"/>
              <a:t>metallicity</a:t>
            </a:r>
            <a:r>
              <a:rPr lang="es-ES" dirty="0" smtClean="0"/>
              <a:t> coincide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head</a:t>
            </a:r>
            <a:r>
              <a:rPr lang="es-ES" baseline="0" dirty="0" smtClean="0"/>
              <a:t>.</a:t>
            </a:r>
            <a:endParaRPr lang="es-E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AC53521-C6C9-D543-A99B-41F1AB5532CD}" type="slidenum">
              <a:rPr lang="en-US">
                <a:solidFill>
                  <a:prstClr val="white"/>
                </a:solidFill>
                <a:latin typeface="Calibri"/>
              </a:rPr>
              <a:pPr/>
              <a:t>18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1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91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3991" y="5847792"/>
            <a:ext cx="3294048" cy="110346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s-ES" dirty="0" smtClean="0"/>
              <a:t>TRIGGERING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starburst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cosmic</a:t>
            </a:r>
            <a:r>
              <a:rPr lang="es-ES" baseline="0" dirty="0" smtClean="0"/>
              <a:t> web.</a:t>
            </a:r>
            <a:endParaRPr lang="es-ES" dirty="0" smtClean="0"/>
          </a:p>
          <a:p>
            <a:r>
              <a:rPr lang="es-ES" baseline="0" dirty="0" smtClean="0"/>
              <a:t>Box </a:t>
            </a:r>
            <a:r>
              <a:rPr lang="es-ES" baseline="0" dirty="0" err="1" smtClean="0"/>
              <a:t>side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length</a:t>
            </a:r>
            <a:r>
              <a:rPr lang="es-ES" baseline="0" dirty="0" smtClean="0"/>
              <a:t> 320 </a:t>
            </a:r>
            <a:r>
              <a:rPr lang="es-ES" baseline="0" dirty="0" err="1" smtClean="0"/>
              <a:t>Kpc</a:t>
            </a:r>
            <a:r>
              <a:rPr lang="es-ES" baseline="0" dirty="0" smtClean="0"/>
              <a:t>.</a:t>
            </a:r>
          </a:p>
          <a:p>
            <a:r>
              <a:rPr lang="es-ES" baseline="0" dirty="0" err="1" smtClean="0"/>
              <a:t>Three</a:t>
            </a:r>
            <a:r>
              <a:rPr lang="es-ES" baseline="0" dirty="0" smtClean="0"/>
              <a:t> radial </a:t>
            </a:r>
            <a:r>
              <a:rPr lang="es-ES" baseline="0" dirty="0" err="1" smtClean="0"/>
              <a:t>streams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appear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all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simulations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massive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haloes</a:t>
            </a:r>
            <a:r>
              <a:rPr lang="es-ES" baseline="0" dirty="0" smtClean="0"/>
              <a:t> at </a:t>
            </a:r>
            <a:r>
              <a:rPr lang="es-ES" baseline="0" dirty="0" err="1" smtClean="0"/>
              <a:t>high</a:t>
            </a:r>
            <a:r>
              <a:rPr lang="es-ES" baseline="0" dirty="0" smtClean="0"/>
              <a:t> z. </a:t>
            </a:r>
          </a:p>
          <a:p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dotted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circle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marks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halo </a:t>
            </a:r>
            <a:r>
              <a:rPr lang="es-ES" baseline="0" dirty="0" err="1" smtClean="0"/>
              <a:t>virial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radius</a:t>
            </a:r>
            <a:r>
              <a:rPr lang="es-ES" baseline="0" dirty="0" smtClean="0"/>
              <a:t>.</a:t>
            </a:r>
          </a:p>
          <a:p>
            <a:r>
              <a:rPr lang="es-ES" baseline="0" dirty="0" err="1" smtClean="0"/>
              <a:t>Mass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clumps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inside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about</a:t>
            </a:r>
            <a:r>
              <a:rPr lang="es-ES" baseline="0" dirty="0" smtClean="0"/>
              <a:t> 1/10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central </a:t>
            </a:r>
            <a:r>
              <a:rPr lang="es-ES" baseline="0" dirty="0" err="1" smtClean="0"/>
              <a:t>galaxy</a:t>
            </a:r>
            <a:r>
              <a:rPr lang="es-ES" baseline="0" dirty="0" smtClean="0"/>
              <a:t>-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it</a:t>
            </a:r>
            <a:r>
              <a:rPr lang="es-ES" baseline="0" dirty="0" smtClean="0"/>
              <a:t> 10^10 </a:t>
            </a:r>
            <a:r>
              <a:rPr lang="es-ES" baseline="0" dirty="0" err="1" smtClean="0"/>
              <a:t>Msun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clumps</a:t>
            </a:r>
            <a:r>
              <a:rPr lang="es-ES" baseline="0" dirty="0" smtClean="0"/>
              <a:t>.</a:t>
            </a:r>
          </a:p>
          <a:p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cold</a:t>
            </a:r>
            <a:r>
              <a:rPr lang="es-ES" baseline="0" dirty="0" smtClean="0"/>
              <a:t> gas </a:t>
            </a:r>
            <a:r>
              <a:rPr lang="es-ES" baseline="0" dirty="0" err="1" smtClean="0"/>
              <a:t>infall</a:t>
            </a:r>
            <a:r>
              <a:rPr lang="es-ES" baseline="0" dirty="0" smtClean="0"/>
              <a:t>.</a:t>
            </a:r>
          </a:p>
          <a:p>
            <a:r>
              <a:rPr lang="es-ES" baseline="0" dirty="0" smtClean="0"/>
              <a:t> </a:t>
            </a:r>
            <a:r>
              <a:rPr lang="es-ES" baseline="0" dirty="0" err="1" smtClean="0"/>
              <a:t>Here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have</a:t>
            </a:r>
            <a:r>
              <a:rPr lang="es-ES" baseline="0" dirty="0" smtClean="0"/>
              <a:t> </a:t>
            </a:r>
          </a:p>
          <a:p>
            <a:r>
              <a:rPr lang="es-ES" baseline="0" dirty="0" smtClean="0"/>
              <a:t>“</a:t>
            </a:r>
            <a:r>
              <a:rPr lang="es-ES" baseline="0" dirty="0" err="1" smtClean="0"/>
              <a:t>cold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flow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accretion</a:t>
            </a:r>
            <a:r>
              <a:rPr lang="es-ES" baseline="0" dirty="0" smtClean="0"/>
              <a:t>”- so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flow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interacts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dark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matter</a:t>
            </a:r>
            <a:r>
              <a:rPr lang="es-ES" baseline="0" dirty="0" smtClean="0"/>
              <a:t> halo , </a:t>
            </a:r>
            <a:r>
              <a:rPr lang="es-ES" baseline="0" dirty="0" err="1" smtClean="0"/>
              <a:t>cold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down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gets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galaxy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body</a:t>
            </a:r>
            <a:r>
              <a:rPr lang="es-ES" baseline="0" dirty="0" smtClean="0"/>
              <a:t>- </a:t>
            </a:r>
            <a:r>
              <a:rPr lang="es-ES" baseline="0" dirty="0" err="1" smtClean="0"/>
              <a:t>hundred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kpc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scales</a:t>
            </a:r>
            <a:r>
              <a:rPr lang="es-ES" baseline="0" dirty="0" smtClean="0"/>
              <a:t>.</a:t>
            </a:r>
            <a:endParaRPr lang="es-E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1ECDE-5042-9548-A2A6-10B9B4E9EA0D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204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46665-39AD-9D43-AC63-C489EE17C027}" type="datetime1">
              <a:rPr lang="en-US" smtClean="0"/>
              <a:t>14/04/16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The interplay at Cozumel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A0553-91E9-494F-AF6D-27DFA74B8BE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0394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38790-2741-0240-8DEF-C85753C51EC2}" type="datetime1">
              <a:rPr lang="en-US" smtClean="0"/>
              <a:t>14/04/16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The interplay at Cozumel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A0553-91E9-494F-AF6D-27DFA74B8BE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5313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BF07-4904-764F-8143-EEF462B69378}" type="datetime1">
              <a:rPr lang="en-US" smtClean="0"/>
              <a:t>14/04/16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The interplay at Cozumel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A0553-91E9-494F-AF6D-27DFA74B8BE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8766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FABB0-5239-714D-BDA4-CDBCD3FEF246}" type="datetime1">
              <a:rPr lang="en-US" smtClean="0"/>
              <a:t>14/04/16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The interplay at Cozumel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A0553-91E9-494F-AF6D-27DFA74B8BE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1536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73FA8-B89F-DB42-A555-C068B9638F5F}" type="datetime1">
              <a:rPr lang="en-US" smtClean="0"/>
              <a:t>14/04/16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The interplay at Cozumel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A0553-91E9-494F-AF6D-27DFA74B8BE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0315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C3B7C-0FE9-1449-A2FD-674A76842B2E}" type="datetime1">
              <a:rPr lang="en-US" smtClean="0"/>
              <a:t>14/04/16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The interplay at Cozumel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A4CC-2A74-A443-AAC2-6E5E7559186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16264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25747-6ABB-0E4E-A7DE-A7B6CF514A36}" type="datetime1">
              <a:rPr lang="en-US" smtClean="0"/>
              <a:t>14/04/16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The interplay at Cozumel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A4CC-2A74-A443-AAC2-6E5E7559186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4320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5495-9F78-A64F-A26A-27066C8AAABB}" type="datetime1">
              <a:rPr lang="en-US" smtClean="0"/>
              <a:t>14/04/16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The interplay at Cozumel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A4CC-2A74-A443-AAC2-6E5E7559186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7214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1DD09-7007-234C-B481-57CAE18EA958}" type="datetime1">
              <a:rPr lang="en-US" smtClean="0"/>
              <a:t>14/04/16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The interplay at Cozumel</a:t>
            </a: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A4CC-2A74-A443-AAC2-6E5E7559186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43250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31CE-5240-974A-A45C-76C95821E8D6}" type="datetime1">
              <a:rPr lang="en-US" smtClean="0"/>
              <a:t>14/04/16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The interplay at Cozumel</a:t>
            </a:r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A4CC-2A74-A443-AAC2-6E5E7559186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17297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CADD9-BAD0-3544-9AC1-BCEA824C5515}" type="datetime1">
              <a:rPr lang="en-US" smtClean="0"/>
              <a:t>14/04/16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The interplay at Cozumel</a:t>
            </a: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A4CC-2A74-A443-AAC2-6E5E7559186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5156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33D9F-63DB-DA43-B015-6BC56F81D9BC}" type="datetime1">
              <a:rPr lang="en-US" smtClean="0"/>
              <a:t>14/04/16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The interplay at Cozumel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A0553-91E9-494F-AF6D-27DFA74B8BE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11060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5F2F-483A-B446-AB52-0F2B3811829A}" type="datetime1">
              <a:rPr lang="en-US" smtClean="0"/>
              <a:t>14/04/16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The interplay at Cozumel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A4CC-2A74-A443-AAC2-6E5E7559186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94854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ADFDF-C193-2640-A8EC-CD908E10A613}" type="datetime1">
              <a:rPr lang="en-US" smtClean="0"/>
              <a:t>14/04/16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The interplay at Cozumel</a:t>
            </a: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A4CC-2A74-A443-AAC2-6E5E7559186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58875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C981D-76A9-964F-A5C1-98E8A6815878}" type="datetime1">
              <a:rPr lang="en-US" smtClean="0"/>
              <a:t>14/04/16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The interplay at Cozumel</a:t>
            </a: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A4CC-2A74-A443-AAC2-6E5E7559186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10954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445DD-2959-D648-83D0-40F90FFF16D1}" type="datetime1">
              <a:rPr lang="en-US" smtClean="0"/>
              <a:t>14/04/16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The interplay at Cozumel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A4CC-2A74-A443-AAC2-6E5E7559186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50006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9DAAA-620E-8743-8183-C6B91CAB65CC}" type="datetime1">
              <a:rPr lang="en-US" smtClean="0"/>
              <a:t>14/04/16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The interplay at Cozumel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A4CC-2A74-A443-AAC2-6E5E7559186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22693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D5CEB1E9-9410-414D-9003-AB6F99B5D210}" type="datetime1">
              <a:rPr lang="en-US" smtClean="0">
                <a:ea typeface="ＭＳ Ｐゴシック"/>
                <a:cs typeface="Arial Unicode MS"/>
              </a:rPr>
              <a:t>14/04/16</a:t>
            </a:fld>
            <a:endParaRPr lang="en-US">
              <a:ea typeface="ＭＳ Ｐゴシック"/>
              <a:cs typeface="Arial Unicode M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  <a:cs typeface="Arial Unicode MS"/>
              </a:rPr>
              <a:t>The interplay at Cozumel</a:t>
            </a:r>
            <a:endParaRPr lang="en-US">
              <a:ea typeface="ＭＳ Ｐゴシック"/>
              <a:cs typeface="Arial Unicode M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637AF9D-33E1-EC42-8DBB-44A35543A12D}" type="slidenum">
              <a:rPr lang="en-US">
                <a:ea typeface="ＭＳ Ｐゴシック"/>
                <a:cs typeface="Arial Unicode MS"/>
              </a:rPr>
              <a:pPr/>
              <a:t>‹Nr.›</a:t>
            </a:fld>
            <a:endParaRPr lang="en-US">
              <a:ea typeface="ＭＳ Ｐゴシック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3124958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E2D1B628-0688-EF41-A8F1-46EA657FB4D3}" type="datetime1">
              <a:rPr lang="en-US" smtClean="0">
                <a:ea typeface="ＭＳ Ｐゴシック"/>
                <a:cs typeface="Arial Unicode MS"/>
              </a:rPr>
              <a:t>14/04/16</a:t>
            </a:fld>
            <a:endParaRPr lang="en-US">
              <a:ea typeface="ＭＳ Ｐゴシック"/>
              <a:cs typeface="Arial Unicode M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  <a:cs typeface="Arial Unicode MS"/>
              </a:rPr>
              <a:t>The interplay at Cozumel</a:t>
            </a:r>
            <a:endParaRPr lang="en-US">
              <a:ea typeface="ＭＳ Ｐゴシック"/>
              <a:cs typeface="Arial Unicode M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DEB97C0-52EA-B144-99F2-9DF6FA3F95E6}" type="slidenum">
              <a:rPr lang="en-US">
                <a:ea typeface="ＭＳ Ｐゴシック"/>
                <a:cs typeface="Arial Unicode MS"/>
              </a:rPr>
              <a:pPr/>
              <a:t>‹Nr.›</a:t>
            </a:fld>
            <a:endParaRPr lang="en-US">
              <a:ea typeface="ＭＳ Ｐゴシック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6034033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18F083B5-6568-8E48-B497-845C778E93CB}" type="datetime1">
              <a:rPr lang="en-US" smtClean="0">
                <a:ea typeface="ＭＳ Ｐゴシック"/>
                <a:cs typeface="Arial Unicode MS"/>
              </a:rPr>
              <a:t>14/04/16</a:t>
            </a:fld>
            <a:endParaRPr lang="en-US">
              <a:ea typeface="ＭＳ Ｐゴシック"/>
              <a:cs typeface="Arial Unicode M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  <a:cs typeface="Arial Unicode MS"/>
              </a:rPr>
              <a:t>The interplay at Cozumel</a:t>
            </a:r>
            <a:endParaRPr lang="en-US">
              <a:ea typeface="ＭＳ Ｐゴシック"/>
              <a:cs typeface="Arial Unicode M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1BB23F9-57D7-C244-84DC-D670E78AD364}" type="slidenum">
              <a:rPr lang="en-US">
                <a:ea typeface="ＭＳ Ｐゴシック"/>
                <a:cs typeface="Arial Unicode MS"/>
              </a:rPr>
              <a:pPr/>
              <a:t>‹Nr.›</a:t>
            </a:fld>
            <a:endParaRPr lang="en-US">
              <a:ea typeface="ＭＳ Ｐゴシック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5162874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66787892-F771-C943-86F3-A4321DA48D9B}" type="datetime1">
              <a:rPr lang="en-US" smtClean="0">
                <a:ea typeface="ＭＳ Ｐゴシック"/>
                <a:cs typeface="Arial Unicode MS"/>
              </a:rPr>
              <a:t>14/04/16</a:t>
            </a:fld>
            <a:endParaRPr lang="en-US">
              <a:ea typeface="ＭＳ Ｐゴシック"/>
              <a:cs typeface="Arial Unicode M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  <a:cs typeface="Arial Unicode MS"/>
              </a:rPr>
              <a:t>The interplay at Cozumel</a:t>
            </a:r>
            <a:endParaRPr lang="en-US">
              <a:ea typeface="ＭＳ Ｐゴシック"/>
              <a:cs typeface="Arial Unicode M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9A378BF-CBB1-5E48-9303-91BB1C24044A}" type="slidenum">
              <a:rPr lang="en-US">
                <a:ea typeface="ＭＳ Ｐゴシック"/>
                <a:cs typeface="Arial Unicode MS"/>
              </a:rPr>
              <a:pPr/>
              <a:t>‹Nr.›</a:t>
            </a:fld>
            <a:endParaRPr lang="en-US">
              <a:ea typeface="ＭＳ Ｐゴシック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1339158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A762BB97-6C47-7740-9DB0-C672C9E1ED15}" type="datetime1">
              <a:rPr lang="en-US" smtClean="0">
                <a:ea typeface="ＭＳ Ｐゴシック"/>
                <a:cs typeface="Arial Unicode MS"/>
              </a:rPr>
              <a:t>14/04/16</a:t>
            </a:fld>
            <a:endParaRPr lang="en-US">
              <a:ea typeface="ＭＳ Ｐゴシック"/>
              <a:cs typeface="Arial Unicode MS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  <a:cs typeface="Arial Unicode MS"/>
              </a:rPr>
              <a:t>The interplay at Cozumel</a:t>
            </a:r>
            <a:endParaRPr lang="en-US">
              <a:ea typeface="ＭＳ Ｐゴシック"/>
              <a:cs typeface="Arial Unicode MS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9983D16-B4EF-2847-B7B5-3AD797889091}" type="slidenum">
              <a:rPr lang="en-US">
                <a:ea typeface="ＭＳ Ｐゴシック"/>
                <a:cs typeface="Arial Unicode MS"/>
              </a:rPr>
              <a:pPr/>
              <a:t>‹Nr.›</a:t>
            </a:fld>
            <a:endParaRPr lang="en-US">
              <a:ea typeface="ＭＳ Ｐゴシック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888793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680FD-AF8C-E94E-9574-C5C29BE44070}" type="datetime1">
              <a:rPr lang="en-US" smtClean="0"/>
              <a:t>14/04/16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The interplay at Cozumel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A0553-91E9-494F-AF6D-27DFA74B8BE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07957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63C9D137-3FC7-124F-8E85-CE2C38CBFD0C}" type="datetime1">
              <a:rPr lang="en-US" smtClean="0">
                <a:ea typeface="ＭＳ Ｐゴシック"/>
                <a:cs typeface="Arial Unicode MS"/>
              </a:rPr>
              <a:t>14/04/16</a:t>
            </a:fld>
            <a:endParaRPr lang="en-US">
              <a:ea typeface="ＭＳ Ｐゴシック"/>
              <a:cs typeface="Arial Unicode M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  <a:cs typeface="Arial Unicode MS"/>
              </a:rPr>
              <a:t>The interplay at Cozumel</a:t>
            </a:r>
            <a:endParaRPr lang="en-US">
              <a:ea typeface="ＭＳ Ｐゴシック"/>
              <a:cs typeface="Arial Unicode M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93557B9-5B4F-1E40-BACA-43A39210F0B6}" type="slidenum">
              <a:rPr lang="en-US">
                <a:ea typeface="ＭＳ Ｐゴシック"/>
                <a:cs typeface="Arial Unicode MS"/>
              </a:rPr>
              <a:pPr/>
              <a:t>‹Nr.›</a:t>
            </a:fld>
            <a:endParaRPr lang="en-US">
              <a:ea typeface="ＭＳ Ｐゴシック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502760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40DE3FE8-3A28-E344-A7C0-E9C3568330E1}" type="datetime1">
              <a:rPr lang="en-US" smtClean="0">
                <a:ea typeface="ＭＳ Ｐゴシック"/>
                <a:cs typeface="Arial Unicode MS"/>
              </a:rPr>
              <a:t>14/04/16</a:t>
            </a:fld>
            <a:endParaRPr lang="en-US">
              <a:ea typeface="ＭＳ Ｐゴシック"/>
              <a:cs typeface="Arial Unicode MS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  <a:cs typeface="Arial Unicode MS"/>
              </a:rPr>
              <a:t>The interplay at Cozumel</a:t>
            </a:r>
            <a:endParaRPr lang="en-US">
              <a:ea typeface="ＭＳ Ｐゴシック"/>
              <a:cs typeface="Arial Unicode M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8DB6165-8A85-6143-980B-D8740DEA4306}" type="slidenum">
              <a:rPr lang="en-US">
                <a:ea typeface="ＭＳ Ｐゴシック"/>
                <a:cs typeface="Arial Unicode MS"/>
              </a:rPr>
              <a:pPr/>
              <a:t>‹Nr.›</a:t>
            </a:fld>
            <a:endParaRPr lang="en-US">
              <a:ea typeface="ＭＳ Ｐゴシック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4093011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46FF63D2-AF45-A44F-87D2-610ADCE8348C}" type="datetime1">
              <a:rPr lang="en-US" smtClean="0">
                <a:ea typeface="ＭＳ Ｐゴシック"/>
                <a:cs typeface="Arial Unicode MS"/>
              </a:rPr>
              <a:t>14/04/16</a:t>
            </a:fld>
            <a:endParaRPr lang="en-US">
              <a:ea typeface="ＭＳ Ｐゴシック"/>
              <a:cs typeface="Arial Unicode M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  <a:cs typeface="Arial Unicode MS"/>
              </a:rPr>
              <a:t>The interplay at Cozumel</a:t>
            </a:r>
            <a:endParaRPr lang="en-US">
              <a:ea typeface="ＭＳ Ｐゴシック"/>
              <a:cs typeface="Arial Unicode M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BE6E5FC-FC10-9544-8552-F92196B8854D}" type="slidenum">
              <a:rPr lang="en-US">
                <a:ea typeface="ＭＳ Ｐゴシック"/>
                <a:cs typeface="Arial Unicode MS"/>
              </a:rPr>
              <a:pPr/>
              <a:t>‹Nr.›</a:t>
            </a:fld>
            <a:endParaRPr lang="en-US">
              <a:ea typeface="ＭＳ Ｐゴシック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3735741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AEE658A2-7C14-F442-945B-428BF41BEBE5}" type="datetime1">
              <a:rPr lang="en-US" smtClean="0">
                <a:ea typeface="ＭＳ Ｐゴシック"/>
                <a:cs typeface="Arial Unicode MS"/>
              </a:rPr>
              <a:t>14/04/16</a:t>
            </a:fld>
            <a:endParaRPr lang="en-US">
              <a:ea typeface="ＭＳ Ｐゴシック"/>
              <a:cs typeface="Arial Unicode M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  <a:cs typeface="Arial Unicode MS"/>
              </a:rPr>
              <a:t>The interplay at Cozumel</a:t>
            </a:r>
            <a:endParaRPr lang="en-US">
              <a:ea typeface="ＭＳ Ｐゴシック"/>
              <a:cs typeface="Arial Unicode M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35D6C2E-0D6E-0F45-A33E-D13C5AD0F337}" type="slidenum">
              <a:rPr lang="en-US">
                <a:ea typeface="ＭＳ Ｐゴシック"/>
                <a:cs typeface="Arial Unicode MS"/>
              </a:rPr>
              <a:pPr/>
              <a:t>‹Nr.›</a:t>
            </a:fld>
            <a:endParaRPr lang="en-US">
              <a:ea typeface="ＭＳ Ｐゴシック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8267424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3E752E05-04C6-8044-8C39-7F50F664121E}" type="datetime1">
              <a:rPr lang="en-US" smtClean="0">
                <a:ea typeface="ＭＳ Ｐゴシック"/>
                <a:cs typeface="Arial Unicode MS"/>
              </a:rPr>
              <a:t>14/04/16</a:t>
            </a:fld>
            <a:endParaRPr lang="en-US">
              <a:ea typeface="ＭＳ Ｐゴシック"/>
              <a:cs typeface="Arial Unicode M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  <a:cs typeface="Arial Unicode MS"/>
              </a:rPr>
              <a:t>The interplay at Cozumel</a:t>
            </a:r>
            <a:endParaRPr lang="en-US">
              <a:ea typeface="ＭＳ Ｐゴシック"/>
              <a:cs typeface="Arial Unicode M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A7D1D15-352E-6140-B4EE-9B1155BF4903}" type="slidenum">
              <a:rPr lang="en-US">
                <a:ea typeface="ＭＳ Ｐゴシック"/>
                <a:cs typeface="Arial Unicode MS"/>
              </a:rPr>
              <a:pPr/>
              <a:t>‹Nr.›</a:t>
            </a:fld>
            <a:endParaRPr lang="en-US">
              <a:ea typeface="ＭＳ Ｐゴシック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5457073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7813" y="274638"/>
            <a:ext cx="2055812" cy="584835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8213" cy="584835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500E1286-5BCA-0144-8422-2331F392B3F6}" type="datetime1">
              <a:rPr lang="en-US" smtClean="0">
                <a:ea typeface="ＭＳ Ｐゴシック"/>
                <a:cs typeface="Arial Unicode MS"/>
              </a:rPr>
              <a:t>14/04/16</a:t>
            </a:fld>
            <a:endParaRPr lang="en-US">
              <a:ea typeface="ＭＳ Ｐゴシック"/>
              <a:cs typeface="Arial Unicode M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  <a:cs typeface="Arial Unicode MS"/>
              </a:rPr>
              <a:t>The interplay at Cozumel</a:t>
            </a:r>
            <a:endParaRPr lang="en-US">
              <a:ea typeface="ＭＳ Ｐゴシック"/>
              <a:cs typeface="Arial Unicode M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B9A74BB-5719-BD45-AAF6-6852911C528A}" type="slidenum">
              <a:rPr lang="en-US">
                <a:ea typeface="ＭＳ Ｐゴシック"/>
                <a:cs typeface="Arial Unicode MS"/>
              </a:rPr>
              <a:pPr/>
              <a:t>‹Nr.›</a:t>
            </a:fld>
            <a:endParaRPr lang="en-US">
              <a:ea typeface="ＭＳ Ｐゴシック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6843142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6425" cy="11398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30425" cy="473075"/>
          </a:xfrm>
        </p:spPr>
        <p:txBody>
          <a:bodyPr/>
          <a:lstStyle>
            <a:lvl1pPr>
              <a:defRPr/>
            </a:lvl1pPr>
          </a:lstStyle>
          <a:p>
            <a:fld id="{60225D06-0FD5-C242-928B-AFBE7BE19A15}" type="datetime1">
              <a:rPr lang="en-US" smtClean="0">
                <a:ea typeface="ＭＳ Ｐゴシック"/>
                <a:cs typeface="Arial Unicode MS"/>
              </a:rPr>
              <a:t>14/04/16</a:t>
            </a:fld>
            <a:endParaRPr lang="en-US">
              <a:ea typeface="ＭＳ Ｐゴシック"/>
              <a:cs typeface="Arial Unicode M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92425" cy="4730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  <a:cs typeface="Arial Unicode MS"/>
              </a:rPr>
              <a:t>The interplay at Cozumel</a:t>
            </a:r>
            <a:endParaRPr lang="en-US">
              <a:ea typeface="ＭＳ Ｐゴシック"/>
              <a:cs typeface="Arial Unicode M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30425" cy="473075"/>
          </a:xfrm>
        </p:spPr>
        <p:txBody>
          <a:bodyPr/>
          <a:lstStyle>
            <a:lvl1pPr>
              <a:defRPr/>
            </a:lvl1pPr>
          </a:lstStyle>
          <a:p>
            <a:fld id="{538EAD48-B5CB-AC44-A0D3-AF9F59A248BD}" type="slidenum">
              <a:rPr lang="en-US">
                <a:ea typeface="ＭＳ Ｐゴシック"/>
                <a:cs typeface="Arial Unicode MS"/>
              </a:rPr>
              <a:pPr/>
              <a:t>‹Nr.›</a:t>
            </a:fld>
            <a:endParaRPr lang="en-US">
              <a:ea typeface="ＭＳ Ｐゴシック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7516036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70631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9327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52090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757D5-3224-5E44-B8FA-20BFA661F781}" type="datetime1">
              <a:rPr lang="en-US" smtClean="0"/>
              <a:t>14/04/16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The interplay at Cozumel</a:t>
            </a: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A0553-91E9-494F-AF6D-27DFA74B8BE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08910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233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233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38281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27554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21132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63564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8926832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1335833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32381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463550"/>
            <a:ext cx="1941513" cy="5751513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76900" cy="5751513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03236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70813" cy="143351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imágenes prediseñadas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08413" cy="4233863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646613" y="1981200"/>
            <a:ext cx="3810000" cy="4233863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97354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6425" cy="11398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30425" cy="4730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fld id="{A9C12BA9-78E0-994D-BBAD-4B0B24DA838E}" type="datetime1">
              <a: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14/04/16</a:t>
            </a:fld>
            <a:endParaRPr lang="en-US" sz="240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92425" cy="4730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The interplay at Cozumel</a:t>
            </a:r>
            <a:endParaRPr lang="en-US" sz="240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30425" cy="4730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fld id="{74B0511B-B4E6-4447-BB0D-F539F714A561}" type="slidenum">
              <a: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t>‹Nr.›</a:t>
            </a:fld>
            <a:endParaRPr lang="en-US" sz="240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967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B137F-DAAE-9B4B-8156-96BB1472519E}" type="datetime1">
              <a:rPr lang="en-US" smtClean="0"/>
              <a:t>14/04/16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The interplay at Cozumel</a:t>
            </a:r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A0553-91E9-494F-AF6D-27DFA74B8BE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7502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A220-C2B4-0146-8299-07CF038A0DA5}" type="datetime1">
              <a:rPr lang="en-US" smtClean="0"/>
              <a:t>14/04/16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The interplay at Cozumel</a:t>
            </a: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A0553-91E9-494F-AF6D-27DFA74B8BE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6683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F4873-FEF5-4B48-8A39-444E854C5BBA}" type="datetime1">
              <a:rPr lang="en-US" smtClean="0"/>
              <a:t>14/04/16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The interplay at Cozumel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A0553-91E9-494F-AF6D-27DFA74B8BE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7203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3D697-FA58-9148-9B94-ECEC0D2AED4B}" type="datetime1">
              <a:rPr lang="en-US" smtClean="0"/>
              <a:t>14/04/16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The interplay at Cozumel</a:t>
            </a: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A0553-91E9-494F-AF6D-27DFA74B8BE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6417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B9B03-A77D-6F41-8F8D-6F199DB22DF1}" type="datetime1">
              <a:rPr lang="en-US" smtClean="0"/>
              <a:t>14/04/16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The interplay at Cozumel</a:t>
            </a: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A0553-91E9-494F-AF6D-27DFA74B8BE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8599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49.xml"/><Relationship Id="rId14" Type="http://schemas.openxmlformats.org/officeDocument/2006/relationships/theme" Target="../theme/theme4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13F2E-1184-8E4E-9B06-465E5D943FC3}" type="datetime1">
              <a:rPr lang="en-US" smtClean="0"/>
              <a:t>14/04/16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smtClean="0"/>
              <a:t>The interplay at Cozumel</a:t>
            </a:r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A0553-91E9-494F-AF6D-27DFA74B8BE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912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782C3-5A33-AD45-A8BE-CD14634704F8}" type="datetime1">
              <a:rPr lang="en-US" smtClean="0"/>
              <a:t>14/04/16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smtClean="0"/>
              <a:t>The interplay at Cozumel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8A4CC-2A74-A443-AAC2-6E5E7559186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2295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64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6425" cy="452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0425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fld id="{734FCB71-04EB-E648-9399-87BAF6F7CA2D}" type="datetime1">
              <a:rPr lang="en-US" smtClean="0">
                <a:ea typeface="ＭＳ Ｐゴシック" charset="0"/>
                <a:cs typeface="Arial Unicode MS" charset="0"/>
              </a:rPr>
              <a:t>14/04/16</a:t>
            </a:fld>
            <a:endParaRPr lang="en-US" smtClean="0">
              <a:ea typeface="ＭＳ Ｐゴシック" charset="0"/>
              <a:cs typeface="Arial Unicode MS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2425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mtClean="0">
                <a:ea typeface="ＭＳ Ｐゴシック" charset="0"/>
                <a:cs typeface="Arial Unicode MS" charset="0"/>
              </a:rPr>
              <a:t>The interplay at Cozumel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0425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fld id="{6EC9CA12-6C68-1846-B0E3-70D986EC4BA1}" type="slidenum">
              <a:rPr lang="en-US" smtClean="0">
                <a:ea typeface="ＭＳ Ｐゴシック" charset="0"/>
                <a:cs typeface="Arial Unicode MS" charset="0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</a:pPr>
              <a:t>‹Nr.›</a:t>
            </a:fld>
            <a:endParaRPr lang="en-US" smtClean="0"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786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dt="0"/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70813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el formato del texto de título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23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los formatos del texto del esquema</a:t>
            </a:r>
          </a:p>
          <a:p>
            <a:pPr lvl="1"/>
            <a:r>
              <a:rPr lang="en-GB"/>
              <a:t>Segundo nivel del esquema</a:t>
            </a:r>
          </a:p>
          <a:p>
            <a:pPr lvl="2"/>
            <a:r>
              <a:rPr lang="en-GB"/>
              <a:t>Tercer nivel del esquema</a:t>
            </a:r>
          </a:p>
          <a:p>
            <a:pPr lvl="3"/>
            <a:r>
              <a:rPr lang="en-GB"/>
              <a:t>Cuarto nivel del esquema</a:t>
            </a:r>
          </a:p>
          <a:p>
            <a:pPr lvl="4"/>
            <a:r>
              <a:rPr lang="en-GB"/>
              <a:t>Quinto nivel del esquema</a:t>
            </a:r>
          </a:p>
          <a:p>
            <a:pPr lvl="4"/>
            <a:r>
              <a:rPr lang="en-GB"/>
              <a:t>Sexto nivel del esquema</a:t>
            </a:r>
          </a:p>
          <a:p>
            <a:pPr lvl="4"/>
            <a:r>
              <a:rPr lang="en-GB"/>
              <a:t>Séptimo nivel del esquema</a:t>
            </a:r>
          </a:p>
          <a:p>
            <a:pPr lvl="4"/>
            <a:r>
              <a:rPr lang="en-GB"/>
              <a:t>Octavo nivel del esquema</a:t>
            </a:r>
          </a:p>
          <a:p>
            <a:pPr lvl="4"/>
            <a:r>
              <a:rPr lang="en-GB"/>
              <a:t>Noveno nivel del esquema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75363"/>
            <a:ext cx="706438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4707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hf hd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ＭＳ Ｐゴシック" charset="0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</a:defRPr>
      </a:lvl6pPr>
      <a:lvl7pPr marL="9144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</a:defRPr>
      </a:lvl7pPr>
      <a:lvl8pPr marL="1371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</a:defRPr>
      </a:lvl8pPr>
      <a:lvl9pPr marL="18288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</a:defRPr>
      </a:lvl9pPr>
    </p:titleStyle>
    <p:bodyStyle>
      <a:lvl1pPr marL="341313" indent="-341313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3200">
          <a:solidFill>
            <a:srgbClr val="000000"/>
          </a:solidFill>
          <a:latin typeface="+mn-lt"/>
          <a:ea typeface="+mn-ea"/>
          <a:cs typeface="ＭＳ Ｐゴシック" charset="0"/>
        </a:defRPr>
      </a:lvl1pPr>
      <a:lvl2pPr marL="741363" indent="-284163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arxiv.org/abs/1604.01698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hyperlink" Target="mailto:IDS@INT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7.png"/><Relationship Id="rId3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ngc4214_hst_b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8557" y="2175966"/>
            <a:ext cx="9025443" cy="4529634"/>
          </a:xfrm>
        </p:spPr>
        <p:txBody>
          <a:bodyPr>
            <a:normAutofit/>
          </a:bodyPr>
          <a:lstStyle/>
          <a:p>
            <a:pPr algn="r"/>
            <a:r>
              <a:rPr lang="es-ES" i="1" dirty="0" smtClean="0">
                <a:solidFill>
                  <a:srgbClr val="FFBA2D"/>
                </a:solidFill>
                <a:latin typeface="Century Gothic"/>
                <a:cs typeface="Century Gothic"/>
              </a:rPr>
              <a:t>Casiana Muñoz-Tuñón</a:t>
            </a:r>
          </a:p>
          <a:p>
            <a:pPr algn="r"/>
            <a:r>
              <a:rPr lang="es-ES" i="1" dirty="0" err="1" smtClean="0">
                <a:solidFill>
                  <a:srgbClr val="FFBA2D"/>
                </a:solidFill>
                <a:latin typeface="Century Gothic"/>
                <a:cs typeface="Century Gothic"/>
              </a:rPr>
              <a:t>cmt@iac.es</a:t>
            </a:r>
            <a:endParaRPr lang="es-ES" i="1" dirty="0" smtClean="0">
              <a:solidFill>
                <a:srgbClr val="FFBA2D"/>
              </a:solidFill>
              <a:latin typeface="Century Gothic"/>
              <a:cs typeface="Century Gothic"/>
            </a:endParaRPr>
          </a:p>
          <a:p>
            <a:pPr algn="r"/>
            <a:r>
              <a:rPr lang="es-ES" sz="2400" i="1" dirty="0" smtClean="0">
                <a:solidFill>
                  <a:srgbClr val="FFBA2D"/>
                </a:solidFill>
                <a:latin typeface="Century Gothic"/>
                <a:cs typeface="Century Gothic"/>
              </a:rPr>
              <a:t>Instituto de Astrofísica de Canarias (IAC)</a:t>
            </a:r>
          </a:p>
          <a:p>
            <a:pPr algn="l"/>
            <a:endParaRPr lang="es-ES" i="1" dirty="0" smtClean="0">
              <a:solidFill>
                <a:srgbClr val="FFBA2D"/>
              </a:solidFill>
            </a:endParaRPr>
          </a:p>
          <a:p>
            <a:pPr algn="l"/>
            <a:endParaRPr lang="es-ES" i="1" dirty="0" smtClean="0">
              <a:solidFill>
                <a:srgbClr val="FFBA2D"/>
              </a:solidFill>
            </a:endParaRPr>
          </a:p>
          <a:p>
            <a:pPr algn="l"/>
            <a:endParaRPr lang="es-ES" i="1" dirty="0" smtClean="0">
              <a:solidFill>
                <a:srgbClr val="FFBA2D"/>
              </a:solidFill>
            </a:endParaRPr>
          </a:p>
          <a:p>
            <a:pPr algn="l"/>
            <a:r>
              <a:rPr lang="es-ES" sz="2400" i="1" dirty="0" smtClean="0">
                <a:solidFill>
                  <a:srgbClr val="FFBA2D"/>
                </a:solidFill>
                <a:latin typeface="Century Gothic"/>
                <a:cs typeface="Century Gothic"/>
              </a:rPr>
              <a:t>Rodrigo Hinojosa Goñi (Chile) </a:t>
            </a:r>
          </a:p>
          <a:p>
            <a:pPr algn="l"/>
            <a:r>
              <a:rPr lang="es-ES" sz="2400" i="1" dirty="0" smtClean="0">
                <a:solidFill>
                  <a:srgbClr val="FFBA2D"/>
                </a:solidFill>
                <a:latin typeface="Century Gothic"/>
                <a:cs typeface="Century Gothic"/>
              </a:rPr>
              <a:t> Jairo Méndez-Abreu (St. </a:t>
            </a:r>
            <a:r>
              <a:rPr lang="es-ES" sz="2400" i="1" dirty="0" err="1" smtClean="0">
                <a:solidFill>
                  <a:srgbClr val="FFBA2D"/>
                </a:solidFill>
                <a:latin typeface="Century Gothic"/>
                <a:cs typeface="Century Gothic"/>
              </a:rPr>
              <a:t>Andrews</a:t>
            </a:r>
            <a:r>
              <a:rPr lang="es-ES" sz="2400" i="1" dirty="0" smtClean="0">
                <a:solidFill>
                  <a:srgbClr val="FFBA2D"/>
                </a:solidFill>
                <a:latin typeface="Century Gothic"/>
                <a:cs typeface="Century Gothic"/>
              </a:rPr>
              <a:t>-UK)</a:t>
            </a:r>
            <a:endParaRPr lang="es-ES" sz="2400" i="1" dirty="0">
              <a:solidFill>
                <a:srgbClr val="FFBA2D"/>
              </a:solidFill>
              <a:latin typeface="Century Gothic"/>
              <a:cs typeface="Century Gothic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93790" y="403259"/>
            <a:ext cx="7772400" cy="1470025"/>
          </a:xfrm>
        </p:spPr>
        <p:txBody>
          <a:bodyPr>
            <a:normAutofit/>
          </a:bodyPr>
          <a:lstStyle/>
          <a:p>
            <a:pPr algn="r"/>
            <a:r>
              <a:rPr lang="en-GB" sz="3200" i="1" dirty="0" smtClean="0">
                <a:solidFill>
                  <a:srgbClr val="FFBA2D"/>
                </a:solidFill>
                <a:latin typeface="Century Gothic"/>
                <a:cs typeface="Century Gothic"/>
              </a:rPr>
              <a:t>Starbursts and Galaxy evolution:</a:t>
            </a:r>
            <a:br>
              <a:rPr lang="en-GB" sz="3200" i="1" dirty="0" smtClean="0">
                <a:solidFill>
                  <a:srgbClr val="FFBA2D"/>
                </a:solidFill>
                <a:latin typeface="Century Gothic"/>
                <a:cs typeface="Century Gothic"/>
              </a:rPr>
            </a:br>
            <a:r>
              <a:rPr lang="en-GB" sz="3200" i="1" dirty="0" smtClean="0">
                <a:solidFill>
                  <a:srgbClr val="FFBA2D"/>
                </a:solidFill>
                <a:latin typeface="Century Gothic"/>
                <a:cs typeface="Century Gothic"/>
              </a:rPr>
              <a:t>Results from COSMOS survey</a:t>
            </a:r>
            <a:endParaRPr lang="en-GB" sz="3200" i="1" dirty="0">
              <a:solidFill>
                <a:srgbClr val="FFBA2D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05554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The interplay at Cozumel</a:t>
            </a:r>
            <a:endParaRPr lang="es-ES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A0553-91E9-494F-AF6D-27DFA74B8BEB}" type="slidenum">
              <a:rPr lang="es-ES" smtClean="0"/>
              <a:t>10</a:t>
            </a:fld>
            <a:endParaRPr lang="es-ES"/>
          </a:p>
        </p:txBody>
      </p:sp>
      <p:pic>
        <p:nvPicPr>
          <p:cNvPr id="4" name="Imagen 3" descr="sersic_dist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60" y="-2601724"/>
            <a:ext cx="8856109" cy="951052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24924" y="6434551"/>
            <a:ext cx="8161876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000" dirty="0" err="1" smtClean="0">
                <a:latin typeface="Arial"/>
                <a:cs typeface="Arial"/>
              </a:rPr>
              <a:t>The</a:t>
            </a:r>
            <a:r>
              <a:rPr lang="es-ES" sz="2000" dirty="0" smtClean="0">
                <a:latin typeface="Arial"/>
                <a:cs typeface="Arial"/>
              </a:rPr>
              <a:t> </a:t>
            </a:r>
            <a:r>
              <a:rPr lang="es-ES" sz="2000" dirty="0" err="1" smtClean="0">
                <a:latin typeface="Arial"/>
                <a:cs typeface="Arial"/>
              </a:rPr>
              <a:t>clumpies</a:t>
            </a:r>
            <a:r>
              <a:rPr lang="es-ES" sz="2000" dirty="0" smtClean="0">
                <a:latin typeface="Arial"/>
                <a:cs typeface="Arial"/>
              </a:rPr>
              <a:t> </a:t>
            </a:r>
            <a:r>
              <a:rPr lang="es-ES" sz="2000" dirty="0">
                <a:latin typeface="Arial"/>
                <a:cs typeface="Arial"/>
              </a:rPr>
              <a:t> </a:t>
            </a:r>
            <a:r>
              <a:rPr lang="es-ES" sz="2000" dirty="0" smtClean="0">
                <a:latin typeface="Arial"/>
                <a:cs typeface="Arial"/>
              </a:rPr>
              <a:t>(</a:t>
            </a:r>
            <a:r>
              <a:rPr lang="es-ES" sz="2000" dirty="0" err="1" smtClean="0">
                <a:latin typeface="Arial"/>
                <a:cs typeface="Arial"/>
              </a:rPr>
              <a:t>Sknot+diff</a:t>
            </a:r>
            <a:r>
              <a:rPr lang="es-ES" sz="2000" dirty="0" smtClean="0">
                <a:latin typeface="Arial"/>
                <a:cs typeface="Arial"/>
              </a:rPr>
              <a:t>. and </a:t>
            </a:r>
            <a:r>
              <a:rPr lang="es-ES" sz="2000" dirty="0" err="1" smtClean="0">
                <a:latin typeface="Arial"/>
                <a:cs typeface="Arial"/>
              </a:rPr>
              <a:t>Mknot</a:t>
            </a:r>
            <a:r>
              <a:rPr lang="es-ES" sz="2000" dirty="0">
                <a:latin typeface="Arial"/>
                <a:cs typeface="Arial"/>
              </a:rPr>
              <a:t>) (133/220 ≈ 60%</a:t>
            </a:r>
            <a:r>
              <a:rPr lang="es-ES" sz="2000" dirty="0" smtClean="0">
                <a:latin typeface="Arial"/>
                <a:cs typeface="Arial"/>
              </a:rPr>
              <a:t>) are disks</a:t>
            </a:r>
          </a:p>
        </p:txBody>
      </p:sp>
    </p:spTree>
    <p:extLst>
      <p:ext uri="{BB962C8B-B14F-4D97-AF65-F5344CB8AC3E}">
        <p14:creationId xmlns:p14="http://schemas.microsoft.com/office/powerpoint/2010/main" val="2909741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" y="220133"/>
            <a:ext cx="9144000" cy="6136218"/>
          </a:xfrm>
          <a:solidFill>
            <a:schemeClr val="bg2"/>
          </a:solidFill>
          <a:ln>
            <a:noFill/>
          </a:ln>
        </p:spPr>
        <p:txBody>
          <a:bodyPr>
            <a:normAutofit fontScale="92500" lnSpcReduction="20000"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220 </a:t>
            </a:r>
            <a:r>
              <a:rPr lang="en-GB" dirty="0">
                <a:solidFill>
                  <a:schemeClr val="tx2"/>
                </a:solidFill>
              </a:rPr>
              <a:t>Starbursts Galaxies in COSMOS  @</a:t>
            </a:r>
            <a:r>
              <a:rPr lang="en-GB" dirty="0" smtClean="0">
                <a:solidFill>
                  <a:schemeClr val="tx2"/>
                </a:solidFill>
              </a:rPr>
              <a:t> </a:t>
            </a:r>
            <a:r>
              <a:rPr lang="en-GB" dirty="0">
                <a:solidFill>
                  <a:schemeClr val="tx2"/>
                </a:solidFill>
              </a:rPr>
              <a:t>z&lt;0.5</a:t>
            </a:r>
            <a:r>
              <a:rPr lang="en-GB" dirty="0" smtClean="0">
                <a:solidFill>
                  <a:schemeClr val="tx2"/>
                </a:solidFill>
              </a:rPr>
              <a:t>.</a:t>
            </a:r>
          </a:p>
          <a:p>
            <a:r>
              <a:rPr lang="en-GB" dirty="0" smtClean="0">
                <a:solidFill>
                  <a:schemeClr val="tx2"/>
                </a:solidFill>
              </a:rPr>
              <a:t> </a:t>
            </a:r>
            <a:r>
              <a:rPr lang="en-GB" dirty="0">
                <a:solidFill>
                  <a:schemeClr val="tx2"/>
                </a:solidFill>
              </a:rPr>
              <a:t>&lt;Mass&gt; =10 ^8.2 </a:t>
            </a:r>
            <a:r>
              <a:rPr lang="en-GB" dirty="0" err="1">
                <a:solidFill>
                  <a:schemeClr val="tx2"/>
                </a:solidFill>
              </a:rPr>
              <a:t>Msun</a:t>
            </a:r>
            <a:r>
              <a:rPr lang="en-GB" dirty="0">
                <a:solidFill>
                  <a:schemeClr val="tx2"/>
                </a:solidFill>
              </a:rPr>
              <a:t>.</a:t>
            </a:r>
          </a:p>
          <a:p>
            <a:r>
              <a:rPr lang="en-GB" dirty="0">
                <a:solidFill>
                  <a:schemeClr val="tx2"/>
                </a:solidFill>
              </a:rPr>
              <a:t>Similar mass distribution as </a:t>
            </a:r>
            <a:r>
              <a:rPr lang="en-GB" dirty="0" smtClean="0">
                <a:solidFill>
                  <a:schemeClr val="tx2"/>
                </a:solidFill>
              </a:rPr>
              <a:t>the </a:t>
            </a:r>
            <a:r>
              <a:rPr lang="en-GB" dirty="0">
                <a:solidFill>
                  <a:schemeClr val="tx2"/>
                </a:solidFill>
              </a:rPr>
              <a:t>quiescent </a:t>
            </a:r>
            <a:r>
              <a:rPr lang="en-GB" dirty="0" smtClean="0">
                <a:solidFill>
                  <a:schemeClr val="tx2"/>
                </a:solidFill>
              </a:rPr>
              <a:t>galaxies</a:t>
            </a:r>
          </a:p>
          <a:p>
            <a:r>
              <a:rPr lang="en-GB" dirty="0">
                <a:solidFill>
                  <a:schemeClr val="tx2"/>
                </a:solidFill>
              </a:rPr>
              <a:t>Catalogue of the SF </a:t>
            </a:r>
            <a:r>
              <a:rPr lang="en-GB" dirty="0" smtClean="0">
                <a:solidFill>
                  <a:schemeClr val="tx2"/>
                </a:solidFill>
              </a:rPr>
              <a:t>knots (HST)//</a:t>
            </a:r>
          </a:p>
          <a:p>
            <a:r>
              <a:rPr lang="en-GB" dirty="0" smtClean="0">
                <a:solidFill>
                  <a:schemeClr val="tx2"/>
                </a:solidFill>
              </a:rPr>
              <a:t>Three classes: </a:t>
            </a:r>
            <a:r>
              <a:rPr lang="en-GB" dirty="0" err="1" smtClean="0">
                <a:solidFill>
                  <a:schemeClr val="tx2"/>
                </a:solidFill>
              </a:rPr>
              <a:t>Sknot</a:t>
            </a:r>
            <a:r>
              <a:rPr lang="en-GB" dirty="0" smtClean="0">
                <a:solidFill>
                  <a:schemeClr val="tx2"/>
                </a:solidFill>
              </a:rPr>
              <a:t>, (</a:t>
            </a:r>
            <a:r>
              <a:rPr lang="en-GB" dirty="0" err="1" smtClean="0">
                <a:solidFill>
                  <a:schemeClr val="tx2"/>
                </a:solidFill>
              </a:rPr>
              <a:t>Sknot+</a:t>
            </a:r>
            <a:r>
              <a:rPr lang="en-GB" dirty="0" err="1" smtClean="0">
                <a:solidFill>
                  <a:schemeClr val="tx2"/>
                </a:solidFill>
              </a:rPr>
              <a:t>diff</a:t>
            </a:r>
            <a:r>
              <a:rPr lang="en-GB" dirty="0" smtClean="0">
                <a:solidFill>
                  <a:schemeClr val="tx2"/>
                </a:solidFill>
              </a:rPr>
              <a:t> </a:t>
            </a:r>
            <a:r>
              <a:rPr lang="en-GB" dirty="0" smtClean="0">
                <a:solidFill>
                  <a:schemeClr val="tx2"/>
                </a:solidFill>
              </a:rPr>
              <a:t>and </a:t>
            </a:r>
            <a:r>
              <a:rPr lang="en-GB" dirty="0" err="1" smtClean="0">
                <a:solidFill>
                  <a:schemeClr val="tx2"/>
                </a:solidFill>
              </a:rPr>
              <a:t>Mknot</a:t>
            </a:r>
            <a:r>
              <a:rPr lang="en-GB" dirty="0" smtClean="0">
                <a:solidFill>
                  <a:schemeClr val="tx2"/>
                </a:solidFill>
              </a:rPr>
              <a:t>) “clumpy”</a:t>
            </a:r>
          </a:p>
          <a:p>
            <a:r>
              <a:rPr lang="en-GB" dirty="0" smtClean="0">
                <a:solidFill>
                  <a:schemeClr val="tx2"/>
                </a:solidFill>
              </a:rPr>
              <a:t>60</a:t>
            </a:r>
            <a:r>
              <a:rPr lang="en-GB" dirty="0">
                <a:solidFill>
                  <a:schemeClr val="tx2"/>
                </a:solidFill>
              </a:rPr>
              <a:t>% Starbursts Galaxies in COSMOS are </a:t>
            </a:r>
            <a:r>
              <a:rPr lang="en-GB" dirty="0" smtClean="0">
                <a:solidFill>
                  <a:schemeClr val="tx2"/>
                </a:solidFill>
              </a:rPr>
              <a:t>clumpy</a:t>
            </a:r>
          </a:p>
          <a:p>
            <a:r>
              <a:rPr lang="en-GB" dirty="0">
                <a:solidFill>
                  <a:srgbClr val="1F497D"/>
                </a:solidFill>
              </a:rPr>
              <a:t>G</a:t>
            </a:r>
            <a:r>
              <a:rPr lang="en-GB" dirty="0" smtClean="0">
                <a:solidFill>
                  <a:srgbClr val="1F497D"/>
                </a:solidFill>
              </a:rPr>
              <a:t>alaxies about 10 times more massive than the knots.</a:t>
            </a:r>
          </a:p>
          <a:p>
            <a:r>
              <a:rPr lang="en-GB" dirty="0" smtClean="0">
                <a:solidFill>
                  <a:srgbClr val="1F497D"/>
                </a:solidFill>
              </a:rPr>
              <a:t>The more massive knots bigger and in the centre of their host galaxy.</a:t>
            </a:r>
          </a:p>
          <a:p>
            <a:r>
              <a:rPr lang="en-GB" dirty="0">
                <a:solidFill>
                  <a:srgbClr val="1F497D"/>
                </a:solidFill>
              </a:rPr>
              <a:t>The knots are “similar” (Surface SFR, Surface Mass</a:t>
            </a:r>
            <a:r>
              <a:rPr lang="en-GB" dirty="0" smtClean="0">
                <a:solidFill>
                  <a:srgbClr val="1F497D"/>
                </a:solidFill>
              </a:rPr>
              <a:t>)</a:t>
            </a:r>
          </a:p>
          <a:p>
            <a:r>
              <a:rPr lang="en-GB" dirty="0" smtClean="0">
                <a:solidFill>
                  <a:srgbClr val="1F497D"/>
                </a:solidFill>
              </a:rPr>
              <a:t>The host galaxy </a:t>
            </a:r>
            <a:r>
              <a:rPr lang="en-GB" dirty="0" err="1">
                <a:solidFill>
                  <a:srgbClr val="1F497D"/>
                </a:solidFill>
              </a:rPr>
              <a:t>S</a:t>
            </a:r>
            <a:r>
              <a:rPr lang="en-GB" dirty="0" err="1" smtClean="0">
                <a:solidFill>
                  <a:srgbClr val="1F497D"/>
                </a:solidFill>
              </a:rPr>
              <a:t>ersic</a:t>
            </a:r>
            <a:r>
              <a:rPr lang="en-GB" dirty="0" smtClean="0">
                <a:solidFill>
                  <a:srgbClr val="1F497D"/>
                </a:solidFill>
              </a:rPr>
              <a:t> index of the </a:t>
            </a:r>
            <a:r>
              <a:rPr lang="en-GB" dirty="0" err="1" smtClean="0">
                <a:solidFill>
                  <a:srgbClr val="1F497D"/>
                </a:solidFill>
              </a:rPr>
              <a:t>clumpies</a:t>
            </a:r>
            <a:r>
              <a:rPr lang="en-GB" dirty="0" smtClean="0">
                <a:solidFill>
                  <a:srgbClr val="1F497D"/>
                </a:solidFill>
              </a:rPr>
              <a:t> is &lt;1&gt;.</a:t>
            </a:r>
          </a:p>
          <a:p>
            <a:r>
              <a:rPr lang="en-GB" dirty="0" smtClean="0">
                <a:solidFill>
                  <a:srgbClr val="1F497D"/>
                </a:solidFill>
              </a:rPr>
              <a:t>Clumpy Starburst are </a:t>
            </a:r>
            <a:r>
              <a:rPr lang="en-GB" dirty="0">
                <a:solidFill>
                  <a:srgbClr val="1F497D"/>
                </a:solidFill>
              </a:rPr>
              <a:t>turbulent </a:t>
            </a:r>
            <a:r>
              <a:rPr lang="en-GB" dirty="0" smtClean="0">
                <a:solidFill>
                  <a:srgbClr val="1F497D"/>
                </a:solidFill>
              </a:rPr>
              <a:t>disk-like Dwarf galaxies </a:t>
            </a:r>
            <a:r>
              <a:rPr lang="en-GB" dirty="0">
                <a:solidFill>
                  <a:srgbClr val="1F497D"/>
                </a:solidFill>
              </a:rPr>
              <a:t>evenly </a:t>
            </a:r>
            <a:r>
              <a:rPr lang="en-GB" dirty="0" err="1">
                <a:solidFill>
                  <a:srgbClr val="1F497D"/>
                </a:solidFill>
              </a:rPr>
              <a:t>starbursting</a:t>
            </a:r>
            <a:r>
              <a:rPr lang="en-GB" dirty="0">
                <a:solidFill>
                  <a:srgbClr val="1F497D"/>
                </a:solidFill>
              </a:rPr>
              <a:t>.</a:t>
            </a:r>
          </a:p>
          <a:p>
            <a:endParaRPr lang="en-GB" dirty="0" smtClean="0">
              <a:solidFill>
                <a:srgbClr val="1F497D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A0553-91E9-494F-AF6D-27DFA74B8BEB}" type="slidenum">
              <a:rPr lang="es-ES" smtClean="0"/>
              <a:t>11</a:t>
            </a:fld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635005" y="6252625"/>
            <a:ext cx="7543331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b="1" i="1" dirty="0" smtClean="0">
                <a:solidFill>
                  <a:schemeClr val="tx2"/>
                </a:solidFill>
                <a:latin typeface="Arial"/>
                <a:cs typeface="Arial"/>
              </a:rPr>
              <a:t>Hinojosa </a:t>
            </a:r>
            <a:r>
              <a:rPr lang="es-ES" b="1" i="1" dirty="0" err="1" smtClean="0">
                <a:solidFill>
                  <a:schemeClr val="tx2"/>
                </a:solidFill>
                <a:latin typeface="Arial"/>
                <a:cs typeface="Arial"/>
              </a:rPr>
              <a:t>Goñi</a:t>
            </a:r>
            <a:r>
              <a:rPr lang="es-ES" b="1" i="1" dirty="0" smtClean="0">
                <a:solidFill>
                  <a:schemeClr val="tx2"/>
                </a:solidFill>
                <a:latin typeface="Arial"/>
                <a:cs typeface="Arial"/>
              </a:rPr>
              <a:t>, R.,  Muñoz-Tuñón C. &amp; Méndez </a:t>
            </a:r>
            <a:r>
              <a:rPr lang="es-ES" b="1" i="1" dirty="0" err="1" smtClean="0">
                <a:solidFill>
                  <a:schemeClr val="tx2"/>
                </a:solidFill>
                <a:latin typeface="Arial"/>
                <a:cs typeface="Arial"/>
              </a:rPr>
              <a:t>Abreu,J</a:t>
            </a:r>
            <a:r>
              <a:rPr lang="es-ES" b="1" i="1" dirty="0" smtClean="0">
                <a:solidFill>
                  <a:schemeClr val="tx2"/>
                </a:solidFill>
                <a:latin typeface="Arial"/>
                <a:cs typeface="Arial"/>
              </a:rPr>
              <a:t>.  A&amp;A, 2016</a:t>
            </a:r>
          </a:p>
          <a:p>
            <a:r>
              <a:rPr lang="es-ES" b="1" i="1" dirty="0" smtClean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de-DE" dirty="0">
                <a:hlinkClick r:id="rId3"/>
              </a:rPr>
              <a:t>http://arxiv.org/abs/1604.01698</a:t>
            </a:r>
            <a:endParaRPr lang="es-ES" b="1" i="1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The interplay at Cozumel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373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The interplay at Cozumel</a:t>
            </a:r>
            <a:endParaRPr lang="es-ES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A0553-91E9-494F-AF6D-27DFA74B8BEB}" type="slidenum">
              <a:rPr lang="es-ES" smtClean="0"/>
              <a:t>12</a:t>
            </a:fld>
            <a:endParaRPr lang="es-ES"/>
          </a:p>
        </p:txBody>
      </p:sp>
      <p:pic>
        <p:nvPicPr>
          <p:cNvPr id="10" name="Imagen 9" descr="portada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912713"/>
            <a:ext cx="3695700" cy="3942865"/>
          </a:xfrm>
          <a:prstGeom prst="rect">
            <a:avLst/>
          </a:prstGeom>
        </p:spPr>
      </p:pic>
      <p:pic>
        <p:nvPicPr>
          <p:cNvPr id="11" name="Imagen 10" descr="portada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0" y="-1"/>
            <a:ext cx="3327400" cy="3698867"/>
          </a:xfrm>
          <a:prstGeom prst="rect">
            <a:avLst/>
          </a:prstGeom>
        </p:spPr>
      </p:pic>
      <p:pic>
        <p:nvPicPr>
          <p:cNvPr id="13" name="Imagen 12" descr="portada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2" y="209931"/>
            <a:ext cx="4413504" cy="3590544"/>
          </a:xfrm>
          <a:prstGeom prst="rect">
            <a:avLst/>
          </a:prstGeom>
        </p:spPr>
      </p:pic>
      <p:pic>
        <p:nvPicPr>
          <p:cNvPr id="16" name="Imagen 15" descr="portada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746" y="2978425"/>
            <a:ext cx="3186354" cy="3743050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215900" y="2491977"/>
            <a:ext cx="8928100" cy="2452555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dirty="0" smtClean="0">
                <a:solidFill>
                  <a:schemeClr val="bg1"/>
                </a:solidFill>
              </a:rPr>
              <a:t/>
            </a:r>
            <a:br>
              <a:rPr lang="es-ES" dirty="0" smtClean="0">
                <a:solidFill>
                  <a:schemeClr val="bg1"/>
                </a:solidFill>
              </a:rPr>
            </a:br>
            <a:r>
              <a:rPr lang="en-GB" sz="7600" dirty="0" smtClean="0">
                <a:solidFill>
                  <a:schemeClr val="bg2"/>
                </a:solidFill>
                <a:latin typeface="Arial"/>
                <a:cs typeface="Arial"/>
              </a:rPr>
              <a:t>What triggers SF in these turbulent low-mass galaxy discs??</a:t>
            </a:r>
            <a:endParaRPr lang="es-ES" sz="4000" dirty="0" smtClean="0">
              <a:solidFill>
                <a:schemeClr val="bg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064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18" y="125878"/>
            <a:ext cx="6328049" cy="632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970218" y="5909722"/>
            <a:ext cx="8173783" cy="70788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eaLnBrk="1" hangingPunct="1"/>
            <a:r>
              <a:rPr lang="en-US" sz="2000" dirty="0">
                <a:latin typeface="Arial"/>
                <a:cs typeface="Arial"/>
              </a:rPr>
              <a:t>Figure 1 from Tadpole Galaxies in the Hubble Ultra Deep </a:t>
            </a:r>
            <a:r>
              <a:rPr lang="en-US" sz="2000" dirty="0" smtClean="0">
                <a:latin typeface="Arial"/>
                <a:cs typeface="Arial"/>
              </a:rPr>
              <a:t>Field B </a:t>
            </a:r>
            <a:r>
              <a:rPr lang="en-US" sz="2000" dirty="0">
                <a:latin typeface="Arial"/>
                <a:cs typeface="Arial"/>
              </a:rPr>
              <a:t>G. Elmegreen and </a:t>
            </a:r>
            <a:r>
              <a:rPr lang="en-US" sz="2000" dirty="0" smtClean="0">
                <a:latin typeface="Arial"/>
                <a:cs typeface="Arial"/>
              </a:rPr>
              <a:t>D.M. </a:t>
            </a:r>
            <a:r>
              <a:rPr lang="en-US" sz="2000" dirty="0" err="1">
                <a:latin typeface="Arial"/>
                <a:cs typeface="Arial"/>
              </a:rPr>
              <a:t>Elmegreen</a:t>
            </a:r>
            <a:r>
              <a:rPr lang="en-US" sz="2000" dirty="0">
                <a:latin typeface="Arial"/>
                <a:cs typeface="Arial"/>
              </a:rPr>
              <a:t> 2010 </a:t>
            </a:r>
            <a:r>
              <a:rPr lang="en-US" sz="2000" dirty="0" err="1">
                <a:latin typeface="Arial"/>
                <a:cs typeface="Arial"/>
              </a:rPr>
              <a:t>ApJ</a:t>
            </a:r>
            <a:r>
              <a:rPr lang="en-US" sz="2000" dirty="0">
                <a:latin typeface="Arial"/>
                <a:cs typeface="Arial"/>
              </a:rPr>
              <a:t> 722 </a:t>
            </a:r>
            <a:r>
              <a:rPr lang="en-US" sz="2000" dirty="0" smtClean="0">
                <a:latin typeface="Arial"/>
                <a:cs typeface="Arial"/>
              </a:rPr>
              <a:t>1895.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The interplay at Cozumel</a:t>
            </a: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A0553-91E9-494F-AF6D-27DFA74B8BEB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284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6" name="Picture 4" descr="f1-t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03" y="117475"/>
            <a:ext cx="6840538" cy="684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20" name="Picture 8" descr="fig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430925"/>
            <a:ext cx="6675437" cy="672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615178" y="5178178"/>
            <a:ext cx="749644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DISKS </a:t>
            </a:r>
            <a:r>
              <a:rPr lang="es-E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with</a:t>
            </a:r>
            <a:r>
              <a:rPr lang="es-E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lop</a:t>
            </a:r>
            <a:r>
              <a:rPr lang="es-E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sided</a:t>
            </a:r>
            <a:r>
              <a:rPr lang="es-E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star</a:t>
            </a:r>
            <a:r>
              <a:rPr lang="es-E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formation</a:t>
            </a:r>
            <a:endParaRPr lang="es-E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7023931" y="1386502"/>
            <a:ext cx="20702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chemeClr val="bg1"/>
                </a:solidFill>
              </a:rPr>
              <a:t>Elmegreen</a:t>
            </a:r>
            <a:r>
              <a:rPr lang="es-ES" dirty="0" smtClean="0">
                <a:solidFill>
                  <a:schemeClr val="bg1"/>
                </a:solidFill>
              </a:rPr>
              <a:t>, D. </a:t>
            </a:r>
            <a:r>
              <a:rPr lang="es-ES" dirty="0" err="1">
                <a:solidFill>
                  <a:schemeClr val="bg1"/>
                </a:solidFill>
              </a:rPr>
              <a:t>e</a:t>
            </a:r>
            <a:r>
              <a:rPr lang="es-ES" dirty="0" err="1" smtClean="0">
                <a:solidFill>
                  <a:schemeClr val="bg1"/>
                </a:solidFill>
              </a:rPr>
              <a:t>tal</a:t>
            </a:r>
            <a:r>
              <a:rPr lang="es-ES" dirty="0" smtClean="0">
                <a:solidFill>
                  <a:schemeClr val="bg1"/>
                </a:solidFill>
              </a:rPr>
              <a:t>., 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2012, </a:t>
            </a:r>
            <a:r>
              <a:rPr lang="es-ES" dirty="0" err="1" smtClean="0">
                <a:solidFill>
                  <a:schemeClr val="bg1"/>
                </a:solidFill>
              </a:rPr>
              <a:t>Ap.J</a:t>
            </a:r>
            <a:r>
              <a:rPr lang="es-ES" dirty="0" smtClean="0">
                <a:solidFill>
                  <a:schemeClr val="bg1"/>
                </a:solidFill>
              </a:rPr>
              <a:t>., 750, </a:t>
            </a:r>
            <a:r>
              <a:rPr lang="es-ES" dirty="0" smtClean="0"/>
              <a:t>95.</a:t>
            </a:r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The interplay at Cozumel</a:t>
            </a: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A0553-91E9-494F-AF6D-27DFA74B8BEB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314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"/>
            <a:ext cx="9517063" cy="697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The interplay at Cozumel</a:t>
            </a:r>
            <a:endParaRPr lang="es-ES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A0553-91E9-494F-AF6D-27DFA74B8BEB}" type="slidenum">
              <a:rPr lang="es-ES" smtClean="0"/>
              <a:t>15</a:t>
            </a:fld>
            <a:endParaRPr lang="es-ES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26997" y="6316130"/>
            <a:ext cx="9288467" cy="400110"/>
          </a:xfrm>
          <a:prstGeom prst="rect">
            <a:avLst/>
          </a:prstGeom>
          <a:solidFill>
            <a:srgbClr val="D3F9FF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eaLnBrk="1" hangingPunct="1"/>
            <a:r>
              <a:rPr lang="en-US" sz="2000" i="1" dirty="0" smtClean="0">
                <a:latin typeface="Arial"/>
                <a:cs typeface="Arial"/>
              </a:rPr>
              <a:t> </a:t>
            </a:r>
            <a:r>
              <a:rPr lang="en-US" sz="2000" i="1" dirty="0" smtClean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lang="en-US" sz="2000" i="1" dirty="0">
                <a:solidFill>
                  <a:srgbClr val="1F497D"/>
                </a:solidFill>
                <a:latin typeface="Arial"/>
                <a:cs typeface="Arial"/>
              </a:rPr>
              <a:t>Morales-Luis et al. 2011 </a:t>
            </a:r>
            <a:r>
              <a:rPr lang="en-US" sz="2000" i="1" dirty="0" err="1">
                <a:solidFill>
                  <a:srgbClr val="1F497D"/>
                </a:solidFill>
                <a:latin typeface="Arial"/>
                <a:cs typeface="Arial"/>
              </a:rPr>
              <a:t>ApJ</a:t>
            </a:r>
            <a:r>
              <a:rPr lang="en-US" sz="2000" i="1" dirty="0">
                <a:solidFill>
                  <a:srgbClr val="1F497D"/>
                </a:solidFill>
                <a:latin typeface="Arial"/>
                <a:cs typeface="Arial"/>
              </a:rPr>
              <a:t> 743 </a:t>
            </a:r>
            <a:r>
              <a:rPr lang="en-US" sz="2000" i="1" dirty="0" smtClean="0">
                <a:solidFill>
                  <a:srgbClr val="1F497D"/>
                </a:solidFill>
                <a:latin typeface="Arial"/>
                <a:cs typeface="Arial"/>
              </a:rPr>
              <a:t>77.; see also </a:t>
            </a:r>
            <a:r>
              <a:rPr lang="en-US" sz="2000" i="1" dirty="0" err="1" smtClean="0">
                <a:solidFill>
                  <a:srgbClr val="1F497D"/>
                </a:solidFill>
                <a:latin typeface="Arial"/>
                <a:cs typeface="Arial"/>
              </a:rPr>
              <a:t>Papaderos</a:t>
            </a:r>
            <a:r>
              <a:rPr lang="en-US" sz="2000" i="1" dirty="0" smtClean="0">
                <a:solidFill>
                  <a:srgbClr val="1F497D"/>
                </a:solidFill>
                <a:latin typeface="Arial"/>
                <a:cs typeface="Arial"/>
              </a:rPr>
              <a:t> et al, 2008. </a:t>
            </a:r>
            <a:endParaRPr lang="en-US" sz="2000" i="1" dirty="0">
              <a:solidFill>
                <a:srgbClr val="1F497D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7955857"/>
      </p:ext>
    </p:extLst>
  </p:cSld>
  <p:clrMapOvr>
    <a:masterClrMapping/>
  </p:clrMapOvr>
  <p:transition xmlns:p14="http://schemas.microsoft.com/office/powerpoint/2010/main" spd="med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49" y="1437137"/>
            <a:ext cx="6738451" cy="434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3795713" y="5467120"/>
            <a:ext cx="3062287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9pPr>
          </a:lstStyle>
          <a:p>
            <a:endParaRPr lang="en-US" sz="2400" dirty="0">
              <a:solidFill>
                <a:srgbClr val="1F497D"/>
              </a:solidFill>
              <a:latin typeface="+mn-lt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A0553-91E9-494F-AF6D-27DFA74B8BEB}" type="slidenum">
              <a:rPr lang="es-ES" smtClean="0"/>
              <a:t>16</a:t>
            </a:fld>
            <a:endParaRPr lang="es-E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72" y="87340"/>
            <a:ext cx="7564961" cy="248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455334" y="4487334"/>
            <a:ext cx="6519332" cy="1375074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  <a:effectLst/>
          <a:extLst/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  <a:latin typeface="+mn-lt"/>
                <a:hlinkClick r:id="rId5"/>
              </a:rPr>
              <a:t>IDS</a:t>
            </a:r>
            <a:r>
              <a:rPr lang="en-US" sz="2400" dirty="0">
                <a:solidFill>
                  <a:schemeClr val="tx2"/>
                </a:solidFill>
                <a:latin typeface="+mn-lt"/>
                <a:hlinkClick r:id="rId5"/>
              </a:rPr>
              <a:t>@</a:t>
            </a:r>
            <a:r>
              <a:rPr lang="en-US" sz="2400" dirty="0">
                <a:solidFill>
                  <a:schemeClr val="tx2"/>
                </a:solidFill>
                <a:latin typeface="Arial"/>
                <a:cs typeface="Arial"/>
                <a:hlinkClick r:id="rId5"/>
              </a:rPr>
              <a:t>INT</a:t>
            </a:r>
            <a:r>
              <a:rPr lang="en-US" sz="2400" dirty="0">
                <a:solidFill>
                  <a:schemeClr val="tx2"/>
                </a:solidFill>
                <a:latin typeface="Arial"/>
                <a:cs typeface="Arial"/>
              </a:rPr>
              <a:t> and </a:t>
            </a:r>
            <a:r>
              <a:rPr lang="en-US" sz="2400" dirty="0" smtClean="0">
                <a:solidFill>
                  <a:schemeClr val="tx2"/>
                </a:solidFill>
                <a:latin typeface="Arial"/>
                <a:cs typeface="Arial"/>
              </a:rPr>
              <a:t>ALFOS@NOT </a:t>
            </a:r>
            <a:r>
              <a:rPr lang="en-US" sz="2400" dirty="0" err="1">
                <a:solidFill>
                  <a:schemeClr val="tx2"/>
                </a:solidFill>
                <a:latin typeface="Arial"/>
                <a:cs typeface="Arial"/>
              </a:rPr>
              <a:t>Hа</a:t>
            </a:r>
            <a:r>
              <a:rPr lang="en-US" sz="2400" dirty="0">
                <a:solidFill>
                  <a:schemeClr val="tx2"/>
                </a:solidFill>
                <a:latin typeface="Arial"/>
                <a:cs typeface="Arial"/>
              </a:rPr>
              <a:t> (R~10000</a:t>
            </a:r>
            <a:r>
              <a:rPr lang="en-US" sz="2400" dirty="0" smtClean="0">
                <a:solidFill>
                  <a:schemeClr val="tx2"/>
                </a:solidFill>
                <a:latin typeface="Arial"/>
                <a:cs typeface="Arial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  <a:latin typeface="Arial"/>
                <a:cs typeface="Arial"/>
              </a:rPr>
              <a:t>5(6) rotate.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err="1">
                <a:solidFill>
                  <a:schemeClr val="tx2"/>
                </a:solidFill>
                <a:latin typeface="Arial"/>
                <a:cs typeface="Arial"/>
              </a:rPr>
              <a:t>Metallicity</a:t>
            </a:r>
            <a:r>
              <a:rPr lang="en-US" sz="2400" dirty="0">
                <a:solidFill>
                  <a:schemeClr val="tx2"/>
                </a:solidFill>
                <a:latin typeface="Arial"/>
                <a:cs typeface="Arial"/>
              </a:rPr>
              <a:t> drops at the head of the comet.</a:t>
            </a:r>
          </a:p>
          <a:p>
            <a:pPr marL="342900" indent="-342900">
              <a:buFontTx/>
              <a:buChar char="-"/>
            </a:pPr>
            <a:endParaRPr lang="en-US" sz="2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083733" y="6163740"/>
            <a:ext cx="71329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tx2"/>
                </a:solidFill>
                <a:latin typeface="Arial"/>
                <a:cs typeface="Arial"/>
              </a:rPr>
              <a:t>Sanchez Almeida, J. Muñoz-Tuñón </a:t>
            </a:r>
            <a:r>
              <a:rPr lang="en-US" sz="2000" i="1" dirty="0" err="1">
                <a:solidFill>
                  <a:schemeClr val="tx2"/>
                </a:solidFill>
                <a:latin typeface="Arial"/>
                <a:cs typeface="Arial"/>
              </a:rPr>
              <a:t>etal</a:t>
            </a:r>
            <a:r>
              <a:rPr lang="en-US" sz="2000" i="1" dirty="0">
                <a:solidFill>
                  <a:schemeClr val="tx2"/>
                </a:solidFill>
                <a:latin typeface="Arial"/>
                <a:cs typeface="Arial"/>
              </a:rPr>
              <a:t>. 2013, </a:t>
            </a:r>
            <a:r>
              <a:rPr lang="en-US" sz="2000" i="1" dirty="0" err="1">
                <a:solidFill>
                  <a:schemeClr val="tx2"/>
                </a:solidFill>
                <a:latin typeface="Arial"/>
                <a:cs typeface="Arial"/>
              </a:rPr>
              <a:t>Ap.J</a:t>
            </a:r>
            <a:r>
              <a:rPr lang="en-US" sz="2000" i="1" dirty="0">
                <a:solidFill>
                  <a:schemeClr val="tx2"/>
                </a:solidFill>
                <a:latin typeface="Arial"/>
                <a:cs typeface="Arial"/>
              </a:rPr>
              <a:t>., 767, 74. </a:t>
            </a: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The interplay at Cozumel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9642110"/>
      </p:ext>
    </p:extLst>
  </p:cSld>
  <p:clrMapOvr>
    <a:masterClrMapping/>
  </p:clrMapOvr>
  <p:transition xmlns:p14="http://schemas.microsoft.com/office/powerpoint/2010/main" spd="med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19"/>
          <a:stretch>
            <a:fillRect/>
          </a:stretch>
        </p:blipFill>
        <p:spPr bwMode="auto">
          <a:xfrm>
            <a:off x="-336550" y="-223838"/>
            <a:ext cx="9480550" cy="640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4251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889000" y="211138"/>
            <a:ext cx="4279900" cy="395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sz="2400" dirty="0" err="1">
                <a:solidFill>
                  <a:srgbClr val="1F497D"/>
                </a:solidFill>
                <a:latin typeface="Arial"/>
                <a:cs typeface="Arial"/>
              </a:rPr>
              <a:t>Metallicity</a:t>
            </a:r>
            <a:r>
              <a:rPr lang="en-US" sz="2400" dirty="0">
                <a:solidFill>
                  <a:srgbClr val="1F497D"/>
                </a:solidFill>
                <a:latin typeface="Arial"/>
                <a:cs typeface="Arial"/>
              </a:rPr>
              <a:t> (Oxygen abundance)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3484563" y="4343400"/>
            <a:ext cx="3830637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sz="2400" dirty="0">
                <a:latin typeface="+mn-lt"/>
              </a:rPr>
              <a:t>- O/H based on [NII]6583/H</a:t>
            </a:r>
            <a:r>
              <a:rPr lang="en-US" sz="2400" dirty="0">
                <a:latin typeface="+mn-lt"/>
                <a:cs typeface="Comic Sans MS" charset="0"/>
              </a:rPr>
              <a:t>α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A0553-91E9-494F-AF6D-27DFA74B8BEB}" type="slidenum">
              <a:rPr lang="es-ES" smtClean="0"/>
              <a:t>17</a:t>
            </a:fld>
            <a:endParaRPr lang="es-ES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The interplay at Cozumel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04554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43" y="-270937"/>
            <a:ext cx="7650357" cy="7403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92087" y="5569632"/>
            <a:ext cx="4616979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 anchor="b" anchorCtr="1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GB" sz="1800" i="1" dirty="0" smtClean="0">
                <a:solidFill>
                  <a:srgbClr val="FF0000"/>
                </a:solidFill>
                <a:latin typeface="Arial"/>
              </a:rPr>
              <a:t>Streams of pristine gas in three dimensions from numerical simulations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2598738" y="6418263"/>
            <a:ext cx="654526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9pPr>
          </a:lstStyle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GB" sz="1400" i="1" dirty="0" smtClean="0">
                <a:solidFill>
                  <a:srgbClr val="FFFFFF"/>
                </a:solidFill>
                <a:latin typeface="Arial"/>
              </a:rPr>
              <a:t>A </a:t>
            </a:r>
            <a:r>
              <a:rPr lang="en-GB" sz="1400" i="1" dirty="0" err="1" smtClean="0">
                <a:solidFill>
                  <a:srgbClr val="FFFFFF"/>
                </a:solidFill>
                <a:latin typeface="Arial"/>
              </a:rPr>
              <a:t>Dekel</a:t>
            </a:r>
            <a:r>
              <a:rPr lang="en-GB" sz="1400" i="1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en-GB" sz="1400" i="1" dirty="0" smtClean="0">
                <a:solidFill>
                  <a:srgbClr val="FFFFFF"/>
                </a:solidFill>
                <a:latin typeface="Arial"/>
                <a:cs typeface="宋体" charset="0"/>
              </a:rPr>
              <a:t>et al.</a:t>
            </a:r>
            <a:r>
              <a:rPr lang="en-GB" sz="1400" i="1" baseline="-25000" dirty="0" smtClean="0">
                <a:solidFill>
                  <a:srgbClr val="FFFFFF"/>
                </a:solidFill>
                <a:latin typeface="Arial"/>
                <a:cs typeface="宋体" charset="0"/>
              </a:rPr>
              <a:t> </a:t>
            </a:r>
            <a:r>
              <a:rPr lang="en-GB" sz="1400" i="1" dirty="0" smtClean="0">
                <a:solidFill>
                  <a:srgbClr val="FFFFFF"/>
                </a:solidFill>
                <a:latin typeface="Arial"/>
              </a:rPr>
              <a:t>Nature </a:t>
            </a:r>
            <a:r>
              <a:rPr lang="en-GB" sz="1400" b="1" i="1" dirty="0" smtClean="0">
                <a:solidFill>
                  <a:srgbClr val="FFFFFF"/>
                </a:solidFill>
                <a:latin typeface="Arial"/>
              </a:rPr>
              <a:t>457</a:t>
            </a:r>
            <a:r>
              <a:rPr lang="en-GB" sz="1400" i="1" dirty="0" smtClean="0">
                <a:solidFill>
                  <a:srgbClr val="FFFFFF"/>
                </a:solidFill>
                <a:latin typeface="Arial"/>
              </a:rPr>
              <a:t>, 451-454 (2009) doi:10.1038/nature07648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409869" y="1573185"/>
            <a:ext cx="28126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i="1" dirty="0" smtClean="0">
                <a:solidFill>
                  <a:srgbClr val="FF0000"/>
                </a:solidFill>
                <a:latin typeface="Arial"/>
                <a:ea typeface="ＭＳ Ｐゴシック"/>
                <a:cs typeface="Arial Unicode MS"/>
              </a:rPr>
              <a:t>COLD FLOW </a:t>
            </a:r>
            <a:r>
              <a:rPr lang="es-ES" sz="2000" i="1" dirty="0" err="1" smtClean="0">
                <a:solidFill>
                  <a:srgbClr val="FF0000"/>
                </a:solidFill>
                <a:latin typeface="Arial"/>
                <a:ea typeface="ＭＳ Ｐゴシック"/>
                <a:cs typeface="Arial Unicode MS"/>
              </a:rPr>
              <a:t>scenario</a:t>
            </a:r>
            <a:r>
              <a:rPr lang="es-ES" sz="2000" i="1" dirty="0" smtClean="0">
                <a:solidFill>
                  <a:srgbClr val="FF0000"/>
                </a:solidFill>
                <a:latin typeface="Arial"/>
                <a:ea typeface="ＭＳ Ｐゴシック"/>
                <a:cs typeface="Arial Unicode MS"/>
              </a:rPr>
              <a:t> </a:t>
            </a:r>
            <a:endParaRPr lang="es-ES" sz="2000" i="1" dirty="0">
              <a:solidFill>
                <a:srgbClr val="FF0000"/>
              </a:solidFill>
              <a:latin typeface="Arial"/>
              <a:ea typeface="ＭＳ Ｐゴシック"/>
              <a:cs typeface="Arial Unicode MS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>
                <a:ea typeface="ＭＳ Ｐゴシック"/>
                <a:cs typeface="Arial Unicode MS"/>
              </a:rPr>
              <a:t>The interplay at Cozumel</a:t>
            </a:r>
            <a:endParaRPr lang="en-US">
              <a:ea typeface="ＭＳ Ｐゴシック"/>
              <a:cs typeface="Arial Unicode M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38EAD48-B5CB-AC44-A0D3-AF9F59A248BD}" type="slidenum">
              <a:rPr lang="en-US" smtClean="0">
                <a:ea typeface="ＭＳ Ｐゴシック"/>
                <a:cs typeface="Arial Unicode MS"/>
              </a:rPr>
              <a:pPr/>
              <a:t>18</a:t>
            </a:fld>
            <a:endParaRPr lang="en-US">
              <a:ea typeface="ＭＳ Ｐゴシック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23035603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The interplay at Cozumel</a:t>
            </a:r>
            <a:endParaRPr lang="es-ES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A0553-91E9-494F-AF6D-27DFA74B8BEB}" type="slidenum">
              <a:rPr lang="es-ES" smtClean="0"/>
              <a:t>19</a:t>
            </a:fld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783" y="156634"/>
            <a:ext cx="3745382" cy="341732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462" y="3577161"/>
            <a:ext cx="5000625" cy="321971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118" y="205009"/>
            <a:ext cx="3641697" cy="333828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7558" y="3571151"/>
            <a:ext cx="4665110" cy="328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33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388938"/>
            <a:ext cx="9026525" cy="617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060450" y="6343650"/>
            <a:ext cx="40878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9pPr>
          </a:lstStyle>
          <a:p>
            <a:pPr>
              <a:defRPr/>
            </a:pPr>
            <a:r>
              <a:rPr lang="en-US" dirty="0" err="1">
                <a:latin typeface="+mn-lt"/>
              </a:rPr>
              <a:t>Elmegreen</a:t>
            </a:r>
            <a:r>
              <a:rPr lang="en-US" dirty="0">
                <a:latin typeface="+mn-lt"/>
              </a:rPr>
              <a:t> et al. 2005, </a:t>
            </a:r>
            <a:r>
              <a:rPr lang="en-US" dirty="0" err="1">
                <a:latin typeface="+mn-lt"/>
              </a:rPr>
              <a:t>ApJ</a:t>
            </a:r>
            <a:r>
              <a:rPr lang="en-US" dirty="0">
                <a:latin typeface="+mn-lt"/>
              </a:rPr>
              <a:t>, 361, 85 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452438" y="158750"/>
            <a:ext cx="3308350" cy="395288"/>
          </a:xfrm>
          <a:prstGeom prst="rect">
            <a:avLst/>
          </a:prstGeom>
          <a:solidFill>
            <a:srgbClr val="FF0000">
              <a:alpha val="2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9pPr>
          </a:lstStyle>
          <a:p>
            <a:pPr>
              <a:defRPr/>
            </a:pPr>
            <a:r>
              <a:rPr lang="en-US" dirty="0">
                <a:latin typeface="+mn-lt"/>
                <a:cs typeface="Helvetica"/>
              </a:rPr>
              <a:t>Morphologies in the UHDF</a:t>
            </a: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The interplay at Cozumel</a:t>
            </a:r>
            <a:endParaRPr lang="es-ES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A0553-91E9-494F-AF6D-27DFA74B8BEB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950321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apjl519004f3_hr_fig 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07" y="270938"/>
            <a:ext cx="8624029" cy="528319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4728" y="5621861"/>
            <a:ext cx="80916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i="1" dirty="0" err="1">
                <a:solidFill>
                  <a:schemeClr val="tx2"/>
                </a:solidFill>
                <a:latin typeface="Arial"/>
                <a:cs typeface="Arial"/>
              </a:rPr>
              <a:t>Sanchez</a:t>
            </a:r>
            <a:r>
              <a:rPr lang="es-ES" sz="1600" i="1" dirty="0">
                <a:solidFill>
                  <a:schemeClr val="tx2"/>
                </a:solidFill>
                <a:latin typeface="Arial"/>
                <a:cs typeface="Arial"/>
              </a:rPr>
              <a:t> Almeida, Elmegreen, Muñoz-</a:t>
            </a:r>
            <a:r>
              <a:rPr lang="es-ES" sz="1600" i="1" dirty="0" smtClean="0">
                <a:solidFill>
                  <a:schemeClr val="tx2"/>
                </a:solidFill>
                <a:latin typeface="Arial"/>
                <a:cs typeface="Arial"/>
              </a:rPr>
              <a:t>Tuñón &amp; Elmegreen. 2014, A&amp;AR . 22,71.</a:t>
            </a:r>
          </a:p>
          <a:p>
            <a:r>
              <a:rPr lang="es-ES" sz="1600" i="1" dirty="0" err="1" smtClean="0">
                <a:solidFill>
                  <a:schemeClr val="tx2"/>
                </a:solidFill>
                <a:latin typeface="Arial"/>
                <a:cs typeface="Arial"/>
              </a:rPr>
              <a:t>Sanchez</a:t>
            </a:r>
            <a:r>
              <a:rPr lang="es-ES" sz="1600" i="1" dirty="0" smtClean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s-ES" sz="1600" i="1" dirty="0">
                <a:solidFill>
                  <a:schemeClr val="tx2"/>
                </a:solidFill>
                <a:latin typeface="Arial"/>
                <a:cs typeface="Arial"/>
              </a:rPr>
              <a:t>Almeida, </a:t>
            </a:r>
            <a:r>
              <a:rPr lang="es-ES" sz="1600" i="1" dirty="0" smtClean="0">
                <a:solidFill>
                  <a:schemeClr val="tx2"/>
                </a:solidFill>
                <a:latin typeface="Arial"/>
                <a:cs typeface="Arial"/>
              </a:rPr>
              <a:t>Morales Luís, </a:t>
            </a:r>
            <a:r>
              <a:rPr lang="es-ES" sz="1600" i="1" dirty="0">
                <a:solidFill>
                  <a:schemeClr val="tx2"/>
                </a:solidFill>
                <a:latin typeface="Arial"/>
                <a:cs typeface="Arial"/>
              </a:rPr>
              <a:t>Muñoz-Tuñón </a:t>
            </a:r>
            <a:r>
              <a:rPr lang="es-ES" sz="1600" i="1" dirty="0" err="1">
                <a:solidFill>
                  <a:schemeClr val="tx2"/>
                </a:solidFill>
                <a:latin typeface="Arial"/>
                <a:cs typeface="Arial"/>
              </a:rPr>
              <a:t>etal</a:t>
            </a:r>
            <a:r>
              <a:rPr lang="es-ES" sz="1600" i="1" dirty="0">
                <a:solidFill>
                  <a:schemeClr val="tx2"/>
                </a:solidFill>
                <a:latin typeface="Arial"/>
                <a:cs typeface="Arial"/>
              </a:rPr>
              <a:t>. </a:t>
            </a:r>
            <a:r>
              <a:rPr lang="es-ES" sz="1600" i="1" dirty="0" smtClean="0">
                <a:solidFill>
                  <a:schemeClr val="tx2"/>
                </a:solidFill>
                <a:latin typeface="Arial"/>
                <a:cs typeface="Arial"/>
              </a:rPr>
              <a:t>2014, </a:t>
            </a:r>
            <a:r>
              <a:rPr lang="es-ES" sz="1600" i="1" dirty="0" err="1">
                <a:solidFill>
                  <a:schemeClr val="tx2"/>
                </a:solidFill>
                <a:latin typeface="Arial"/>
                <a:cs typeface="Arial"/>
              </a:rPr>
              <a:t>Ap.J</a:t>
            </a:r>
            <a:r>
              <a:rPr lang="es-ES" sz="1600" i="1" dirty="0">
                <a:solidFill>
                  <a:schemeClr val="tx2"/>
                </a:solidFill>
                <a:latin typeface="Arial"/>
                <a:cs typeface="Arial"/>
              </a:rPr>
              <a:t>. </a:t>
            </a:r>
            <a:r>
              <a:rPr lang="es-ES" sz="1600" i="1" dirty="0" smtClean="0">
                <a:solidFill>
                  <a:schemeClr val="tx2"/>
                </a:solidFill>
                <a:latin typeface="Arial"/>
                <a:cs typeface="Arial"/>
              </a:rPr>
              <a:t>783,45. </a:t>
            </a:r>
          </a:p>
          <a:p>
            <a:r>
              <a:rPr lang="es-ES" sz="1600" i="1" dirty="0" err="1">
                <a:solidFill>
                  <a:schemeClr val="tx2"/>
                </a:solidFill>
                <a:latin typeface="Arial"/>
                <a:cs typeface="Arial"/>
              </a:rPr>
              <a:t>Sanchez</a:t>
            </a:r>
            <a:r>
              <a:rPr lang="es-ES" sz="1600" i="1" dirty="0">
                <a:solidFill>
                  <a:schemeClr val="tx2"/>
                </a:solidFill>
                <a:latin typeface="Arial"/>
                <a:cs typeface="Arial"/>
              </a:rPr>
              <a:t> Almeida, </a:t>
            </a:r>
            <a:r>
              <a:rPr lang="es-ES" sz="1600" i="1" dirty="0" smtClean="0">
                <a:solidFill>
                  <a:schemeClr val="tx2"/>
                </a:solidFill>
                <a:latin typeface="Arial"/>
                <a:cs typeface="Arial"/>
              </a:rPr>
              <a:t>Elmegreen</a:t>
            </a:r>
            <a:r>
              <a:rPr lang="es-ES" sz="1600" i="1" dirty="0">
                <a:solidFill>
                  <a:schemeClr val="tx2"/>
                </a:solidFill>
                <a:latin typeface="Arial"/>
                <a:cs typeface="Arial"/>
              </a:rPr>
              <a:t>, Muñoz-Tuñón </a:t>
            </a:r>
            <a:r>
              <a:rPr lang="es-ES" sz="1600" i="1" dirty="0" err="1">
                <a:solidFill>
                  <a:schemeClr val="tx2"/>
                </a:solidFill>
                <a:latin typeface="Arial"/>
                <a:cs typeface="Arial"/>
              </a:rPr>
              <a:t>etal</a:t>
            </a:r>
            <a:r>
              <a:rPr lang="es-ES" sz="1600" i="1" dirty="0">
                <a:solidFill>
                  <a:schemeClr val="tx2"/>
                </a:solidFill>
                <a:latin typeface="Arial"/>
                <a:cs typeface="Arial"/>
              </a:rPr>
              <a:t>. 2015, </a:t>
            </a:r>
            <a:r>
              <a:rPr lang="es-ES" sz="1600" i="1" dirty="0" err="1">
                <a:solidFill>
                  <a:schemeClr val="tx2"/>
                </a:solidFill>
                <a:latin typeface="Arial"/>
                <a:cs typeface="Arial"/>
              </a:rPr>
              <a:t>Ap.J</a:t>
            </a:r>
            <a:r>
              <a:rPr lang="es-ES" sz="1600" i="1" dirty="0">
                <a:solidFill>
                  <a:schemeClr val="tx2"/>
                </a:solidFill>
                <a:latin typeface="Arial"/>
                <a:cs typeface="Arial"/>
              </a:rPr>
              <a:t>. 810L, 110. </a:t>
            </a:r>
            <a:endParaRPr lang="es-ES" sz="1600" i="1" dirty="0" smtClean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es-ES" sz="1600" i="1" dirty="0">
                <a:solidFill>
                  <a:schemeClr val="tx2"/>
                </a:solidFill>
                <a:latin typeface="Arial"/>
                <a:cs typeface="Arial"/>
              </a:rPr>
              <a:t>Ceverino, D., </a:t>
            </a:r>
            <a:r>
              <a:rPr lang="es-ES" sz="1600" i="1" dirty="0" err="1">
                <a:solidFill>
                  <a:schemeClr val="tx2"/>
                </a:solidFill>
                <a:latin typeface="Arial"/>
                <a:cs typeface="Arial"/>
              </a:rPr>
              <a:t>S</a:t>
            </a:r>
            <a:r>
              <a:rPr lang="es-ES" sz="1600" i="1" dirty="0" err="1" smtClean="0">
                <a:solidFill>
                  <a:schemeClr val="tx2"/>
                </a:solidFill>
                <a:latin typeface="Arial"/>
                <a:cs typeface="Arial"/>
              </a:rPr>
              <a:t>anchez</a:t>
            </a:r>
            <a:r>
              <a:rPr lang="es-ES" sz="1600" i="1" dirty="0" smtClean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s-ES" sz="1600" i="1" dirty="0">
                <a:solidFill>
                  <a:schemeClr val="tx2"/>
                </a:solidFill>
                <a:latin typeface="Arial"/>
                <a:cs typeface="Arial"/>
              </a:rPr>
              <a:t>Almeida, </a:t>
            </a:r>
            <a:r>
              <a:rPr lang="es-ES" sz="1600" i="1" dirty="0" smtClean="0">
                <a:solidFill>
                  <a:schemeClr val="tx2"/>
                </a:solidFill>
                <a:latin typeface="Arial"/>
                <a:cs typeface="Arial"/>
              </a:rPr>
              <a:t> Muñoz</a:t>
            </a:r>
            <a:r>
              <a:rPr lang="es-ES" sz="1600" i="1" dirty="0">
                <a:solidFill>
                  <a:schemeClr val="tx2"/>
                </a:solidFill>
                <a:latin typeface="Arial"/>
                <a:cs typeface="Arial"/>
              </a:rPr>
              <a:t>-</a:t>
            </a:r>
            <a:r>
              <a:rPr lang="es-ES" sz="1600" i="1" dirty="0" smtClean="0">
                <a:solidFill>
                  <a:schemeClr val="tx2"/>
                </a:solidFill>
                <a:latin typeface="Arial"/>
                <a:cs typeface="Arial"/>
              </a:rPr>
              <a:t>Tuñón, </a:t>
            </a:r>
            <a:r>
              <a:rPr lang="es-ES" sz="1600" i="1" dirty="0" err="1" smtClean="0">
                <a:solidFill>
                  <a:schemeClr val="tx2"/>
                </a:solidFill>
                <a:latin typeface="Arial"/>
                <a:cs typeface="Arial"/>
              </a:rPr>
              <a:t>Dekel</a:t>
            </a:r>
            <a:r>
              <a:rPr lang="es-ES" sz="1600" i="1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s-ES" sz="1600" i="1" dirty="0" err="1" smtClean="0">
                <a:solidFill>
                  <a:schemeClr val="tx2"/>
                </a:solidFill>
                <a:latin typeface="Arial"/>
                <a:cs typeface="Arial"/>
              </a:rPr>
              <a:t>etal</a:t>
            </a:r>
            <a:r>
              <a:rPr lang="es-ES" sz="1600" i="1" dirty="0">
                <a:solidFill>
                  <a:schemeClr val="tx2"/>
                </a:solidFill>
                <a:latin typeface="Arial"/>
                <a:cs typeface="Arial"/>
              </a:rPr>
              <a:t>.</a:t>
            </a:r>
            <a:r>
              <a:rPr lang="es-ES" sz="1600" i="1" dirty="0" smtClean="0">
                <a:solidFill>
                  <a:schemeClr val="tx2"/>
                </a:solidFill>
                <a:latin typeface="Arial"/>
                <a:cs typeface="Arial"/>
              </a:rPr>
              <a:t>. </a:t>
            </a:r>
            <a:r>
              <a:rPr lang="es-ES" sz="1600" i="1" dirty="0">
                <a:solidFill>
                  <a:schemeClr val="tx2"/>
                </a:solidFill>
                <a:latin typeface="Arial"/>
                <a:cs typeface="Arial"/>
              </a:rPr>
              <a:t>2016, MNRAS, 457, </a:t>
            </a:r>
            <a:r>
              <a:rPr lang="es-ES" sz="1600" i="1" dirty="0" smtClean="0">
                <a:solidFill>
                  <a:schemeClr val="tx2"/>
                </a:solidFill>
                <a:latin typeface="Arial"/>
                <a:cs typeface="Arial"/>
              </a:rPr>
              <a:t>2605. </a:t>
            </a:r>
            <a:endParaRPr lang="es-ES" sz="1600" i="1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The interplay at Cozumel</a:t>
            </a:r>
            <a:endParaRPr lang="es-ES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A0553-91E9-494F-AF6D-27DFA74B8BEB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1526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799" y="84673"/>
            <a:ext cx="9093199" cy="863599"/>
          </a:xfrm>
        </p:spPr>
        <p:txBody>
          <a:bodyPr/>
          <a:lstStyle/>
          <a:p>
            <a:pPr algn="l">
              <a:defRPr/>
            </a:pPr>
            <a:r>
              <a:rPr lang="en-GB" sz="3200" dirty="0" smtClean="0">
                <a:solidFill>
                  <a:srgbClr val="3366FF"/>
                </a:solidFill>
                <a:latin typeface="Arial"/>
                <a:cs typeface="Arial"/>
              </a:rPr>
              <a:t>Summary (from XMPs) and some speculation</a:t>
            </a:r>
            <a:r>
              <a:rPr lang="is-IS" sz="3200" dirty="0" smtClean="0">
                <a:solidFill>
                  <a:srgbClr val="3366FF"/>
                </a:solidFill>
                <a:latin typeface="Arial"/>
                <a:cs typeface="Arial"/>
              </a:rPr>
              <a:t>…</a:t>
            </a:r>
            <a:endParaRPr lang="en-GB" sz="3200" dirty="0">
              <a:solidFill>
                <a:srgbClr val="3366FF"/>
              </a:solidFill>
              <a:latin typeface="Arial"/>
              <a:cs typeface="Arial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799" y="863604"/>
            <a:ext cx="9093199" cy="5825059"/>
          </a:xfrm>
          <a:solidFill>
            <a:srgbClr val="EEF6DB"/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endParaRPr lang="en-US" sz="2300" dirty="0">
              <a:solidFill>
                <a:srgbClr val="00009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600" dirty="0">
                <a:solidFill>
                  <a:srgbClr val="000090"/>
                </a:solidFill>
                <a:latin typeface="Arial"/>
                <a:cs typeface="Arial"/>
              </a:rPr>
              <a:t>Extremely metal </a:t>
            </a:r>
            <a:r>
              <a:rPr lang="en-US" sz="2600" dirty="0" smtClean="0">
                <a:solidFill>
                  <a:srgbClr val="000090"/>
                </a:solidFill>
                <a:latin typeface="Arial"/>
                <a:cs typeface="Arial"/>
              </a:rPr>
              <a:t>poor</a:t>
            </a:r>
            <a:r>
              <a:rPr lang="en-US" sz="26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 </a:t>
            </a:r>
            <a:r>
              <a:rPr lang="en-US" sz="2600" dirty="0" smtClean="0">
                <a:solidFill>
                  <a:srgbClr val="000090"/>
                </a:solidFill>
                <a:latin typeface="Arial"/>
                <a:cs typeface="Arial"/>
              </a:rPr>
              <a:t>have </a:t>
            </a:r>
            <a:r>
              <a:rPr lang="en-US" sz="2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clumpy </a:t>
            </a:r>
            <a:r>
              <a:rPr lang="en-US" sz="2600" dirty="0" smtClean="0">
                <a:solidFill>
                  <a:srgbClr val="000090"/>
                </a:solidFill>
                <a:latin typeface="Arial"/>
                <a:cs typeface="Arial"/>
              </a:rPr>
              <a:t>morphology</a:t>
            </a:r>
            <a:endParaRPr lang="en-US" sz="2400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600" dirty="0" smtClean="0">
                <a:solidFill>
                  <a:srgbClr val="000090"/>
                </a:solidFill>
                <a:latin typeface="Arial"/>
                <a:cs typeface="Arial"/>
              </a:rPr>
              <a:t>Local ones rotate with the head displaced from the rotation center.</a:t>
            </a:r>
          </a:p>
          <a:p>
            <a:pPr>
              <a:defRPr/>
            </a:pPr>
            <a:r>
              <a:rPr lang="en-US" sz="2600" dirty="0" err="1" smtClean="0">
                <a:solidFill>
                  <a:srgbClr val="000090"/>
                </a:solidFill>
                <a:latin typeface="Arial"/>
                <a:cs typeface="Arial"/>
              </a:rPr>
              <a:t>Metallicity</a:t>
            </a:r>
            <a:r>
              <a:rPr lang="en-US" sz="2600" dirty="0" smtClean="0">
                <a:solidFill>
                  <a:srgbClr val="000090"/>
                </a:solidFill>
                <a:latin typeface="Arial"/>
                <a:cs typeface="Arial"/>
              </a:rPr>
              <a:t> drops at the head (largest SFR)</a:t>
            </a:r>
          </a:p>
          <a:p>
            <a:pPr>
              <a:defRPr/>
            </a:pPr>
            <a:endParaRPr lang="en-US" sz="2400" dirty="0" smtClean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  <a:p>
            <a:pPr>
              <a:defRPr/>
            </a:pPr>
            <a:endParaRPr lang="en-US" sz="2400" dirty="0" smtClean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  <a:p>
            <a:pPr>
              <a:defRPr/>
            </a:pPr>
            <a:endParaRPr lang="en-US" sz="2400" dirty="0" smtClean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  <a:p>
            <a:pPr marL="0" indent="0">
              <a:buNone/>
              <a:defRPr/>
            </a:pPr>
            <a:endParaRPr lang="en-US" sz="2400" dirty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800" dirty="0" smtClean="0">
                <a:solidFill>
                  <a:srgbClr val="000090"/>
                </a:solidFill>
                <a:latin typeface="Arial"/>
                <a:cs typeface="Arial"/>
              </a:rPr>
              <a:t>60% starburst in COSMOS are clumpy// some of the </a:t>
            </a:r>
            <a:r>
              <a:rPr lang="en-US" sz="2800" dirty="0" err="1" smtClean="0">
                <a:solidFill>
                  <a:srgbClr val="000090"/>
                </a:solidFill>
                <a:latin typeface="Arial"/>
                <a:cs typeface="Arial"/>
              </a:rPr>
              <a:t>cometary</a:t>
            </a:r>
            <a:r>
              <a:rPr lang="en-US" sz="2800" dirty="0" smtClean="0">
                <a:solidFill>
                  <a:srgbClr val="000090"/>
                </a:solidFill>
                <a:latin typeface="Arial"/>
                <a:cs typeface="Arial"/>
              </a:rPr>
              <a:t> and all of them disks-like with SF most likely resulting from violent disks instabilities.</a:t>
            </a:r>
          </a:p>
          <a:p>
            <a:pPr>
              <a:defRPr/>
            </a:pPr>
            <a:endParaRPr lang="en-US" sz="2800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GB" sz="2800" dirty="0" smtClean="0">
                <a:solidFill>
                  <a:srgbClr val="000090"/>
                </a:solidFill>
                <a:latin typeface="Arial"/>
                <a:cs typeface="Arial"/>
              </a:rPr>
              <a:t>They </a:t>
            </a:r>
            <a:r>
              <a:rPr lang="en-GB" sz="2800" dirty="0">
                <a:solidFill>
                  <a:srgbClr val="000090"/>
                </a:solidFill>
                <a:latin typeface="Arial"/>
                <a:cs typeface="Arial"/>
              </a:rPr>
              <a:t>are candidates to be discs “rejuvenated” by SF driven by new gas from the IGM. </a:t>
            </a:r>
            <a:endParaRPr lang="en-US" sz="28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>
              <a:defRPr/>
            </a:pPr>
            <a:endParaRPr lang="en-US" sz="24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>
              <a:defRPr/>
            </a:pPr>
            <a:endParaRPr lang="en-US" sz="24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>
              <a:defRPr/>
            </a:pPr>
            <a:endParaRPr lang="en-US" sz="2400" dirty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defRPr/>
            </a:pPr>
            <a:endParaRPr lang="en-US" sz="2400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s-ES" dirty="0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33412" y="2872338"/>
            <a:ext cx="7685087" cy="1201738"/>
          </a:xfrm>
          <a:prstGeom prst="rect">
            <a:avLst/>
          </a:prstGeom>
          <a:solidFill>
            <a:srgbClr val="0000FF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 Unicode MS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0"/>
              <a:buChar char="¬"/>
              <a:defRPr/>
            </a:pPr>
            <a:r>
              <a:rPr lang="en-US" sz="1800" dirty="0"/>
              <a:t> </a:t>
            </a:r>
            <a:r>
              <a:rPr lang="en-US" sz="2400" dirty="0">
                <a:latin typeface="Times New Roman"/>
              </a:rPr>
              <a:t>All </a:t>
            </a:r>
            <a:r>
              <a:rPr lang="en-US" sz="2400" dirty="0" smtClean="0">
                <a:latin typeface="Times New Roman"/>
              </a:rPr>
              <a:t>the results </a:t>
            </a:r>
            <a:r>
              <a:rPr lang="en-US" sz="2400" dirty="0">
                <a:latin typeface="Times New Roman"/>
              </a:rPr>
              <a:t>suggest </a:t>
            </a:r>
            <a:r>
              <a:rPr lang="en-US" sz="2400" dirty="0" smtClean="0">
                <a:latin typeface="Times New Roman"/>
              </a:rPr>
              <a:t>that </a:t>
            </a:r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XMP</a:t>
            </a:r>
            <a:r>
              <a:rPr lang="en-US" sz="2400" dirty="0" smtClean="0">
                <a:latin typeface="Times New Roman"/>
              </a:rPr>
              <a:t> are 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disks in early stages of assembling</a:t>
            </a:r>
            <a:r>
              <a:rPr lang="en-US" sz="2400" dirty="0">
                <a:latin typeface="Times New Roman"/>
              </a:rPr>
              <a:t> with its 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star-formation sustained by accretion of external metal poor gas</a:t>
            </a:r>
            <a:r>
              <a:rPr lang="en-US" sz="2400" dirty="0">
                <a:latin typeface="Times New Roman"/>
              </a:rPr>
              <a:t>. </a:t>
            </a:r>
          </a:p>
        </p:txBody>
      </p:sp>
      <p:sp>
        <p:nvSpPr>
          <p:cNvPr id="53254" name="Marcador de número de diapositiva 6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fld id="{227A3662-5ECD-4B48-9E1B-5B23FC8AAEB9}" type="slidenum">
              <a:rPr lang="es-ES" smtClean="0">
                <a:solidFill>
                  <a:srgbClr val="FFFFFF"/>
                </a:solidFill>
              </a:rPr>
              <a:pPr defTabSz="449263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</a:pPr>
              <a:t>21</a:t>
            </a:fld>
            <a:endParaRPr lang="es-E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352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The interplay at Cozumel</a:t>
            </a:r>
            <a:endParaRPr lang="es-ES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A0553-91E9-494F-AF6D-27DFA74B8BEB}" type="slidenum">
              <a:rPr lang="es-ES" smtClean="0"/>
              <a:t>22</a:t>
            </a:fld>
            <a:endParaRPr lang="es-ES"/>
          </a:p>
        </p:txBody>
      </p:sp>
      <p:pic>
        <p:nvPicPr>
          <p:cNvPr id="5" name="Imagen 4" descr="MOLEIRO_23abril(diadellibro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82" y="3217333"/>
            <a:ext cx="9297624" cy="364063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846667" y="406400"/>
            <a:ext cx="74337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i="1" dirty="0" smtClean="0">
                <a:solidFill>
                  <a:srgbClr val="5883E2"/>
                </a:solidFill>
                <a:latin typeface="Arial"/>
                <a:cs typeface="Arial"/>
              </a:rPr>
              <a:t>Small is Beautiful</a:t>
            </a:r>
          </a:p>
          <a:p>
            <a:pPr algn="ctr"/>
            <a:r>
              <a:rPr lang="en-GB" sz="2800" i="1" dirty="0" smtClean="0">
                <a:solidFill>
                  <a:srgbClr val="5883E2"/>
                </a:solidFill>
                <a:latin typeface="Arial"/>
                <a:cs typeface="Arial"/>
              </a:rPr>
              <a:t>And</a:t>
            </a:r>
            <a:endParaRPr lang="en-GB" sz="2800" i="1" dirty="0" smtClean="0">
              <a:solidFill>
                <a:srgbClr val="5883E2"/>
              </a:solidFill>
              <a:latin typeface="Arial"/>
              <a:cs typeface="Arial"/>
            </a:endParaRPr>
          </a:p>
          <a:p>
            <a:pPr algn="ctr"/>
            <a:r>
              <a:rPr lang="en-GB" sz="2800" i="1" dirty="0">
                <a:solidFill>
                  <a:srgbClr val="5883E2"/>
                </a:solidFill>
                <a:latin typeface="Arial"/>
                <a:cs typeface="Arial"/>
              </a:rPr>
              <a:t>D</a:t>
            </a:r>
            <a:r>
              <a:rPr lang="en-GB" sz="2800" i="1" dirty="0" smtClean="0">
                <a:solidFill>
                  <a:srgbClr val="5883E2"/>
                </a:solidFill>
                <a:latin typeface="Arial"/>
                <a:cs typeface="Arial"/>
              </a:rPr>
              <a:t>warf </a:t>
            </a:r>
            <a:r>
              <a:rPr lang="en-GB" sz="2800" i="1" dirty="0" smtClean="0">
                <a:solidFill>
                  <a:srgbClr val="5883E2"/>
                </a:solidFill>
                <a:latin typeface="Arial"/>
                <a:cs typeface="Arial"/>
              </a:rPr>
              <a:t>starburst can be the </a:t>
            </a:r>
            <a:r>
              <a:rPr lang="en-GB" sz="2800" i="1" dirty="0" smtClean="0">
                <a:solidFill>
                  <a:srgbClr val="5883E2"/>
                </a:solidFill>
                <a:latin typeface="Arial"/>
                <a:cs typeface="Arial"/>
              </a:rPr>
              <a:t>traps </a:t>
            </a:r>
            <a:r>
              <a:rPr lang="en-GB" sz="2800" i="1" dirty="0" smtClean="0">
                <a:solidFill>
                  <a:srgbClr val="5883E2"/>
                </a:solidFill>
                <a:latin typeface="Arial"/>
                <a:cs typeface="Arial"/>
              </a:rPr>
              <a:t>to catch </a:t>
            </a:r>
          </a:p>
          <a:p>
            <a:pPr algn="ctr"/>
            <a:r>
              <a:rPr lang="en-GB" sz="2800" i="1" dirty="0" smtClean="0">
                <a:solidFill>
                  <a:srgbClr val="5883E2"/>
                </a:solidFill>
                <a:latin typeface="Arial"/>
                <a:cs typeface="Arial"/>
              </a:rPr>
              <a:t>the cold flow accretion still in action in </a:t>
            </a:r>
          </a:p>
          <a:p>
            <a:pPr algn="ctr"/>
            <a:r>
              <a:rPr lang="en-GB" sz="2800" i="1" dirty="0" smtClean="0">
                <a:solidFill>
                  <a:srgbClr val="5883E2"/>
                </a:solidFill>
                <a:latin typeface="Arial"/>
                <a:cs typeface="Arial"/>
              </a:rPr>
              <a:t>the nearby Universe</a:t>
            </a:r>
            <a:endParaRPr lang="en-GB" sz="2800" i="1" dirty="0">
              <a:solidFill>
                <a:srgbClr val="5883E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3933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The interplay at Cozumel</a:t>
            </a:r>
            <a:endParaRPr lang="es-ES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A0553-91E9-494F-AF6D-27DFA74B8BEB}" type="slidenum">
              <a:rPr lang="es-ES" smtClean="0"/>
              <a:t>23</a:t>
            </a:fld>
            <a:endParaRPr lang="es-ES"/>
          </a:p>
        </p:txBody>
      </p:sp>
      <p:pic>
        <p:nvPicPr>
          <p:cNvPr id="4" name="Imagen 1" descr="INT_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97155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49750" y="4071880"/>
            <a:ext cx="7848601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buClrTx/>
              <a:buSzTx/>
              <a:defRPr/>
            </a:pPr>
            <a:endParaRPr lang="es-ES" sz="2000" i="1" dirty="0" smtClean="0">
              <a:solidFill>
                <a:srgbClr val="000090"/>
              </a:solidFill>
              <a:latin typeface="Lucida Handwriting"/>
              <a:cs typeface="Lucida Handwriting"/>
            </a:endParaRPr>
          </a:p>
          <a:p>
            <a:pPr marL="342900" indent="-342900" algn="r">
              <a:buFont typeface="Arial"/>
              <a:buChar char="•"/>
              <a:defRPr/>
            </a:pPr>
            <a:r>
              <a:rPr lang="es-ES" sz="2000" i="1" dirty="0" smtClean="0">
                <a:solidFill>
                  <a:srgbClr val="000090"/>
                </a:solidFill>
                <a:latin typeface="Lucida Handwriting"/>
                <a:cs typeface="Lucida Handwriting"/>
              </a:rPr>
              <a:t>Jorge </a:t>
            </a:r>
            <a:r>
              <a:rPr lang="es-ES" sz="2000" i="1" dirty="0">
                <a:solidFill>
                  <a:srgbClr val="000090"/>
                </a:solidFill>
                <a:latin typeface="Lucida Handwriting"/>
                <a:cs typeface="Lucida Handwriting"/>
              </a:rPr>
              <a:t>Sánchez Alméida (IAC)</a:t>
            </a:r>
          </a:p>
          <a:p>
            <a:pPr marL="342900" indent="-342900" algn="r">
              <a:buClrTx/>
              <a:buSzTx/>
              <a:buFont typeface="Arial"/>
              <a:buChar char="•"/>
              <a:defRPr/>
            </a:pPr>
            <a:r>
              <a:rPr lang="es-ES" sz="2000" i="1" dirty="0" smtClean="0">
                <a:solidFill>
                  <a:srgbClr val="000090"/>
                </a:solidFill>
                <a:latin typeface="Lucida Handwriting"/>
                <a:cs typeface="Lucida Handwriting"/>
              </a:rPr>
              <a:t>Mercedes </a:t>
            </a:r>
            <a:r>
              <a:rPr lang="es-ES" sz="2000" i="1" dirty="0" err="1" smtClean="0">
                <a:solidFill>
                  <a:srgbClr val="000090"/>
                </a:solidFill>
                <a:latin typeface="Lucida Handwriting"/>
                <a:cs typeface="Lucida Handwriting"/>
              </a:rPr>
              <a:t>Filho</a:t>
            </a:r>
            <a:r>
              <a:rPr lang="es-ES" sz="2000" i="1" dirty="0" smtClean="0">
                <a:solidFill>
                  <a:srgbClr val="000090"/>
                </a:solidFill>
                <a:latin typeface="Lucida Handwriting"/>
                <a:cs typeface="Lucida Handwriting"/>
              </a:rPr>
              <a:t> (IAC-Porto)</a:t>
            </a:r>
            <a:endParaRPr lang="es-ES" sz="2000" i="1" dirty="0">
              <a:solidFill>
                <a:srgbClr val="000090"/>
              </a:solidFill>
              <a:latin typeface="Lucida Handwriting"/>
              <a:cs typeface="Lucida Handwriting"/>
            </a:endParaRPr>
          </a:p>
          <a:p>
            <a:pPr marL="342900" indent="-342900" algn="r">
              <a:buClrTx/>
              <a:buSzTx/>
              <a:buFont typeface="Arial"/>
              <a:buChar char="•"/>
              <a:defRPr/>
            </a:pPr>
            <a:r>
              <a:rPr lang="es-ES" sz="2000" i="1" dirty="0">
                <a:solidFill>
                  <a:srgbClr val="000090"/>
                </a:solidFill>
                <a:latin typeface="Lucida Handwriting"/>
                <a:cs typeface="Lucida Handwriting"/>
              </a:rPr>
              <a:t>Debra Elmegreen &amp; Bruce Elmegreen.(NY</a:t>
            </a:r>
            <a:r>
              <a:rPr lang="es-ES" sz="2000" i="1" dirty="0" smtClean="0">
                <a:solidFill>
                  <a:srgbClr val="000090"/>
                </a:solidFill>
                <a:latin typeface="Lucida Handwriting"/>
                <a:cs typeface="Lucida Handwriting"/>
              </a:rPr>
              <a:t>)</a:t>
            </a:r>
          </a:p>
          <a:p>
            <a:pPr marL="342900" indent="-342900" algn="r">
              <a:buClrTx/>
              <a:buSzTx/>
              <a:buFont typeface="Arial"/>
              <a:buChar char="•"/>
              <a:defRPr/>
            </a:pPr>
            <a:r>
              <a:rPr lang="es-ES" sz="2000" i="1" dirty="0" smtClean="0">
                <a:solidFill>
                  <a:srgbClr val="000090"/>
                </a:solidFill>
                <a:latin typeface="Lucida Handwriting"/>
                <a:cs typeface="Lucida Handwriting"/>
              </a:rPr>
              <a:t>Estallidos</a:t>
            </a:r>
            <a:r>
              <a:rPr lang="es-ES" sz="2000" i="1" dirty="0">
                <a:solidFill>
                  <a:srgbClr val="000090"/>
                </a:solidFill>
                <a:latin typeface="Lucida Handwriting"/>
                <a:cs typeface="Lucida Handwriting"/>
              </a:rPr>
              <a:t>´s </a:t>
            </a:r>
            <a:r>
              <a:rPr lang="es-ES" sz="2000" i="1" dirty="0" err="1">
                <a:solidFill>
                  <a:srgbClr val="000090"/>
                </a:solidFill>
                <a:latin typeface="Lucida Handwriting"/>
                <a:cs typeface="Lucida Handwriting"/>
              </a:rPr>
              <a:t>team</a:t>
            </a:r>
            <a:r>
              <a:rPr lang="es-ES" sz="2000" i="1" dirty="0">
                <a:solidFill>
                  <a:srgbClr val="000090"/>
                </a:solidFill>
                <a:latin typeface="Lucida Handwriting"/>
                <a:cs typeface="Lucida Handwriting"/>
              </a:rPr>
              <a:t>.</a:t>
            </a:r>
          </a:p>
          <a:p>
            <a:pPr>
              <a:buClrTx/>
              <a:buSzTx/>
              <a:buFontTx/>
              <a:buNone/>
              <a:defRPr/>
            </a:pPr>
            <a:endParaRPr lang="es-ES" i="1" dirty="0">
              <a:solidFill>
                <a:srgbClr val="FF6600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87925" y="231777"/>
            <a:ext cx="564197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3200" i="1" dirty="0">
                <a:solidFill>
                  <a:srgbClr val="000090"/>
                </a:solidFill>
                <a:latin typeface="Lucida Handwriting" charset="0"/>
                <a:cs typeface="Arial" charset="0"/>
              </a:rPr>
              <a:t>Thanks </a:t>
            </a:r>
            <a:r>
              <a:rPr lang="en-US" sz="3200" i="1" dirty="0" smtClean="0">
                <a:solidFill>
                  <a:srgbClr val="000090"/>
                </a:solidFill>
                <a:latin typeface="Lucida Handwriting" charset="0"/>
                <a:cs typeface="Arial" charset="0"/>
              </a:rPr>
              <a:t>to all of you and also to.</a:t>
            </a:r>
            <a:r>
              <a:rPr lang="en-US" sz="3200" i="1" dirty="0">
                <a:solidFill>
                  <a:srgbClr val="000090"/>
                </a:solidFill>
                <a:latin typeface="Lucida Handwriting" charset="0"/>
                <a:cs typeface="Arial" charset="0"/>
              </a:rPr>
              <a:t>..</a:t>
            </a:r>
            <a:endParaRPr lang="es-ES" sz="3200" i="1" dirty="0">
              <a:solidFill>
                <a:srgbClr val="000090"/>
              </a:solidFill>
              <a:latin typeface="Lucida Handwriting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946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54000"/>
            <a:ext cx="3008313" cy="660400"/>
          </a:xfrm>
        </p:spPr>
        <p:txBody>
          <a:bodyPr>
            <a:normAutofit/>
          </a:bodyPr>
          <a:lstStyle/>
          <a:p>
            <a:r>
              <a:rPr lang="es-ES" sz="3600" dirty="0" smtClean="0">
                <a:latin typeface="Arial"/>
                <a:cs typeface="Arial"/>
              </a:rPr>
              <a:t>COSMOS</a:t>
            </a:r>
            <a:endParaRPr lang="es-ES" sz="3600" dirty="0">
              <a:latin typeface="Arial"/>
              <a:cs typeface="Arial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79850" y="273051"/>
            <a:ext cx="5111750" cy="1568449"/>
          </a:xfrm>
          <a:solidFill>
            <a:schemeClr val="bg2"/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es-ES" sz="2000" dirty="0" err="1" smtClean="0">
                <a:latin typeface="Arial"/>
                <a:cs typeface="Arial"/>
              </a:rPr>
              <a:t>Search</a:t>
            </a:r>
            <a:r>
              <a:rPr lang="es-ES" sz="2000" dirty="0" smtClean="0">
                <a:latin typeface="Arial"/>
                <a:cs typeface="Arial"/>
              </a:rPr>
              <a:t> </a:t>
            </a:r>
            <a:r>
              <a:rPr lang="es-ES" sz="2000" dirty="0" err="1" smtClean="0">
                <a:latin typeface="Arial"/>
                <a:cs typeface="Arial"/>
              </a:rPr>
              <a:t>for</a:t>
            </a:r>
            <a:r>
              <a:rPr lang="es-ES" sz="2000" dirty="0" smtClean="0">
                <a:latin typeface="Arial"/>
                <a:cs typeface="Arial"/>
              </a:rPr>
              <a:t> </a:t>
            </a:r>
            <a:r>
              <a:rPr lang="es-ES" sz="2000" dirty="0" err="1" smtClean="0">
                <a:latin typeface="Arial"/>
                <a:cs typeface="Arial"/>
              </a:rPr>
              <a:t>starburst</a:t>
            </a:r>
            <a:r>
              <a:rPr lang="es-ES" sz="2000" dirty="0" smtClean="0">
                <a:latin typeface="Arial"/>
                <a:cs typeface="Arial"/>
              </a:rPr>
              <a:t> </a:t>
            </a:r>
            <a:r>
              <a:rPr lang="es-ES" sz="2000" dirty="0" err="1" smtClean="0">
                <a:latin typeface="Arial"/>
                <a:cs typeface="Arial"/>
              </a:rPr>
              <a:t>galaxies</a:t>
            </a:r>
            <a:endParaRPr lang="es-ES" sz="2000" dirty="0" smtClean="0">
              <a:latin typeface="Arial"/>
              <a:cs typeface="Arial"/>
            </a:endParaRPr>
          </a:p>
          <a:p>
            <a:r>
              <a:rPr lang="es-ES" sz="2000" dirty="0" err="1" smtClean="0">
                <a:latin typeface="Arial"/>
                <a:cs typeface="Arial"/>
              </a:rPr>
              <a:t>Systems</a:t>
            </a:r>
            <a:r>
              <a:rPr lang="es-ES" sz="2000" dirty="0" smtClean="0">
                <a:latin typeface="Arial"/>
                <a:cs typeface="Arial"/>
              </a:rPr>
              <a:t> </a:t>
            </a:r>
            <a:r>
              <a:rPr lang="es-ES" sz="2000" dirty="0" err="1" smtClean="0">
                <a:latin typeface="Arial"/>
                <a:cs typeface="Arial"/>
              </a:rPr>
              <a:t>with</a:t>
            </a:r>
            <a:r>
              <a:rPr lang="es-ES" sz="2000" dirty="0" smtClean="0">
                <a:latin typeface="Arial"/>
                <a:cs typeface="Arial"/>
              </a:rPr>
              <a:t> EW in Hα / OIII &gt;80 A. (</a:t>
            </a:r>
            <a:r>
              <a:rPr lang="es-ES" sz="2000" dirty="0" err="1" smtClean="0">
                <a:latin typeface="Arial"/>
                <a:cs typeface="Arial"/>
              </a:rPr>
              <a:t>Cairós</a:t>
            </a:r>
            <a:r>
              <a:rPr lang="es-ES" sz="2000" dirty="0" smtClean="0">
                <a:latin typeface="Arial"/>
                <a:cs typeface="Arial"/>
              </a:rPr>
              <a:t> et al., 2007, 2009).</a:t>
            </a:r>
          </a:p>
          <a:p>
            <a:r>
              <a:rPr lang="es-ES" sz="2000" dirty="0">
                <a:latin typeface="Arial"/>
                <a:cs typeface="Arial"/>
              </a:rPr>
              <a:t>0&gt;z&gt;</a:t>
            </a:r>
            <a:r>
              <a:rPr lang="es-ES" sz="2000" dirty="0" smtClean="0">
                <a:latin typeface="Arial"/>
                <a:cs typeface="Arial"/>
              </a:rPr>
              <a:t>0.5</a:t>
            </a:r>
            <a:endParaRPr lang="es-ES" sz="2000" dirty="0">
              <a:latin typeface="Arial"/>
              <a:cs typeface="Arial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5401" y="1155700"/>
            <a:ext cx="3098800" cy="2565400"/>
          </a:xfrm>
          <a:solidFill>
            <a:schemeClr val="bg2"/>
          </a:solidFill>
          <a:ln>
            <a:solidFill>
              <a:schemeClr val="tx2"/>
            </a:solidFill>
          </a:ln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/>
              <a:buChar char="•"/>
            </a:pPr>
            <a:r>
              <a:rPr lang="es-ES" sz="1800" dirty="0" smtClean="0">
                <a:latin typeface="Arial"/>
                <a:cs typeface="Arial"/>
              </a:rPr>
              <a:t>COSMOS BB catalogue (</a:t>
            </a:r>
            <a:r>
              <a:rPr lang="es-ES" sz="1800" dirty="0" err="1" smtClean="0">
                <a:latin typeface="Arial"/>
                <a:cs typeface="Arial"/>
              </a:rPr>
              <a:t>Capak</a:t>
            </a:r>
            <a:r>
              <a:rPr lang="es-ES" sz="1800" dirty="0" smtClean="0">
                <a:latin typeface="Arial"/>
                <a:cs typeface="Arial"/>
              </a:rPr>
              <a:t> et al, 2007,ApJS, 172, 99.</a:t>
            </a:r>
          </a:p>
          <a:p>
            <a:pPr marL="285750" indent="-285750">
              <a:buFont typeface="Arial"/>
              <a:buChar char="•"/>
            </a:pPr>
            <a:r>
              <a:rPr lang="es-ES" sz="1800" dirty="0">
                <a:latin typeface="Arial"/>
                <a:cs typeface="Arial"/>
              </a:rPr>
              <a:t>ZCOSMOS </a:t>
            </a:r>
            <a:r>
              <a:rPr lang="es-ES" sz="1800" dirty="0" smtClean="0">
                <a:latin typeface="Arial"/>
                <a:cs typeface="Arial"/>
              </a:rPr>
              <a:t>(</a:t>
            </a:r>
            <a:r>
              <a:rPr lang="es-ES" sz="1800" dirty="0">
                <a:latin typeface="Arial"/>
                <a:cs typeface="Arial"/>
              </a:rPr>
              <a:t>L</a:t>
            </a:r>
            <a:r>
              <a:rPr lang="es-ES" sz="1800" dirty="0" smtClean="0">
                <a:latin typeface="Arial"/>
                <a:cs typeface="Arial"/>
              </a:rPr>
              <a:t>illy et al., 2007, </a:t>
            </a:r>
            <a:r>
              <a:rPr lang="es-ES" sz="1800" dirty="0" err="1" smtClean="0">
                <a:latin typeface="Arial"/>
                <a:cs typeface="Arial"/>
              </a:rPr>
              <a:t>ApJS</a:t>
            </a:r>
            <a:r>
              <a:rPr lang="es-ES" sz="1800" dirty="0" smtClean="0">
                <a:latin typeface="Arial"/>
                <a:cs typeface="Arial"/>
              </a:rPr>
              <a:t>, 172, 70.</a:t>
            </a:r>
            <a:endParaRPr lang="es-ES" sz="18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s-ES" sz="1800" dirty="0" smtClean="0">
                <a:latin typeface="Arial"/>
                <a:cs typeface="Arial"/>
              </a:rPr>
              <a:t>SUBARU.</a:t>
            </a:r>
          </a:p>
          <a:p>
            <a:pPr lvl="0"/>
            <a:endParaRPr lang="es-ES" sz="18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lvl="0"/>
            <a:r>
              <a:rPr lang="es-ES" sz="1800" dirty="0" smtClean="0">
                <a:solidFill>
                  <a:prstClr val="black"/>
                </a:solidFill>
                <a:latin typeface="Arial"/>
                <a:cs typeface="Arial"/>
              </a:rPr>
              <a:t>HST </a:t>
            </a:r>
            <a:r>
              <a:rPr lang="es-ES" sz="1800" dirty="0" err="1" smtClean="0">
                <a:solidFill>
                  <a:prstClr val="black"/>
                </a:solidFill>
                <a:latin typeface="Arial"/>
                <a:cs typeface="Arial"/>
              </a:rPr>
              <a:t>images</a:t>
            </a:r>
            <a:endParaRPr lang="es-ES" sz="18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lvl="0"/>
            <a:r>
              <a:rPr lang="es-ES" sz="1800" dirty="0" err="1" smtClean="0">
                <a:solidFill>
                  <a:prstClr val="black"/>
                </a:solidFill>
                <a:latin typeface="Arial"/>
                <a:cs typeface="Arial"/>
              </a:rPr>
              <a:t>Equatorial</a:t>
            </a:r>
            <a:r>
              <a:rPr lang="es-ES" sz="18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s-ES" sz="1800" dirty="0" err="1" smtClean="0">
                <a:solidFill>
                  <a:prstClr val="black"/>
                </a:solidFill>
                <a:latin typeface="Arial"/>
                <a:cs typeface="Arial"/>
              </a:rPr>
              <a:t>field</a:t>
            </a:r>
            <a:r>
              <a:rPr lang="es-ES" sz="18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endParaRPr lang="es-ES" sz="1800" dirty="0">
              <a:solidFill>
                <a:prstClr val="black"/>
              </a:solidFill>
              <a:latin typeface="Arial"/>
              <a:cs typeface="Arial"/>
            </a:endParaRPr>
          </a:p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790" y="273051"/>
            <a:ext cx="4260111" cy="5035289"/>
          </a:xfrm>
          <a:prstGeom prst="rect">
            <a:avLst/>
          </a:prstGeom>
        </p:spPr>
      </p:pic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A4CC-2A74-A443-AAC2-6E5E75591863}" type="slidenum">
              <a:rPr lang="es-ES" smtClean="0"/>
              <a:t>3</a:t>
            </a:fld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06" y="4546600"/>
            <a:ext cx="6127395" cy="1910760"/>
          </a:xfrm>
          <a:prstGeom prst="rect">
            <a:avLst/>
          </a:prstGeom>
        </p:spPr>
      </p:pic>
      <p:pic>
        <p:nvPicPr>
          <p:cNvPr id="11" name="Imagen 10" descr="corte_pho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01" y="2507875"/>
            <a:ext cx="3111499" cy="4026648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2421443" y="6341498"/>
            <a:ext cx="3877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s-ES" i="1" dirty="0" err="1" smtClean="0">
                <a:solidFill>
                  <a:prstClr val="black"/>
                </a:solidFill>
                <a:latin typeface="Calibri"/>
              </a:rPr>
              <a:t>Limiting</a:t>
            </a:r>
            <a:r>
              <a:rPr lang="es-ES" i="1" dirty="0" smtClean="0">
                <a:solidFill>
                  <a:prstClr val="black"/>
                </a:solidFill>
                <a:latin typeface="Calibri"/>
              </a:rPr>
              <a:t> magnitud I  26 </a:t>
            </a:r>
            <a:r>
              <a:rPr lang="es-ES" i="1" dirty="0" err="1" smtClean="0">
                <a:solidFill>
                  <a:prstClr val="black"/>
                </a:solidFill>
                <a:latin typeface="Calibri"/>
              </a:rPr>
              <a:t>mag</a:t>
            </a:r>
            <a:r>
              <a:rPr lang="es-ES" i="1" dirty="0" smtClean="0">
                <a:solidFill>
                  <a:prstClr val="black"/>
                </a:solidFill>
                <a:latin typeface="Calibri"/>
              </a:rPr>
              <a:t>/</a:t>
            </a:r>
            <a:r>
              <a:rPr lang="es-ES" i="1" dirty="0" err="1" smtClean="0">
                <a:solidFill>
                  <a:prstClr val="black"/>
                </a:solidFill>
                <a:latin typeface="Calibri"/>
              </a:rPr>
              <a:t>arcsec</a:t>
            </a:r>
            <a:r>
              <a:rPr lang="es-ES" i="1" dirty="0" smtClean="0">
                <a:solidFill>
                  <a:prstClr val="black"/>
                </a:solidFill>
                <a:latin typeface="Calibri"/>
              </a:rPr>
              <a:t> ^2</a:t>
            </a:r>
            <a:endParaRPr lang="es-ES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The interplay at Cozumel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196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69333" y="274638"/>
            <a:ext cx="9313333" cy="1143000"/>
          </a:xfrm>
        </p:spPr>
        <p:txBody>
          <a:bodyPr>
            <a:noAutofit/>
          </a:bodyPr>
          <a:lstStyle/>
          <a:p>
            <a:r>
              <a:rPr lang="en-GB" sz="3600" dirty="0" smtClean="0">
                <a:solidFill>
                  <a:schemeClr val="tx2"/>
                </a:solidFill>
                <a:latin typeface="Arial"/>
                <a:cs typeface="Arial"/>
              </a:rPr>
              <a:t>Mass</a:t>
            </a:r>
            <a:r>
              <a:rPr lang="es-ES" sz="3600" dirty="0" smtClean="0">
                <a:solidFill>
                  <a:schemeClr val="tx2"/>
                </a:solidFill>
                <a:latin typeface="Arial"/>
                <a:cs typeface="Arial"/>
              </a:rPr>
              <a:t> of starbursts (220) and </a:t>
            </a:r>
            <a:r>
              <a:rPr lang="es-ES" sz="3600" dirty="0" err="1" smtClean="0">
                <a:solidFill>
                  <a:schemeClr val="tx2"/>
                </a:solidFill>
                <a:latin typeface="Arial"/>
                <a:cs typeface="Arial"/>
              </a:rPr>
              <a:t>quiescent</a:t>
            </a:r>
            <a:r>
              <a:rPr lang="es-ES" sz="3600" dirty="0" smtClean="0">
                <a:solidFill>
                  <a:schemeClr val="tx2"/>
                </a:solidFill>
                <a:latin typeface="Arial"/>
                <a:cs typeface="Arial"/>
              </a:rPr>
              <a:t> (300.000) Galaxies</a:t>
            </a:r>
            <a:endParaRPr lang="es-ES" sz="36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A4CC-2A74-A443-AAC2-6E5E75591863}" type="slidenum">
              <a:rPr lang="es-ES" smtClean="0"/>
              <a:t>4</a:t>
            </a:fld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1727201"/>
            <a:ext cx="5562380" cy="5132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8694" y="-126986"/>
            <a:ext cx="5344564" cy="5344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The interplay at Cozumel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1359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777240" y="5727700"/>
            <a:ext cx="7543800" cy="914400"/>
          </a:xfrm>
        </p:spPr>
        <p:txBody>
          <a:bodyPr/>
          <a:lstStyle/>
          <a:p>
            <a:r>
              <a:rPr lang="es-ES" dirty="0" err="1" smtClean="0"/>
              <a:t>Three</a:t>
            </a:r>
            <a:r>
              <a:rPr lang="es-ES" dirty="0" smtClean="0"/>
              <a:t> </a:t>
            </a:r>
            <a:r>
              <a:rPr lang="es-ES" dirty="0" err="1" smtClean="0"/>
              <a:t>classes</a:t>
            </a:r>
            <a:endParaRPr lang="es-ES" dirty="0"/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88900"/>
            <a:ext cx="8445500" cy="58420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The interplay at Cozumel</a:t>
            </a: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A4CC-2A74-A443-AAC2-6E5E75591863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1488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A0553-91E9-494F-AF6D-27DFA74B8BEB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Imagen 2" descr="hist_tamanos_ref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316" y="-5913876"/>
            <a:ext cx="9533450" cy="1233740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1300" y="38100"/>
            <a:ext cx="7099300" cy="762000"/>
          </a:xfrm>
        </p:spPr>
        <p:txBody>
          <a:bodyPr>
            <a:normAutofit/>
          </a:bodyPr>
          <a:lstStyle/>
          <a:p>
            <a:pPr algn="l"/>
            <a:r>
              <a:rPr lang="es-ES" sz="3200" u="sng" dirty="0" err="1" smtClean="0">
                <a:solidFill>
                  <a:schemeClr val="tx2"/>
                </a:solidFill>
              </a:rPr>
              <a:t>Galaxy</a:t>
            </a:r>
            <a:r>
              <a:rPr lang="es-ES" sz="3200" u="sng" dirty="0" smtClean="0">
                <a:solidFill>
                  <a:schemeClr val="tx2"/>
                </a:solidFill>
              </a:rPr>
              <a:t> </a:t>
            </a:r>
            <a:r>
              <a:rPr lang="es-ES" sz="3200" u="sng" dirty="0" err="1" smtClean="0">
                <a:solidFill>
                  <a:schemeClr val="tx2"/>
                </a:solidFill>
              </a:rPr>
              <a:t>classes</a:t>
            </a:r>
            <a:r>
              <a:rPr lang="es-ES" sz="3200" u="sng" dirty="0" smtClean="0">
                <a:solidFill>
                  <a:schemeClr val="tx2"/>
                </a:solidFill>
              </a:rPr>
              <a:t> and </a:t>
            </a:r>
            <a:r>
              <a:rPr lang="es-ES" sz="3200" u="sng" dirty="0" err="1" smtClean="0">
                <a:solidFill>
                  <a:schemeClr val="tx2"/>
                </a:solidFill>
              </a:rPr>
              <a:t>their</a:t>
            </a:r>
            <a:r>
              <a:rPr lang="es-ES" sz="3200" u="sng" dirty="0" smtClean="0">
                <a:solidFill>
                  <a:schemeClr val="tx2"/>
                </a:solidFill>
              </a:rPr>
              <a:t> </a:t>
            </a:r>
            <a:r>
              <a:rPr lang="es-ES" sz="3200" u="sng" dirty="0" err="1">
                <a:solidFill>
                  <a:schemeClr val="tx2"/>
                </a:solidFill>
              </a:rPr>
              <a:t>C</a:t>
            </a:r>
            <a:r>
              <a:rPr lang="es-ES" sz="3200" u="sng" dirty="0" err="1" smtClean="0">
                <a:solidFill>
                  <a:schemeClr val="tx2"/>
                </a:solidFill>
              </a:rPr>
              <a:t>lumps</a:t>
            </a:r>
            <a:endParaRPr lang="es-ES" sz="3200" u="sng" dirty="0">
              <a:solidFill>
                <a:schemeClr val="tx2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The interplay at Cozumel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903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0074" y="254007"/>
            <a:ext cx="4203701" cy="808038"/>
          </a:xfrm>
        </p:spPr>
        <p:txBody>
          <a:bodyPr>
            <a:normAutofit fontScale="90000"/>
          </a:bodyPr>
          <a:lstStyle/>
          <a:p>
            <a:pPr algn="l"/>
            <a:r>
              <a:rPr lang="es-ES" sz="3200" i="1" dirty="0" err="1" smtClean="0">
                <a:solidFill>
                  <a:srgbClr val="1F497D"/>
                </a:solidFill>
              </a:rPr>
              <a:t>The</a:t>
            </a:r>
            <a:r>
              <a:rPr lang="es-ES" sz="3200" i="1" dirty="0" smtClean="0">
                <a:solidFill>
                  <a:srgbClr val="1F497D"/>
                </a:solidFill>
              </a:rPr>
              <a:t> </a:t>
            </a:r>
            <a:r>
              <a:rPr lang="es-ES" sz="3200" i="1" dirty="0" err="1" smtClean="0">
                <a:solidFill>
                  <a:srgbClr val="1F497D"/>
                </a:solidFill>
              </a:rPr>
              <a:t>Knots</a:t>
            </a:r>
            <a:r>
              <a:rPr lang="es-ES" sz="3200" i="1" dirty="0" smtClean="0">
                <a:solidFill>
                  <a:srgbClr val="1F497D"/>
                </a:solidFill>
              </a:rPr>
              <a:t> at </a:t>
            </a:r>
            <a:r>
              <a:rPr lang="es-ES" sz="3200" i="1" dirty="0" err="1" smtClean="0">
                <a:solidFill>
                  <a:srgbClr val="1F497D"/>
                </a:solidFill>
              </a:rPr>
              <a:t>their</a:t>
            </a:r>
            <a:r>
              <a:rPr lang="es-ES" sz="3200" i="1" dirty="0" smtClean="0">
                <a:solidFill>
                  <a:srgbClr val="1F497D"/>
                </a:solidFill>
              </a:rPr>
              <a:t> </a:t>
            </a:r>
            <a:r>
              <a:rPr lang="es-ES" sz="3200" i="1" dirty="0" err="1" smtClean="0">
                <a:solidFill>
                  <a:srgbClr val="1F497D"/>
                </a:solidFill>
              </a:rPr>
              <a:t>location</a:t>
            </a:r>
            <a:r>
              <a:rPr lang="es-ES" sz="3200" i="1" dirty="0" smtClean="0">
                <a:solidFill>
                  <a:srgbClr val="1F497D"/>
                </a:solidFill>
              </a:rPr>
              <a:t/>
            </a:r>
            <a:br>
              <a:rPr lang="es-ES" sz="3200" i="1" dirty="0" smtClean="0">
                <a:solidFill>
                  <a:srgbClr val="1F497D"/>
                </a:solidFill>
              </a:rPr>
            </a:br>
            <a:r>
              <a:rPr lang="es-ES" sz="3200" i="1" dirty="0" err="1" smtClean="0">
                <a:solidFill>
                  <a:srgbClr val="1F497D"/>
                </a:solidFill>
              </a:rPr>
              <a:t>Centered</a:t>
            </a:r>
            <a:r>
              <a:rPr lang="es-ES" sz="3200" i="1" dirty="0" smtClean="0">
                <a:solidFill>
                  <a:srgbClr val="1F497D"/>
                </a:solidFill>
              </a:rPr>
              <a:t> and off-</a:t>
            </a:r>
            <a:r>
              <a:rPr lang="es-ES" sz="3200" i="1" dirty="0" err="1" smtClean="0">
                <a:solidFill>
                  <a:srgbClr val="1F497D"/>
                </a:solidFill>
              </a:rPr>
              <a:t>centered</a:t>
            </a:r>
            <a:endParaRPr lang="es-ES" sz="3200" i="1" dirty="0">
              <a:solidFill>
                <a:srgbClr val="1F497D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A0553-91E9-494F-AF6D-27DFA74B8BEB}" type="slidenum">
              <a:rPr lang="es-ES" smtClean="0"/>
              <a:t>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The interplay at Cozumel</a:t>
            </a:r>
            <a:endParaRPr lang="es-ES"/>
          </a:p>
        </p:txBody>
      </p:sp>
      <p:pic>
        <p:nvPicPr>
          <p:cNvPr id="4" name="Imagen 3" descr="fig_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305" y="1735666"/>
            <a:ext cx="3958167" cy="5122333"/>
          </a:xfrm>
          <a:prstGeom prst="rect">
            <a:avLst/>
          </a:prstGeom>
        </p:spPr>
      </p:pic>
      <p:pic>
        <p:nvPicPr>
          <p:cNvPr id="9" name="Imagen 8" descr="clasificacion Knots y distancia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7" y="1219190"/>
            <a:ext cx="5990029" cy="538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7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The interplay at Cozumel</a:t>
            </a: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A0553-91E9-494F-AF6D-27DFA74B8BEB}" type="slidenum">
              <a:rPr lang="es-ES" smtClean="0"/>
              <a:t>8</a:t>
            </a:fld>
            <a:endParaRPr lang="es-ES"/>
          </a:p>
        </p:txBody>
      </p:sp>
      <p:pic>
        <p:nvPicPr>
          <p:cNvPr id="7" name="Imagen 6" descr="bulge_formation cop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45" y="-13103"/>
            <a:ext cx="7086599" cy="679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The interplay at Cozumel</a:t>
            </a:r>
            <a:endParaRPr lang="es-ES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A0553-91E9-494F-AF6D-27DFA74B8BEB}" type="slidenum">
              <a:rPr lang="es-ES" smtClean="0"/>
              <a:t>9</a:t>
            </a:fld>
            <a:endParaRPr lang="es-ES"/>
          </a:p>
        </p:txBody>
      </p:sp>
      <p:pic>
        <p:nvPicPr>
          <p:cNvPr id="4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7" y="-3585630"/>
            <a:ext cx="8342313" cy="1079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35467" y="6011323"/>
            <a:ext cx="8771466" cy="830997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Arial"/>
                <a:cs typeface="Arial"/>
              </a:rPr>
              <a:t>See </a:t>
            </a:r>
            <a:r>
              <a:rPr lang="en-GB" sz="1600" dirty="0" err="1" smtClean="0">
                <a:latin typeface="Arial"/>
                <a:cs typeface="Arial"/>
              </a:rPr>
              <a:t>Amorin</a:t>
            </a:r>
            <a:r>
              <a:rPr lang="en-GB" sz="1600" dirty="0" smtClean="0">
                <a:latin typeface="Arial"/>
                <a:cs typeface="Arial"/>
              </a:rPr>
              <a:t>, R., Muñoz-Tuñón, C. et al., A&amp;A 467, 541–558 (2007)</a:t>
            </a:r>
          </a:p>
          <a:p>
            <a:r>
              <a:rPr lang="en-GB" sz="1600" dirty="0" smtClean="0">
                <a:latin typeface="Arial"/>
                <a:cs typeface="Arial"/>
              </a:rPr>
              <a:t>  “Two-dimensional fits of the stellar hosts in BCD galaxies”</a:t>
            </a:r>
          </a:p>
          <a:p>
            <a:r>
              <a:rPr lang="en-GB" sz="1600" dirty="0" smtClean="0">
                <a:latin typeface="Arial"/>
                <a:cs typeface="Arial"/>
              </a:rPr>
              <a:t>Hinojosa-Goñi </a:t>
            </a:r>
            <a:r>
              <a:rPr lang="en-GB" sz="1600" dirty="0" err="1" smtClean="0">
                <a:latin typeface="Arial"/>
                <a:cs typeface="Arial"/>
              </a:rPr>
              <a:t>etal</a:t>
            </a:r>
            <a:r>
              <a:rPr lang="en-GB" sz="1600" dirty="0" smtClean="0">
                <a:latin typeface="Arial"/>
                <a:cs typeface="Arial"/>
              </a:rPr>
              <a:t>. 2016 in preparation.</a:t>
            </a:r>
            <a:endParaRPr lang="en-GB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0482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"/>
        <a:ea typeface="ＭＳ Ｐゴシック"/>
        <a:cs typeface="Arial Unicode MS"/>
      </a:majorFont>
      <a:minorFont>
        <a:latin typeface="Arial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0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Comic Sans MS" charset="0"/>
            <a:ea typeface="ＭＳ Ｐゴシック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0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Comic Sans MS" charset="0"/>
            <a:ea typeface="ＭＳ Ｐゴシック" charset="0"/>
            <a:cs typeface="Arial Unicode MS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5138</TotalTime>
  <Words>1099</Words>
  <Application>Microsoft Macintosh PowerPoint</Application>
  <PresentationFormat>Presentación en pantalla (4:3)</PresentationFormat>
  <Paragraphs>167</Paragraphs>
  <Slides>23</Slides>
  <Notes>9</Notes>
  <HiddenSlides>0</HiddenSlides>
  <MMClips>0</MMClips>
  <ScaleCrop>false</ScaleCrop>
  <HeadingPairs>
    <vt:vector size="4" baseType="variant">
      <vt:variant>
        <vt:lpstr>Tema</vt:lpstr>
      </vt:variant>
      <vt:variant>
        <vt:i4>4</vt:i4>
      </vt:variant>
      <vt:variant>
        <vt:lpstr>Títulos de diapositiva</vt:lpstr>
      </vt:variant>
      <vt:variant>
        <vt:i4>23</vt:i4>
      </vt:variant>
    </vt:vector>
  </HeadingPairs>
  <TitlesOfParts>
    <vt:vector size="27" baseType="lpstr">
      <vt:lpstr>Tema de Office</vt:lpstr>
      <vt:lpstr>Diseño personalizado</vt:lpstr>
      <vt:lpstr>1_Tema de Office</vt:lpstr>
      <vt:lpstr>Diseño predeterminado</vt:lpstr>
      <vt:lpstr>Starbursts and Galaxy evolution: Results from COSMOS survey</vt:lpstr>
      <vt:lpstr>Presentación de PowerPoint</vt:lpstr>
      <vt:lpstr>COSMOS</vt:lpstr>
      <vt:lpstr>Mass of starbursts (220) and quiescent (300.000) Galaxies</vt:lpstr>
      <vt:lpstr>Three classes</vt:lpstr>
      <vt:lpstr>Galaxy classes and their Clumps</vt:lpstr>
      <vt:lpstr>The Knots at their location Centered and off-centered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Summary (from XMPs) and some speculation…</vt:lpstr>
      <vt:lpstr>Presentación de PowerPoint</vt:lpstr>
      <vt:lpstr>Presentación de PowerPoint</vt:lpstr>
    </vt:vector>
  </TitlesOfParts>
  <Company>Instituto de Astrofisica de Canarias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Casiana Munoz-Tunon</dc:creator>
  <cp:lastModifiedBy>Casiana Munoz-Tunon</cp:lastModifiedBy>
  <cp:revision>191</cp:revision>
  <dcterms:created xsi:type="dcterms:W3CDTF">2013-05-15T12:21:38Z</dcterms:created>
  <dcterms:modified xsi:type="dcterms:W3CDTF">2016-04-14T02:20:03Z</dcterms:modified>
</cp:coreProperties>
</file>