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9" r:id="rId2"/>
    <p:sldMasterId id="2147483882" r:id="rId3"/>
    <p:sldMasterId id="2147483938" r:id="rId4"/>
    <p:sldMasterId id="2147483950" r:id="rId5"/>
    <p:sldMasterId id="2147483962" r:id="rId6"/>
    <p:sldMasterId id="2147483974" r:id="rId7"/>
  </p:sldMasterIdLst>
  <p:notesMasterIdLst>
    <p:notesMasterId r:id="rId23"/>
  </p:notesMasterIdLst>
  <p:sldIdLst>
    <p:sldId id="256" r:id="rId8"/>
    <p:sldId id="642" r:id="rId9"/>
    <p:sldId id="621" r:id="rId10"/>
    <p:sldId id="617" r:id="rId11"/>
    <p:sldId id="646" r:id="rId12"/>
    <p:sldId id="637" r:id="rId13"/>
    <p:sldId id="651" r:id="rId14"/>
    <p:sldId id="645" r:id="rId15"/>
    <p:sldId id="644" r:id="rId16"/>
    <p:sldId id="638" r:id="rId17"/>
    <p:sldId id="615" r:id="rId18"/>
    <p:sldId id="640" r:id="rId19"/>
    <p:sldId id="622" r:id="rId20"/>
    <p:sldId id="647" r:id="rId21"/>
    <p:sldId id="65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6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07" autoAdjust="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24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800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2BFF9D8-C558-4201-B29E-3AE4C4EF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39975-CEAA-4959-A4AA-66C1093961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13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AB487-35A5-4683-B320-7FC77D9BA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B6F6-03A4-4296-95AD-372E2187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C9F2-BA03-42EA-BD30-3953A69D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5A50-915A-491B-BC3D-9D027070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88BD-1DA1-4A8F-A6B0-53649717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525A-5957-4F15-A09E-5F22EDCA4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723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645C-72EC-4D3C-B909-D1D22F0CC8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8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FBF1-31BF-4289-BAF6-C6171834F9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601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0FF6C-A890-4447-AC61-81ED60D944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826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7851-2EA4-4B91-B048-2EDB163EFA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824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CE80-AD53-468F-916D-F871AABE0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741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3152-61AC-4880-9EDE-D3930AA70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5EC3-0330-4735-A72D-48790F04CB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676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8C0A-5E97-4BC8-8E84-1E7E911255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559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6A75-FB3B-46B2-9A63-E73B809FE8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184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D235-CBA7-4769-A685-B5A3E31738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638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3A45-70A4-4345-8128-D54797676F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881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525A-5957-4F15-A09E-5F22EDCA4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675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645C-72EC-4D3C-B909-D1D22F0CC8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4339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FBF1-31BF-4289-BAF6-C6171834F9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9406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0FF6C-A890-4447-AC61-81ED60D944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946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7851-2EA4-4B91-B048-2EDB163EFA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633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093B-DED4-43F6-8D17-742B9676F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CE80-AD53-468F-916D-F871AABE0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587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5EC3-0330-4735-A72D-48790F04CB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847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8C0A-5E97-4BC8-8E84-1E7E911255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4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6A75-FB3B-46B2-9A63-E73B809FE8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22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D235-CBA7-4769-A685-B5A3E31738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728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3A45-70A4-4345-8128-D54797676F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0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5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31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BEB0-5695-4FD0-8A24-8D9EC2D7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39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7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5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7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8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53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525A-5957-4F15-A09E-5F22EDCA4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745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645C-72EC-4D3C-B909-D1D22F0CC8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328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FBF1-31BF-4289-BAF6-C6171834F9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51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0FCD-4DD0-4927-8497-3FC19CA47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0FF6C-A890-4447-AC61-81ED60D944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5213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7851-2EA4-4B91-B048-2EDB163EFA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6216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CE80-AD53-468F-916D-F871AABE0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753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15EC3-0330-4735-A72D-48790F04CB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644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8C0A-5E97-4BC8-8E84-1E7E911255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0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06A75-FB3B-46B2-9A63-E73B809FE8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0368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D235-CBA7-4769-A685-B5A3E31738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0434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3A45-70A4-4345-8128-D54797676F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4332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E0E52-0D94-4775-A1E7-E62D4CDB57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547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D9AA-E8BB-43E0-B4E0-2E1B26AF1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4165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0C32-BCF0-449B-A833-B509A738C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C817-529A-40E1-88AF-ED9EF2F6A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9AFD-6763-4B2E-934D-95C617C2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DE25-0C8B-429A-B563-CAD50E23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8CEB1BF-3C47-4F85-A2F6-0350EFCCE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FCB572E-7269-41C4-A295-F0EF5ABEA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4AA5762-4EE0-4445-AC51-CFC81C994C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22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2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4AA5762-4EE0-4445-AC51-CFC81C994CA1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222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2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31C7A12-1C8F-6743-82EC-8478AAB9B7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6F65C81-1DD7-614B-9EE1-A32D733FE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4AA5762-4EE0-4445-AC51-CFC81C994C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530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2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2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D28CFC6-AD1D-4FA5-92D6-6BDCB11293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Georgia" pitchFamily="18" charset="0"/>
              </a:rPr>
              <a:t>Towards Realistic Modeling of Massive Star Clusters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461788"/>
            <a:ext cx="7467600" cy="990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200" b="1" dirty="0">
                <a:solidFill>
                  <a:schemeClr val="bg2"/>
                </a:solidFill>
              </a:rPr>
              <a:t>Oleg </a:t>
            </a:r>
            <a:r>
              <a:rPr lang="en-US" sz="3200" b="1" dirty="0" err="1">
                <a:solidFill>
                  <a:schemeClr val="bg2"/>
                </a:solidFill>
              </a:rPr>
              <a:t>Gnedin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dirty="0">
                <a:solidFill>
                  <a:schemeClr val="bg2"/>
                </a:solidFill>
              </a:rPr>
              <a:t>(University of Michigan</a:t>
            </a:r>
            <a:r>
              <a:rPr lang="en-US" sz="2000" dirty="0" smtClean="0">
                <a:solidFill>
                  <a:schemeClr val="bg2"/>
                </a:solidFill>
              </a:rPr>
              <a:t>)</a:t>
            </a:r>
            <a:endParaRPr lang="en-US" i="1" dirty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9113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80013"/>
            <a:ext cx="2476500" cy="2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>
            <a:stCxn id="5" idx="3"/>
          </p:cNvCxnSpPr>
          <p:nvPr/>
        </p:nvCxnSpPr>
        <p:spPr bwMode="auto">
          <a:xfrm>
            <a:off x="2843532" y="5372100"/>
            <a:ext cx="1195068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31064"/>
            <a:ext cx="2514600" cy="24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43434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</a:t>
            </a:r>
            <a:r>
              <a:rPr lang="en-US" sz="1800" dirty="0" smtClean="0"/>
              <a:t>raduate student </a:t>
            </a:r>
            <a:r>
              <a:rPr lang="en-US" dirty="0" err="1" smtClean="0"/>
              <a:t>Hui</a:t>
            </a:r>
            <a:r>
              <a:rPr lang="en-US" dirty="0" smtClean="0"/>
              <a:t> Li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84" y="-914400"/>
            <a:ext cx="5533516" cy="716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6" descr="peng_etal06_f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1" y="912541"/>
            <a:ext cx="3973613" cy="36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68394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Analytical </a:t>
            </a:r>
            <a:r>
              <a:rPr lang="en-US" sz="2400" dirty="0"/>
              <a:t>models based on simulations match GC mass and metallicity distributions in MW and in </a:t>
            </a:r>
            <a:r>
              <a:rPr lang="en-US" sz="2400" dirty="0" err="1"/>
              <a:t>ellipticals</a:t>
            </a:r>
            <a:r>
              <a:rPr lang="en-US" sz="2400" dirty="0"/>
              <a:t> in Virgo cluster</a:t>
            </a:r>
            <a:endParaRPr lang="en-US" sz="2400" dirty="0" smtClean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28600" y="4572000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Peng</a:t>
            </a:r>
            <a:r>
              <a:rPr lang="en-US" sz="1600" dirty="0">
                <a:solidFill>
                  <a:srgbClr val="000000"/>
                </a:solidFill>
              </a:rPr>
              <a:t> et al. </a:t>
            </a:r>
            <a:r>
              <a:rPr lang="en-US" sz="1600" dirty="0" smtClean="0">
                <a:solidFill>
                  <a:srgbClr val="000000"/>
                </a:solidFill>
              </a:rPr>
              <a:t>2006 </a:t>
            </a:r>
            <a:r>
              <a:rPr lang="en-US" sz="1600" dirty="0">
                <a:solidFill>
                  <a:srgbClr val="000000"/>
                </a:solidFill>
              </a:rPr>
              <a:t>–  </a:t>
            </a:r>
            <a:r>
              <a:rPr lang="en-US" sz="1600" dirty="0" smtClean="0">
                <a:solidFill>
                  <a:srgbClr val="000000"/>
                </a:solidFill>
              </a:rPr>
              <a:t>HST </a:t>
            </a:r>
            <a:r>
              <a:rPr lang="en-US" sz="1600" dirty="0">
                <a:solidFill>
                  <a:srgbClr val="000000"/>
                </a:solidFill>
              </a:rPr>
              <a:t>Virgo Cluster Survey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232975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Color/metallicity distribution </a:t>
            </a:r>
            <a:r>
              <a:rPr lang="en-US" sz="2000" dirty="0">
                <a:solidFill>
                  <a:srgbClr val="002060"/>
                </a:solidFill>
              </a:rPr>
              <a:t>of GCs in most galaxies is multimodal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Each metallicity group tells us about different episodes of cluster formation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281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 smtClean="0">
                <a:solidFill>
                  <a:srgbClr val="3333CC">
                    <a:lumMod val="75000"/>
                  </a:srgbClr>
                </a:solidFill>
              </a:rPr>
              <a:t>blue</a:t>
            </a:r>
            <a:endParaRPr lang="en-US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14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[Fe/H]</a:t>
            </a:r>
            <a:r>
              <a:rPr lang="en-US" sz="2000" b="1" dirty="0" smtClean="0">
                <a:solidFill>
                  <a:srgbClr val="002060"/>
                </a:solidFill>
                <a:sym typeface="Symbol"/>
              </a:rPr>
              <a:t>1.5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488" y="2647890"/>
            <a:ext cx="14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[Fe/H]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0.5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Muratov</a:t>
            </a:r>
            <a:r>
              <a:rPr lang="en-US" sz="1600" dirty="0">
                <a:solidFill>
                  <a:srgbClr val="000000"/>
                </a:solidFill>
              </a:rPr>
              <a:t> &amp; OG </a:t>
            </a:r>
            <a:r>
              <a:rPr lang="en-US" sz="1600" dirty="0" smtClean="0">
                <a:solidFill>
                  <a:srgbClr val="000000"/>
                </a:solidFill>
              </a:rPr>
              <a:t>2010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Li &amp; OG 2014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48200" y="5232976"/>
            <a:ext cx="4484648" cy="16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000" i="1" dirty="0" smtClean="0">
                <a:solidFill>
                  <a:srgbClr val="002060"/>
                </a:solidFill>
              </a:rPr>
              <a:t>GC formation is triggered by </a:t>
            </a:r>
            <a:r>
              <a:rPr lang="en-US" sz="2000" i="1" dirty="0">
                <a:solidFill>
                  <a:srgbClr val="002060"/>
                </a:solidFill>
              </a:rPr>
              <a:t>gas-rich </a:t>
            </a:r>
            <a:r>
              <a:rPr lang="en-US" sz="2000" i="1" dirty="0" smtClean="0">
                <a:solidFill>
                  <a:srgbClr val="002060"/>
                </a:solidFill>
              </a:rPr>
              <a:t>mergers,</a:t>
            </a:r>
          </a:p>
          <a:p>
            <a:pPr algn="l" eaLnBrk="1" hangingPunct="1"/>
            <a:r>
              <a:rPr lang="en-US" sz="2000" i="1" dirty="0">
                <a:solidFill>
                  <a:srgbClr val="002060"/>
                </a:solidFill>
              </a:rPr>
              <a:t>m</a:t>
            </a:r>
            <a:r>
              <a:rPr lang="en-US" sz="2000" i="1" dirty="0" smtClean="0">
                <a:solidFill>
                  <a:srgbClr val="002060"/>
                </a:solidFill>
              </a:rPr>
              <a:t>etallicity assigned </a:t>
            </a:r>
            <a:r>
              <a:rPr lang="en-US" sz="2000" i="1" dirty="0">
                <a:solidFill>
                  <a:srgbClr val="002060"/>
                </a:solidFill>
              </a:rPr>
              <a:t>from observed M*-Z relation for host </a:t>
            </a:r>
            <a:r>
              <a:rPr lang="en-US" sz="2000" i="1" dirty="0" smtClean="0">
                <a:solidFill>
                  <a:srgbClr val="002060"/>
                </a:solidFill>
              </a:rPr>
              <a:t>galaxies </a:t>
            </a:r>
          </a:p>
        </p:txBody>
      </p:sp>
    </p:spTree>
    <p:extLst>
      <p:ext uri="{BB962C8B-B14F-4D97-AF65-F5344CB8AC3E}">
        <p14:creationId xmlns:p14="http://schemas.microsoft.com/office/powerpoint/2010/main" val="4224210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" y="365160"/>
            <a:ext cx="5494371" cy="641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09600"/>
            <a:ext cx="3505200" cy="5562600"/>
          </a:xfrm>
        </p:spPr>
        <p:txBody>
          <a:bodyPr/>
          <a:lstStyle/>
          <a:p>
            <a:pPr algn="l"/>
            <a:r>
              <a:rPr lang="en-US" sz="2400" dirty="0" smtClean="0"/>
              <a:t>Build-up of the globular cluster system from gas-rich mergers and accretion of galaxies: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/>
              <a:t>begin with cosmological simulations of halo formation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supplement </a:t>
            </a:r>
            <a:r>
              <a:rPr lang="en-US" sz="2000" dirty="0"/>
              <a:t>halos with cold gas mass based on observations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</a:t>
            </a:r>
            <a:r>
              <a:rPr lang="en-US" sz="2000" dirty="0"/>
              <a:t>M</a:t>
            </a:r>
            <a:r>
              <a:rPr lang="en-US" sz="2000" baseline="-25000" dirty="0"/>
              <a:t>GC</a:t>
            </a:r>
            <a:r>
              <a:rPr lang="en-US" sz="2000" dirty="0"/>
              <a:t> - M</a:t>
            </a:r>
            <a:r>
              <a:rPr lang="en-US" sz="2000" baseline="-25000" dirty="0"/>
              <a:t>gas</a:t>
            </a:r>
            <a:r>
              <a:rPr lang="en-US" sz="2000" dirty="0"/>
              <a:t> relation from hydro simulations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metallicity </a:t>
            </a:r>
            <a:r>
              <a:rPr lang="en-US" sz="2000" dirty="0"/>
              <a:t>from observed M</a:t>
            </a:r>
            <a:r>
              <a:rPr lang="en-US" sz="2000" baseline="-25000" dirty="0" smtClean="0"/>
              <a:t>* </a:t>
            </a:r>
            <a:r>
              <a:rPr lang="en-US" sz="2000" dirty="0" smtClean="0"/>
              <a:t>- Z </a:t>
            </a:r>
            <a:r>
              <a:rPr lang="en-US" sz="2000" dirty="0"/>
              <a:t>relation for host galaxies, include evolution with time </a:t>
            </a:r>
            <a:br>
              <a:rPr lang="en-US" sz="2000" dirty="0"/>
            </a:b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63054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Li &amp; OG 2014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" y="3125744"/>
            <a:ext cx="4207728" cy="365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8011"/>
            <a:ext cx="853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Formation of massive star clusters </a:t>
            </a:r>
            <a:r>
              <a:rPr lang="en-US" i="1" dirty="0" smtClean="0">
                <a:solidFill>
                  <a:srgbClr val="002060"/>
                </a:solidFill>
              </a:rPr>
              <a:t>may</a:t>
            </a:r>
            <a:r>
              <a:rPr lang="en-US" dirty="0" smtClean="0">
                <a:solidFill>
                  <a:srgbClr val="000000"/>
                </a:solidFill>
              </a:rPr>
              <a:t> be triggered/enhanced by major mergers of gas-rich galaxies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Star clusters form in giant molecular clouds (GMC)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Higher density of globular clusters requires higher external pressure on GMC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Interstellar medium is over-pressured during galaxy mergers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Extreme masses of proto-globular GMC require very gas-rich galaxies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3400" y="5410200"/>
            <a:ext cx="4724400" cy="990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9pPr>
          </a:lstStyle>
          <a:p>
            <a:pPr algn="l"/>
            <a:r>
              <a:rPr lang="en-US" sz="2000" i="1" dirty="0" smtClean="0">
                <a:solidFill>
                  <a:srgbClr val="000000"/>
                </a:solidFill>
                <a:effectLst/>
              </a:rPr>
              <a:t>outer GCs in M31 are  associated with tidal streams  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(D</a:t>
            </a:r>
            <a:r>
              <a:rPr lang="en-US" sz="2000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Mackey)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434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addition, accreted satellites bring their populations of GCs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63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71800" y="5528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major merger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376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 merger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47027"/>
            <a:ext cx="3516351" cy="3516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508565"/>
            <a:ext cx="5881962" cy="4901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5120" y="83103"/>
            <a:ext cx="9204480" cy="702190"/>
          </a:xfrm>
        </p:spPr>
        <p:txBody>
          <a:bodyPr>
            <a:noAutofit/>
          </a:bodyPr>
          <a:lstStyle/>
          <a:p>
            <a:r>
              <a:rPr kumimoji="1" lang="en-US" altLang="zh-CN" sz="2800" dirty="0" smtClean="0"/>
              <a:t>Gas-rich mergers of massive galaxies trigger cluster formation</a:t>
            </a:r>
            <a:endParaRPr kumimoji="1"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7136376" y="1400145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000" dirty="0" smtClean="0">
                <a:solidFill>
                  <a:prstClr val="black"/>
                </a:solidFill>
                <a:latin typeface="Calibri"/>
                <a:cs typeface="+mn-cs"/>
              </a:rPr>
              <a:t>Li </a:t>
            </a:r>
            <a:r>
              <a:rPr kumimoji="1" lang="en-US" altLang="zh-CN" sz="2000" dirty="0">
                <a:solidFill>
                  <a:prstClr val="black"/>
                </a:solidFill>
                <a:latin typeface="Calibri"/>
                <a:cs typeface="+mn-cs"/>
              </a:rPr>
              <a:t>&amp; </a:t>
            </a:r>
            <a:r>
              <a:rPr kumimoji="1" lang="en-US" altLang="zh-CN" sz="2000" dirty="0" smtClean="0">
                <a:solidFill>
                  <a:prstClr val="black"/>
                </a:solidFill>
                <a:latin typeface="Calibri"/>
                <a:cs typeface="+mn-cs"/>
              </a:rPr>
              <a:t>OG 2016</a:t>
            </a:r>
            <a:endParaRPr kumimoji="1" lang="zh-CN" alt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18820" y="5410200"/>
            <a:ext cx="133145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00968" y="55626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4114800" y="5824250"/>
            <a:ext cx="1600200" cy="424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6336268"/>
            <a:ext cx="556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Cluster MF is </a:t>
            </a:r>
            <a:r>
              <a:rPr lang="en-US" sz="1800" dirty="0" smtClean="0">
                <a:solidFill>
                  <a:prstClr val="black"/>
                </a:solidFill>
              </a:rPr>
              <a:t>more strongly truncated </a:t>
            </a:r>
            <a:r>
              <a:rPr lang="en-US" sz="1800" dirty="0" smtClean="0">
                <a:solidFill>
                  <a:prstClr val="black"/>
                </a:solidFill>
              </a:rPr>
              <a:t>between mergers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8" y="609318"/>
            <a:ext cx="6096282" cy="6096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059" y="152400"/>
            <a:ext cx="5410341" cy="10668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Cluster formation </a:t>
            </a:r>
            <a:r>
              <a:rPr lang="en-US" sz="3100" dirty="0" smtClean="0"/>
              <a:t>efficiency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8775" y="4390072"/>
            <a:ext cx="1899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--- central galaxy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--- first satellite</a:t>
            </a:r>
          </a:p>
          <a:p>
            <a:r>
              <a:rPr lang="en-US" sz="1800" dirty="0" smtClean="0">
                <a:solidFill>
                  <a:prstClr val="black"/>
                </a:solidFill>
              </a:rPr>
              <a:t>--- other </a:t>
            </a:r>
            <a:r>
              <a:rPr lang="en-US" sz="1800" dirty="0" smtClean="0">
                <a:solidFill>
                  <a:prstClr val="black"/>
                </a:solidFill>
              </a:rPr>
              <a:t>satellites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z</a:t>
            </a:r>
            <a:r>
              <a:rPr lang="en-US" sz="1800" dirty="0" smtClean="0">
                <a:solidFill>
                  <a:prstClr val="black"/>
                </a:solidFill>
              </a:rPr>
              <a:t> = 3.3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observations</a:t>
            </a:r>
            <a:endParaRPr lang="en-US" sz="1800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0574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fraction of total mass of young stars contained in star clusters more </a:t>
            </a:r>
            <a:r>
              <a:rPr lang="en-US" sz="2000" dirty="0" smtClean="0">
                <a:solidFill>
                  <a:srgbClr val="002060"/>
                </a:solidFill>
              </a:rPr>
              <a:t>massive </a:t>
            </a:r>
            <a:r>
              <a:rPr lang="en-US" sz="2000" dirty="0">
                <a:solidFill>
                  <a:srgbClr val="002060"/>
                </a:solidFill>
              </a:rPr>
              <a:t>than </a:t>
            </a:r>
            <a:r>
              <a:rPr lang="en-US" dirty="0">
                <a:solidFill>
                  <a:srgbClr val="002060"/>
                </a:solidFill>
              </a:rPr>
              <a:t>10</a:t>
            </a:r>
            <a:r>
              <a:rPr lang="en-US" baseline="30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 M</a:t>
            </a:r>
            <a:r>
              <a:rPr lang="en-US" baseline="-25000" dirty="0">
                <a:solidFill>
                  <a:srgbClr val="002060"/>
                </a:solidFill>
                <a:sym typeface="Wingdings 2" pitchFamily="18" charset="2"/>
              </a:rPr>
              <a:t>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153400" cy="40072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Mass function of young star clusters is a truncated power law, both in observations and galaxy formation simulations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Truncation mass and maximum cluster mass scale with SFR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Mergers of gas-rich galaxies may trigger/enhance formation rate of massive star </a:t>
            </a:r>
            <a:r>
              <a:rPr lang="en-US" dirty="0">
                <a:solidFill>
                  <a:srgbClr val="000000"/>
                </a:solidFill>
              </a:rPr>
              <a:t>clusters (M &gt; 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Calibri"/>
                <a:sym typeface="Wingdings 2" pitchFamily="18" charset="2"/>
              </a:rPr>
              <a:t>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Globular </a:t>
            </a:r>
            <a:r>
              <a:rPr lang="en-US" dirty="0">
                <a:solidFill>
                  <a:srgbClr val="000000"/>
                </a:solidFill>
              </a:rPr>
              <a:t>clusters could be used to trace major episodes of mass assembly of their host galaxies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399"/>
            <a:ext cx="8458200" cy="1442357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Star clusters are dominant components of active star formation:</a:t>
            </a:r>
            <a:br>
              <a:rPr lang="en-US" sz="2400" dirty="0" smtClean="0">
                <a:effectLst/>
              </a:rPr>
            </a:br>
            <a:r>
              <a:rPr lang="en-US" sz="2400" i="1" dirty="0" smtClean="0">
                <a:solidFill>
                  <a:srgbClr val="002060"/>
                </a:solidFill>
                <a:effectLst/>
              </a:rPr>
              <a:t>they connect small-scale SF (local) and global processes in galaxies</a:t>
            </a:r>
            <a:endParaRPr lang="en-US" sz="240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" y="1594757"/>
            <a:ext cx="9130976" cy="3815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7984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Fraction of all young stars contained in massive star clusters increases with the intensity of star formation, up to 50-60%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53764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Adamo</a:t>
            </a:r>
            <a:r>
              <a:rPr lang="en-US" sz="1600" dirty="0" smtClean="0">
                <a:solidFill>
                  <a:srgbClr val="000000"/>
                </a:solidFill>
              </a:rPr>
              <a:t> et al. 2015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1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6310"/>
            <a:ext cx="4811670" cy="48116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" y="762000"/>
            <a:ext cx="4608175" cy="45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sz="2800" dirty="0" smtClean="0"/>
              <a:t>Initial Mass Function of young </a:t>
            </a:r>
            <a:r>
              <a:rPr lang="en-US" sz="2800" dirty="0"/>
              <a:t>c</a:t>
            </a:r>
            <a:r>
              <a:rPr lang="en-US" sz="2800" dirty="0" smtClean="0"/>
              <a:t>lusters is almost invariant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6172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Cosmological simulation of a Milky Way sized-galaxy        (Li &amp; OG 2016):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MF is a power law as observed for young star clusters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Unless star formation is too disruptive (i.e., 100% SFE)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8595" y="4876800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z 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 </a:t>
            </a:r>
            <a:r>
              <a:rPr lang="en-US" sz="1600" dirty="0" smtClean="0">
                <a:solidFill>
                  <a:srgbClr val="000000"/>
                </a:solidFill>
              </a:rPr>
              <a:t>5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-5400000">
            <a:off x="152400" y="39624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659" y="5704582"/>
            <a:ext cx="190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sym typeface="Symbol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lope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  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</a:t>
            </a:r>
          </a:p>
          <a:p>
            <a:r>
              <a:rPr lang="en-US" sz="1800" i="1" dirty="0" smtClean="0">
                <a:solidFill>
                  <a:srgbClr val="0070C0"/>
                </a:solidFill>
                <a:sym typeface="Symbol"/>
              </a:rPr>
              <a:t>it’s </a:t>
            </a:r>
            <a:r>
              <a:rPr lang="en-US" sz="1800" i="1" dirty="0" smtClean="0">
                <a:solidFill>
                  <a:srgbClr val="0070C0"/>
                </a:solidFill>
                <a:sym typeface="Symbol"/>
              </a:rPr>
              <a:t>a number, not a free cluster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1143000" cy="338554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sz="1600" dirty="0" smtClean="0">
                <a:solidFill>
                  <a:srgbClr val="002060"/>
                </a:solidFill>
              </a:rPr>
              <a:t>utoff mass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2" y="5160485"/>
            <a:ext cx="2431758" cy="6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95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>
              <a:spcBef>
                <a:spcPct val="20000"/>
              </a:spcBef>
              <a:buSzPct val="38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  <a:tab pos="6515100" algn="l"/>
                <a:tab pos="7237413" algn="l"/>
                <a:tab pos="7961313" algn="l"/>
                <a:tab pos="8686800" algn="l"/>
                <a:tab pos="94091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Cosmological simulations with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GB" dirty="0" smtClean="0">
                <a:solidFill>
                  <a:srgbClr val="000000"/>
                </a:solidFill>
                <a:latin typeface="Calibri"/>
              </a:rPr>
              <a:t>un-time treatment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of H</a:t>
            </a:r>
            <a:r>
              <a:rPr lang="en-GB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/>
              </a:rPr>
              <a:t>chemistry, stellar feedback, radiative transfer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GB" dirty="0" smtClean="0">
                <a:solidFill>
                  <a:srgbClr val="000000"/>
                </a:solidFill>
                <a:latin typeface="Calibri"/>
              </a:rPr>
              <a:t>and </a:t>
            </a:r>
            <a:r>
              <a:rPr lang="en-GB" dirty="0" err="1" smtClean="0">
                <a:solidFill>
                  <a:srgbClr val="000000"/>
                </a:solidFill>
                <a:latin typeface="Calibri"/>
              </a:rPr>
              <a:t>subgrid</a:t>
            </a:r>
            <a:r>
              <a:rPr lang="en-GB" dirty="0" smtClean="0">
                <a:solidFill>
                  <a:srgbClr val="000000"/>
                </a:solidFill>
                <a:latin typeface="Calibri"/>
              </a:rPr>
              <a:t>-scale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turbulence </a:t>
            </a:r>
          </a:p>
        </p:txBody>
      </p:sp>
      <p:pic>
        <p:nvPicPr>
          <p:cNvPr id="4406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52938"/>
            <a:ext cx="4648200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7315200" y="4572000"/>
            <a:ext cx="381000" cy="457200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7848600" y="4572000"/>
            <a:ext cx="457200" cy="457200"/>
          </a:xfrm>
          <a:prstGeom prst="rect">
            <a:avLst/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8534400" y="4572000"/>
            <a:ext cx="304800" cy="457200"/>
          </a:xfrm>
          <a:prstGeom prst="rect">
            <a:avLst/>
          </a:prstGeom>
          <a:noFill/>
          <a:ln w="222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6014244" y="5029200"/>
            <a:ext cx="1224756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6934200" y="5105400"/>
            <a:ext cx="1143000" cy="9906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8142288" y="5029199"/>
            <a:ext cx="620712" cy="8794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4267200" y="5410200"/>
            <a:ext cx="3124200" cy="60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FF3300"/>
                </a:solidFill>
                <a:latin typeface="Arial" pitchFamily="34" charset="0"/>
              </a:rPr>
              <a:t>Ionization by cosmic and local</a:t>
            </a:r>
          </a:p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FF3300"/>
                </a:solidFill>
                <a:latin typeface="Arial" pitchFamily="34" charset="0"/>
              </a:rPr>
              <a:t> interstellar UV flux</a:t>
            </a:r>
            <a:endParaRPr lang="en-GB" sz="1800" baseline="300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5715000" y="6096202"/>
            <a:ext cx="2160588" cy="60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0066FF"/>
                </a:solidFill>
                <a:latin typeface="Arial" pitchFamily="34" charset="0"/>
              </a:rPr>
              <a:t>atomic and</a:t>
            </a:r>
          </a:p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0066FF"/>
                </a:solidFill>
                <a:latin typeface="Arial" pitchFamily="34" charset="0"/>
              </a:rPr>
              <a:t>molecular chemistry</a:t>
            </a:r>
            <a:endParaRPr lang="en-GB" sz="1800" baseline="30000" dirty="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7924800" y="6020002"/>
            <a:ext cx="1066800" cy="609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008000"/>
                </a:solidFill>
                <a:latin typeface="Arial" pitchFamily="34" charset="0"/>
              </a:rPr>
              <a:t>dust </a:t>
            </a:r>
          </a:p>
          <a:p>
            <a:pPr defTabSz="414338">
              <a:spcBef>
                <a:spcPct val="20000"/>
              </a:spcBef>
              <a:tabLst>
                <a:tab pos="657225" algn="l"/>
              </a:tabLst>
            </a:pPr>
            <a:r>
              <a:rPr lang="en-GB" sz="1800" dirty="0">
                <a:solidFill>
                  <a:srgbClr val="008000"/>
                </a:solidFill>
                <a:latin typeface="Arial" pitchFamily="34" charset="0"/>
              </a:rPr>
              <a:t>chemistry</a:t>
            </a:r>
            <a:endParaRPr lang="en-GB" sz="1800" baseline="30000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391722"/>
            <a:ext cx="410944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 smtClean="0">
                <a:solidFill>
                  <a:srgbClr val="C00000"/>
                </a:solidFill>
              </a:rPr>
              <a:t> Adaptive Mesh Refinement ART code</a:t>
            </a:r>
            <a:endParaRPr lang="en-GB" sz="2000" dirty="0">
              <a:solidFill>
                <a:srgbClr val="000000"/>
              </a:solidFill>
            </a:endParaRPr>
          </a:p>
          <a:p>
            <a:pPr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66FF"/>
                </a:solidFill>
              </a:rPr>
              <a:t>star formation in molecular </a:t>
            </a:r>
            <a:r>
              <a:rPr lang="en-GB" sz="2000" dirty="0" smtClean="0">
                <a:solidFill>
                  <a:srgbClr val="0066FF"/>
                </a:solidFill>
              </a:rPr>
              <a:t>gas,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supernovae </a:t>
            </a:r>
            <a:r>
              <a:rPr lang="en-GB" sz="2000" dirty="0" smtClean="0">
                <a:solidFill>
                  <a:srgbClr val="000000"/>
                </a:solidFill>
              </a:rPr>
              <a:t>feedback </a:t>
            </a:r>
            <a:r>
              <a:rPr lang="en-GB" sz="2000" dirty="0">
                <a:solidFill>
                  <a:srgbClr val="000000"/>
                </a:solidFill>
              </a:rPr>
              <a:t>and metal enrichment, </a:t>
            </a:r>
            <a:r>
              <a:rPr lang="en-GB" sz="2000" dirty="0" smtClean="0">
                <a:solidFill>
                  <a:srgbClr val="000000"/>
                </a:solidFill>
              </a:rPr>
              <a:t>stellar </a:t>
            </a:r>
            <a:r>
              <a:rPr lang="en-GB" sz="2000" dirty="0">
                <a:solidFill>
                  <a:srgbClr val="000000"/>
                </a:solidFill>
              </a:rPr>
              <a:t>mass loss</a:t>
            </a:r>
          </a:p>
          <a:p>
            <a:pPr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radiative cooling and heating: Compton, </a:t>
            </a:r>
            <a:r>
              <a:rPr lang="en-GB" sz="2000" dirty="0" smtClean="0">
                <a:solidFill>
                  <a:srgbClr val="000000"/>
                </a:solidFill>
              </a:rPr>
              <a:t>UV background, with </a:t>
            </a:r>
            <a:r>
              <a:rPr lang="en-GB" sz="2000" dirty="0" smtClean="0">
                <a:solidFill>
                  <a:srgbClr val="0066FF"/>
                </a:solidFill>
              </a:rPr>
              <a:t>density and metallicity dependent rates </a:t>
            </a:r>
            <a:endParaRPr lang="en-GB" sz="2000" dirty="0">
              <a:solidFill>
                <a:srgbClr val="0066FF"/>
              </a:solidFill>
            </a:endParaRPr>
          </a:p>
          <a:p>
            <a:pPr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66FF"/>
                </a:solidFill>
              </a:rPr>
              <a:t>3D </a:t>
            </a:r>
            <a:r>
              <a:rPr lang="en-GB" sz="2000" dirty="0">
                <a:solidFill>
                  <a:srgbClr val="0066FF"/>
                </a:solidFill>
              </a:rPr>
              <a:t>radiative </a:t>
            </a:r>
            <a:r>
              <a:rPr lang="en-GB" sz="2000" dirty="0" smtClean="0">
                <a:solidFill>
                  <a:srgbClr val="0066FF"/>
                </a:solidFill>
              </a:rPr>
              <a:t>transfer</a:t>
            </a:r>
          </a:p>
          <a:p>
            <a:pPr marL="285750" lvl="0" indent="-285750"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>
                <a:solidFill>
                  <a:srgbClr val="0070C0"/>
                </a:solidFill>
                <a:latin typeface="Calibri"/>
              </a:rPr>
              <a:t>H2 formation on </a:t>
            </a:r>
            <a:r>
              <a:rPr lang="en-GB" sz="2000" dirty="0" smtClean="0">
                <a:solidFill>
                  <a:srgbClr val="0070C0"/>
                </a:solidFill>
                <a:latin typeface="Calibri"/>
              </a:rPr>
              <a:t>dust grains/destruction </a:t>
            </a:r>
            <a:r>
              <a:rPr lang="en-GB" sz="2000" dirty="0">
                <a:solidFill>
                  <a:srgbClr val="0070C0"/>
                </a:solidFill>
                <a:latin typeface="Calibri"/>
              </a:rPr>
              <a:t>by UV, 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with self-shielding and shielding by dust  (N. Gnedin &amp; 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Kravtsov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 2011) </a:t>
            </a:r>
          </a:p>
          <a:p>
            <a:pPr eaLnBrk="0"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896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Novel treatment of </a:t>
            </a:r>
            <a:r>
              <a:rPr lang="en-GB" sz="2000" dirty="0" err="1">
                <a:solidFill>
                  <a:srgbClr val="0070C0"/>
                </a:solidFill>
              </a:rPr>
              <a:t>subgrid</a:t>
            </a:r>
            <a:r>
              <a:rPr lang="en-GB" sz="2000" dirty="0">
                <a:solidFill>
                  <a:srgbClr val="0070C0"/>
                </a:solidFill>
              </a:rPr>
              <a:t>-scale </a:t>
            </a:r>
            <a:r>
              <a:rPr lang="en-GB" sz="2000" dirty="0" smtClean="0">
                <a:solidFill>
                  <a:srgbClr val="0070C0"/>
                </a:solidFill>
              </a:rPr>
              <a:t>turbulence </a:t>
            </a:r>
            <a:r>
              <a:rPr lang="en-GB" sz="2000" dirty="0">
                <a:solidFill>
                  <a:srgbClr val="000000"/>
                </a:solidFill>
              </a:rPr>
              <a:t>(Semenov et al. 2016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5" name="Picture 14" descr="gf25CV1.a0.2600.0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842" y="1142999"/>
            <a:ext cx="3434358" cy="3208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96200" y="1219200"/>
            <a:ext cx="144779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z=3: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9900"/>
                </a:solidFill>
              </a:rPr>
              <a:t>stars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gas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FF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FF">
                    <a:lumMod val="50000"/>
                  </a:srgbClr>
                </a:solidFill>
              </a:rPr>
              <a:t>HI gas</a:t>
            </a:r>
            <a:endParaRPr lang="en-US" dirty="0">
              <a:solidFill>
                <a:srgbClr val="0000FF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Zemp</a:t>
            </a:r>
            <a:r>
              <a:rPr lang="en-US" sz="1800" dirty="0" smtClean="0">
                <a:solidFill>
                  <a:srgbClr val="000000"/>
                </a:solidFill>
              </a:rPr>
              <a:t> et al. (2012)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6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ognedin\Box Sync\Cygwin\HUI_ART\CCF\CIMF_fiducial_galax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39" y="1219200"/>
            <a:ext cx="4598861" cy="45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7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In the simulations, cluster mass function remains a stable power-law</a:t>
            </a:r>
            <a:endParaRPr lang="en-US" sz="2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691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Different epochs within the same central galaxy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7691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Different galaxies at the same epoch (z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 </a:t>
            </a:r>
            <a:r>
              <a:rPr lang="en-US" sz="2000" dirty="0" smtClean="0">
                <a:solidFill>
                  <a:srgbClr val="000000"/>
                </a:solidFill>
              </a:rPr>
              <a:t>3.3)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 descr="C:\Users\ognedin\Box Sync\Cygwin\HUI_ART\CCF\CIMF_fiducial_b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9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20" y="838200"/>
            <a:ext cx="4663680" cy="466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663680" cy="466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02069"/>
            <a:ext cx="417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Maximum cluster mass is consistent with that expected for a Schechter function with truncation mass scaling as </a:t>
            </a:r>
            <a:r>
              <a:rPr lang="en-US" sz="1800" dirty="0" smtClean="0"/>
              <a:t>SFR</a:t>
            </a:r>
            <a:r>
              <a:rPr lang="en-US" sz="1800" baseline="30000" dirty="0" smtClean="0"/>
              <a:t>1.6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5562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Power-law MF emerges from the gradual suppression of SFR of a cluster by feedback of its own young stars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 rot="-2220000">
            <a:off x="811389" y="1773030"/>
            <a:ext cx="178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xpected M</a:t>
            </a:r>
            <a:r>
              <a:rPr lang="en-US" sz="1600" baseline="-25000" dirty="0" smtClean="0"/>
              <a:t>max</a:t>
            </a:r>
            <a:r>
              <a:rPr lang="en-US" sz="1600" dirty="0" smtClean="0"/>
              <a:t> for power-law MF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292025"/>
            <a:ext cx="2209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max</a:t>
            </a:r>
            <a:r>
              <a:rPr lang="en-US" sz="1600" dirty="0" smtClean="0"/>
              <a:t> for Schechter MF with M</a:t>
            </a:r>
            <a:r>
              <a:rPr lang="en-US" sz="1600" baseline="-25000" dirty="0" smtClean="0"/>
              <a:t>cut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 </a:t>
            </a:r>
            <a:r>
              <a:rPr lang="en-US" sz="1600" dirty="0" smtClean="0"/>
              <a:t>SFR</a:t>
            </a:r>
            <a:r>
              <a:rPr lang="en-US" sz="1600" baseline="30000" dirty="0" smtClean="0"/>
              <a:t>1.6</a:t>
            </a:r>
            <a:endParaRPr lang="en-US" sz="1600" baseline="30000" dirty="0"/>
          </a:p>
        </p:txBody>
      </p:sp>
      <p:sp>
        <p:nvSpPr>
          <p:cNvPr id="10" name="Right Arrow 9"/>
          <p:cNvSpPr/>
          <p:nvPr/>
        </p:nvSpPr>
        <p:spPr bwMode="auto">
          <a:xfrm rot="-1800000">
            <a:off x="1441498" y="3886200"/>
            <a:ext cx="653469" cy="329625"/>
          </a:xfrm>
          <a:prstGeom prst="rightArrow">
            <a:avLst/>
          </a:prstGeom>
          <a:noFill/>
          <a:ln w="12700" cap="flat" cmpd="sng" algn="ctr">
            <a:solidFill>
              <a:schemeClr val="bg2">
                <a:alpha val="8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334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Origin of the shape of cluster mass function</a:t>
            </a:r>
            <a:endParaRPr lang="en-US" sz="28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81090"/>
            <a:ext cx="533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endParaRPr lang="en-US" sz="2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714690"/>
            <a:ext cx="533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0" y="4953000"/>
            <a:ext cx="533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endParaRPr lang="en-US" sz="20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4953000"/>
            <a:ext cx="533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0425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486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80946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Formation rate of a cluster particle is slowed by feedback of its own young stars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302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44390"/>
            <a:ext cx="3354658" cy="103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Feedback of own stars </a:t>
            </a:r>
            <a:r>
              <a:rPr lang="en-US" sz="2800" dirty="0"/>
              <a:t>terminates </a:t>
            </a:r>
            <a:r>
              <a:rPr lang="en-US" sz="2800" dirty="0" smtClean="0"/>
              <a:t>star formation </a:t>
            </a:r>
            <a:r>
              <a:rPr lang="en-US" sz="2800" dirty="0"/>
              <a:t>within </a:t>
            </a:r>
            <a:r>
              <a:rPr lang="en-US" sz="2800" dirty="0" smtClean="0"/>
              <a:t>a </a:t>
            </a:r>
            <a:r>
              <a:rPr lang="en-US" sz="2800" i="1" dirty="0" smtClean="0"/>
              <a:t>few </a:t>
            </a:r>
            <a:r>
              <a:rPr lang="en-US" sz="2800" i="1" dirty="0" err="1" smtClean="0"/>
              <a:t>Myr</a:t>
            </a:r>
            <a:r>
              <a:rPr lang="en-US" sz="2800" i="1" dirty="0" smtClean="0"/>
              <a:t> </a:t>
            </a:r>
            <a:r>
              <a:rPr lang="en-US" sz="2800" dirty="0" smtClean="0"/>
              <a:t>and sets the final cluster mass</a:t>
            </a:r>
            <a:endParaRPr lang="en-US" sz="2800" dirty="0"/>
          </a:p>
        </p:txBody>
      </p:sp>
      <p:pic>
        <p:nvPicPr>
          <p:cNvPr id="9218" name="Picture 2" descr="C:\Users\ognedin\Box Sync\Cygwin\HUI_ART\CCF\cluster_timesc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12" y="114300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61" y="52578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patial resolution 5 pc at z=5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typical </a:t>
            </a:r>
            <a:r>
              <a:rPr lang="en-US" sz="2000" dirty="0" err="1">
                <a:solidFill>
                  <a:srgbClr val="002060"/>
                </a:solidFill>
              </a:rPr>
              <a:t>timestep</a:t>
            </a:r>
            <a:r>
              <a:rPr lang="en-US" sz="2000" dirty="0">
                <a:solidFill>
                  <a:srgbClr val="002060"/>
                </a:solidFill>
              </a:rPr>
              <a:t> 10</a:t>
            </a:r>
            <a:r>
              <a:rPr lang="en-US" sz="2000" baseline="30000" dirty="0">
                <a:solidFill>
                  <a:srgbClr val="002060"/>
                </a:solidFill>
              </a:rPr>
              <a:t>3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yr</a:t>
            </a:r>
            <a:r>
              <a:rPr lang="en-US" sz="2000" dirty="0" smtClean="0">
                <a:solidFill>
                  <a:srgbClr val="002060"/>
                </a:solidFill>
              </a:rPr>
              <a:t> – </a:t>
            </a:r>
            <a:r>
              <a:rPr lang="en-US" sz="2000" i="1" dirty="0" smtClean="0">
                <a:solidFill>
                  <a:srgbClr val="0070C0"/>
                </a:solidFill>
              </a:rPr>
              <a:t>resolved cluster 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lusters grow from gas mass inside fixed-sized sphere of 10 pc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 smtClean="0">
                <a:solidFill>
                  <a:srgbClr val="0070C0"/>
                </a:solidFill>
              </a:rPr>
              <a:t>typical GMC core/clump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5630" y="1752600"/>
            <a:ext cx="19681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sym typeface="Symbol"/>
              </a:rPr>
              <a:t> &gt;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sym typeface="Symbol" pitchFamily="18" charset="2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sym typeface="Symbol" pitchFamily="18" charset="2"/>
              </a:rPr>
              <a:t>cm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sym typeface="Symbol" pitchFamily="18" charset="2"/>
              </a:rPr>
              <a:t>-3 </a:t>
            </a:r>
          </a:p>
          <a:p>
            <a:r>
              <a:rPr lang="en-US" sz="20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sz="2000" baseline="-25000" dirty="0" smtClean="0">
                <a:solidFill>
                  <a:prstClr val="black"/>
                </a:solidFill>
                <a:sym typeface="Symbol"/>
              </a:rPr>
              <a:t>ff</a:t>
            </a:r>
            <a:r>
              <a:rPr lang="en-US" sz="2000" dirty="0" smtClean="0">
                <a:solidFill>
                  <a:prstClr val="black"/>
                </a:solidFill>
                <a:sym typeface="Symbol"/>
              </a:rPr>
              <a:t> = 10-100%</a:t>
            </a:r>
          </a:p>
          <a:p>
            <a:endParaRPr lang="en-US" sz="1200" dirty="0">
              <a:solidFill>
                <a:prstClr val="black"/>
              </a:solidFill>
              <a:sym typeface="Symbol"/>
            </a:endParaRPr>
          </a:p>
          <a:p>
            <a:r>
              <a:rPr lang="en-US" sz="1800" dirty="0">
                <a:solidFill>
                  <a:prstClr val="black"/>
                </a:solidFill>
                <a:sym typeface="Symbol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sym typeface="Symbol"/>
              </a:rPr>
              <a:t>lso:</a:t>
            </a:r>
          </a:p>
          <a:p>
            <a:endParaRPr lang="en-US" sz="1000" dirty="0" smtClean="0">
              <a:solidFill>
                <a:prstClr val="black"/>
              </a:solidFill>
              <a:sym typeface="Symbol"/>
            </a:endParaRPr>
          </a:p>
          <a:p>
            <a:pPr marL="342900" indent="-342900">
              <a:buFont typeface="Symbol"/>
              <a:buChar char="r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sym typeface="Symbol"/>
              </a:rPr>
              <a:t>&gt;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sym typeface="Symbol" pitchFamily="18" charset="2"/>
              </a:rPr>
              <a:t>10 </a:t>
            </a:r>
            <a:r>
              <a:rPr lang="en-US" sz="20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cm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-3 </a:t>
            </a:r>
            <a:endParaRPr lang="en-US" sz="2000" baseline="30000" dirty="0" smtClean="0">
              <a:solidFill>
                <a:srgbClr val="000000"/>
              </a:solidFill>
              <a:latin typeface="Calibri"/>
              <a:sym typeface="Symbol" pitchFamily="18" charset="2"/>
            </a:endParaRPr>
          </a:p>
          <a:p>
            <a:pPr marL="342900" indent="-342900">
              <a:buFont typeface="Symbol"/>
              <a:buChar char="r"/>
            </a:pPr>
            <a:endParaRPr lang="en-US" sz="1200" baseline="30000" dirty="0">
              <a:solidFill>
                <a:srgbClr val="000000"/>
              </a:solidFill>
              <a:latin typeface="Calibri"/>
              <a:sym typeface="Symbol" pitchFamily="18" charset="2"/>
            </a:endParaRPr>
          </a:p>
          <a:p>
            <a:r>
              <a:rPr lang="en-US" sz="2000" dirty="0">
                <a:solidFill>
                  <a:prstClr val="black"/>
                </a:solidFill>
                <a:sym typeface="Symbol"/>
              </a:rPr>
              <a:t></a:t>
            </a:r>
            <a:r>
              <a:rPr lang="en-US" sz="2000" baseline="-25000" dirty="0" smtClean="0">
                <a:solidFill>
                  <a:prstClr val="black"/>
                </a:solidFill>
                <a:sym typeface="Symbol"/>
              </a:rPr>
              <a:t>ff  </a:t>
            </a:r>
            <a:r>
              <a:rPr lang="en-US" sz="1800" dirty="0" smtClean="0">
                <a:solidFill>
                  <a:prstClr val="black"/>
                </a:solidFill>
                <a:sym typeface="Symbol"/>
              </a:rPr>
              <a:t>from SGS turbulence model (Semenov et al. 2016)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10" y="3039111"/>
            <a:ext cx="4507390" cy="381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738245"/>
            <a:ext cx="4495800" cy="1671955"/>
          </a:xfrm>
        </p:spPr>
        <p:txBody>
          <a:bodyPr/>
          <a:lstStyle/>
          <a:p>
            <a:r>
              <a:rPr lang="en-US" sz="2400" dirty="0" smtClean="0">
                <a:effectLst/>
                <a:latin typeface="+mn-lt"/>
              </a:rPr>
              <a:t>Massive clusters form within galaxy disks, but the disks are perturbed by frequent mergers and accretion of satellites</a:t>
            </a:r>
            <a:endParaRPr lang="en-US" sz="2400" dirty="0">
              <a:effectLst/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76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z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 3.3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400800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z </a:t>
            </a:r>
            <a:r>
              <a:rPr lang="en-US" sz="1600" kern="0" dirty="0" smtClean="0">
                <a:solidFill>
                  <a:srgbClr val="000000"/>
                </a:solidFill>
                <a:sym typeface="Symbol"/>
              </a:rPr>
              <a:t> </a:t>
            </a:r>
            <a:r>
              <a:rPr lang="en-US" sz="1600" kern="0" dirty="0">
                <a:solidFill>
                  <a:srgbClr val="000000"/>
                </a:solidFill>
                <a:sym typeface="Symbol"/>
              </a:rPr>
              <a:t>4</a:t>
            </a:r>
            <a:endParaRPr lang="en-US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5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g1">
  <a:themeElements>
    <a:clrScheme name="oleg1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oleg1">
  <a:themeElements>
    <a:clrScheme name="oleg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leg1">
  <a:themeElements>
    <a:clrScheme name="oleg1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leg1">
  <a:themeElements>
    <a:clrScheme name="oleg1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leg1">
  <a:themeElements>
    <a:clrScheme name="oleg1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oleg1">
  <a:themeElements>
    <a:clrScheme name="oleg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g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leg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g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g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Settings\ognedin\Application Data\Microsoft\Templates\oleg1.pot</Template>
  <TotalTime>17451</TotalTime>
  <Words>756</Words>
  <Application>Microsoft Office PowerPoint</Application>
  <PresentationFormat>On-screen Show (4:3)</PresentationFormat>
  <Paragraphs>110</Paragraphs>
  <Slides>15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oleg1</vt:lpstr>
      <vt:lpstr>11_oleg1</vt:lpstr>
      <vt:lpstr>2_oleg1</vt:lpstr>
      <vt:lpstr>3_oleg1</vt:lpstr>
      <vt:lpstr>Office Theme</vt:lpstr>
      <vt:lpstr>4_oleg1</vt:lpstr>
      <vt:lpstr>15_oleg1</vt:lpstr>
      <vt:lpstr>Towards Realistic Modeling of Massive Star Clusters </vt:lpstr>
      <vt:lpstr>Star clusters are dominant components of active star formation: they connect small-scale SF (local) and global processes in galaxies</vt:lpstr>
      <vt:lpstr>Initial Mass Function of young clusters is almost invariant</vt:lpstr>
      <vt:lpstr>PowerPoint Presentation</vt:lpstr>
      <vt:lpstr>In the simulations, cluster mass function remains a stable power-law</vt:lpstr>
      <vt:lpstr>Origin of the shape of cluster mass function</vt:lpstr>
      <vt:lpstr>Formation rate of a cluster particle is slowed by feedback of its own young stars</vt:lpstr>
      <vt:lpstr>Feedback of own stars terminates star formation within a few Myr and sets the final cluster mass</vt:lpstr>
      <vt:lpstr>Massive clusters form within galaxy disks, but the disks are perturbed by frequent mergers and accretion of satellites</vt:lpstr>
      <vt:lpstr>Analytical models based on simulations match GC mass and metallicity distributions in MW and in ellipticals in Virgo cluster</vt:lpstr>
      <vt:lpstr>Build-up of the globular cluster system from gas-rich mergers and accretion of galaxies:  begin with cosmological simulations of halo formation  supplement halos with cold gas mass based on observations  use MGC - Mgas relation from hydro simulations  metallicity from observed M* - Z relation for host galaxies, include evolution with time  </vt:lpstr>
      <vt:lpstr>PowerPoint Presentation</vt:lpstr>
      <vt:lpstr>Gas-rich mergers of massive galaxies trigger cluster formation</vt:lpstr>
      <vt:lpstr>Cluster formation efficiency</vt:lpstr>
      <vt:lpstr>Summary</vt:lpstr>
    </vt:vector>
  </TitlesOfParts>
  <Company>Space Telescope Science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Globular Clusters: In and Out of Dwarf Galaxies</dc:title>
  <dc:creator>Oleg Gnedin</dc:creator>
  <cp:lastModifiedBy>Oleg Gnedin</cp:lastModifiedBy>
  <cp:revision>715</cp:revision>
  <cp:lastPrinted>1601-01-01T00:00:00Z</cp:lastPrinted>
  <dcterms:created xsi:type="dcterms:W3CDTF">2002-02-06T18:38:22Z</dcterms:created>
  <dcterms:modified xsi:type="dcterms:W3CDTF">2016-04-11T22:40:44Z</dcterms:modified>
</cp:coreProperties>
</file>