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wdp" ContentType="image/vnd.ms-photo"/>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handoutMasterIdLst>
    <p:handoutMasterId r:id="rId13"/>
  </p:handoutMasterIdLst>
  <p:sldIdLst>
    <p:sldId id="257" r:id="rId2"/>
    <p:sldId id="258" r:id="rId3"/>
    <p:sldId id="267" r:id="rId4"/>
    <p:sldId id="285" r:id="rId5"/>
    <p:sldId id="260" r:id="rId6"/>
    <p:sldId id="261" r:id="rId7"/>
    <p:sldId id="269" r:id="rId8"/>
    <p:sldId id="284" r:id="rId9"/>
    <p:sldId id="264" r:id="rId10"/>
    <p:sldId id="289" r:id="rId1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166A8"/>
    <a:srgbClr val="F7880D"/>
    <a:srgbClr val="E9C12E"/>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59" autoAdjust="0"/>
    <p:restoredTop sz="88205" autoAdjust="0"/>
  </p:normalViewPr>
  <p:slideViewPr>
    <p:cSldViewPr snapToGrid="0" snapToObjects="1">
      <p:cViewPr varScale="1">
        <p:scale>
          <a:sx n="86" d="100"/>
          <a:sy n="86" d="100"/>
        </p:scale>
        <p:origin x="-1336"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notesMaster" Target="notesMasters/notesMaster1.xml"/><Relationship Id="rId13" Type="http://schemas.openxmlformats.org/officeDocument/2006/relationships/handoutMaster" Target="handoutMasters/handoutMaster1.xml"/><Relationship Id="rId14" Type="http://schemas.openxmlformats.org/officeDocument/2006/relationships/printerSettings" Target="printerSettings/printerSettings1.bin"/><Relationship Id="rId15" Type="http://schemas.openxmlformats.org/officeDocument/2006/relationships/presProps" Target="presProps.xml"/><Relationship Id="rId16" Type="http://schemas.openxmlformats.org/officeDocument/2006/relationships/viewProps" Target="viewProps.xml"/><Relationship Id="rId17" Type="http://schemas.openxmlformats.org/officeDocument/2006/relationships/theme" Target="theme/theme1.xml"/><Relationship Id="rId1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7B770C4-63A5-E340-B35F-652BB1138092}" type="datetimeFigureOut">
              <a:rPr lang="en-US" smtClean="0"/>
              <a:t>4/10/16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D7404EB-A8B1-524E-8226-A32806057DAD}" type="slidenum">
              <a:rPr lang="en-US" smtClean="0"/>
              <a:t>‹#›</a:t>
            </a:fld>
            <a:endParaRPr lang="en-US"/>
          </a:p>
        </p:txBody>
      </p:sp>
    </p:spTree>
    <p:extLst>
      <p:ext uri="{BB962C8B-B14F-4D97-AF65-F5344CB8AC3E}">
        <p14:creationId xmlns:p14="http://schemas.microsoft.com/office/powerpoint/2010/main" val="359728318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59E82E9-4BEE-D643-B130-652377F280D6}" type="datetimeFigureOut">
              <a:rPr lang="en-US" smtClean="0"/>
              <a:t>4/10/16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9AE87D2-5B7B-044C-8164-84A911ABCE93}" type="slidenum">
              <a:rPr lang="en-US" smtClean="0"/>
              <a:t>‹#›</a:t>
            </a:fld>
            <a:endParaRPr lang="en-US"/>
          </a:p>
        </p:txBody>
      </p:sp>
    </p:spTree>
    <p:extLst>
      <p:ext uri="{BB962C8B-B14F-4D97-AF65-F5344CB8AC3E}">
        <p14:creationId xmlns:p14="http://schemas.microsoft.com/office/powerpoint/2010/main" val="138188132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Getting physical parameters</a:t>
            </a:r>
            <a:r>
              <a:rPr lang="en-US" baseline="0" dirty="0" smtClean="0"/>
              <a:t> from galaxies relies on SPS models – broadly applied at low and high z, photometric and spectroscopic SEDs.</a:t>
            </a:r>
          </a:p>
          <a:p>
            <a:r>
              <a:rPr lang="en-US" baseline="0" dirty="0" smtClean="0"/>
              <a:t>Fundamental unit to build a galaxy is the SSP – add them in some combination ascribed to a SFH – rising, falling, </a:t>
            </a:r>
            <a:r>
              <a:rPr lang="en-US" baseline="0" dirty="0" err="1" smtClean="0"/>
              <a:t>bursty</a:t>
            </a:r>
            <a:r>
              <a:rPr lang="en-US" baseline="0" dirty="0" smtClean="0"/>
              <a:t>.</a:t>
            </a:r>
          </a:p>
          <a:p>
            <a:r>
              <a:rPr lang="en-US" baseline="0" dirty="0" smtClean="0"/>
              <a:t>Physical intuition to understand how parameters effect emergent populations.</a:t>
            </a:r>
            <a:endParaRPr lang="en-US" dirty="0"/>
          </a:p>
        </p:txBody>
      </p:sp>
      <p:sp>
        <p:nvSpPr>
          <p:cNvPr id="4" name="Slide Number Placeholder 3"/>
          <p:cNvSpPr>
            <a:spLocks noGrp="1"/>
          </p:cNvSpPr>
          <p:nvPr>
            <p:ph type="sldNum" sz="quarter" idx="10"/>
          </p:nvPr>
        </p:nvSpPr>
        <p:spPr/>
        <p:txBody>
          <a:bodyPr/>
          <a:lstStyle/>
          <a:p>
            <a:fld id="{A9AE87D2-5B7B-044C-8164-84A911ABCE93}" type="slidenum">
              <a:rPr lang="en-US" smtClean="0"/>
              <a:t>2</a:t>
            </a:fld>
            <a:endParaRPr lang="en-US"/>
          </a:p>
        </p:txBody>
      </p:sp>
    </p:spTree>
    <p:extLst>
      <p:ext uri="{BB962C8B-B14F-4D97-AF65-F5344CB8AC3E}">
        <p14:creationId xmlns:p14="http://schemas.microsoft.com/office/powerpoint/2010/main" val="12205380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Degeneracies between age/met/dust for</a:t>
            </a:r>
            <a:r>
              <a:rPr lang="en-US" baseline="0" dirty="0" smtClean="0"/>
              <a:t> integrated light – forced to adopt simple function for SFH.</a:t>
            </a:r>
            <a:endParaRPr lang="en-US" dirty="0" smtClean="0"/>
          </a:p>
          <a:p>
            <a:r>
              <a:rPr lang="en-US" dirty="0" smtClean="0"/>
              <a:t>Young pops dominate the light – adopted</a:t>
            </a:r>
            <a:r>
              <a:rPr lang="en-US" baseline="0" dirty="0" smtClean="0"/>
              <a:t> SFH has direct effect on measured mass/light , mean stellar ages, star formation rates</a:t>
            </a:r>
          </a:p>
          <a:p>
            <a:r>
              <a:rPr lang="en-US" baseline="0" dirty="0" smtClean="0"/>
              <a:t>Has been a lot of good, hard work on checking self-consistency of models and their sensitivity to things like stellar evolution and </a:t>
            </a:r>
            <a:r>
              <a:rPr lang="en-US" baseline="0" dirty="0" err="1" smtClean="0"/>
              <a:t>imf</a:t>
            </a:r>
            <a:r>
              <a:rPr lang="en-US" baseline="0" dirty="0" smtClean="0"/>
              <a:t> and sample – really need independent constraint</a:t>
            </a:r>
          </a:p>
          <a:p>
            <a:endParaRPr lang="en-US" dirty="0" smtClean="0"/>
          </a:p>
          <a:p>
            <a:r>
              <a:rPr lang="en-US" dirty="0" smtClean="0"/>
              <a:t>Non-uniqueness of SPS model fits:</a:t>
            </a:r>
            <a:r>
              <a:rPr lang="en-US" baseline="0" dirty="0" smtClean="0"/>
              <a:t> </a:t>
            </a:r>
            <a:r>
              <a:rPr lang="en-US" dirty="0" smtClean="0"/>
              <a:t>Stellar age maps</a:t>
            </a:r>
            <a:r>
              <a:rPr lang="en-US" baseline="0" dirty="0" smtClean="0"/>
              <a:t> for MaNGA galaxy derived with two different SPS codes (L firefly) (R PPXF) – same spectral library but age is systematically higher with </a:t>
            </a:r>
            <a:r>
              <a:rPr lang="en-US" baseline="0" dirty="0" err="1" smtClean="0"/>
              <a:t>ppxf</a:t>
            </a:r>
            <a:r>
              <a:rPr lang="en-US" baseline="0" dirty="0" smtClean="0"/>
              <a:t> by 0.2-0.4dex. </a:t>
            </a:r>
            <a:r>
              <a:rPr lang="en-US" dirty="0" err="1" smtClean="0"/>
              <a:t>wilkinson</a:t>
            </a:r>
            <a:r>
              <a:rPr lang="en-US" dirty="0" smtClean="0"/>
              <a:t> 2015: fig 19</a:t>
            </a:r>
          </a:p>
        </p:txBody>
      </p:sp>
      <p:sp>
        <p:nvSpPr>
          <p:cNvPr id="4" name="Slide Number Placeholder 3"/>
          <p:cNvSpPr>
            <a:spLocks noGrp="1"/>
          </p:cNvSpPr>
          <p:nvPr>
            <p:ph type="sldNum" sz="quarter" idx="10"/>
          </p:nvPr>
        </p:nvSpPr>
        <p:spPr/>
        <p:txBody>
          <a:bodyPr/>
          <a:lstStyle/>
          <a:p>
            <a:fld id="{A9AE87D2-5B7B-044C-8164-84A911ABCE93}" type="slidenum">
              <a:rPr lang="en-US" smtClean="0"/>
              <a:t>3</a:t>
            </a:fld>
            <a:endParaRPr lang="en-US"/>
          </a:p>
        </p:txBody>
      </p:sp>
    </p:spTree>
    <p:extLst>
      <p:ext uri="{BB962C8B-B14F-4D97-AF65-F5344CB8AC3E}">
        <p14:creationId xmlns:p14="http://schemas.microsoft.com/office/powerpoint/2010/main" val="23715358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Spatial coverage of optical fiber</a:t>
            </a:r>
            <a:r>
              <a:rPr lang="en-US" baseline="0" dirty="0" smtClean="0"/>
              <a:t> on </a:t>
            </a:r>
            <a:r>
              <a:rPr lang="en-US" dirty="0" smtClean="0"/>
              <a:t>M31 at redshift typical for SDSS III galaxies,</a:t>
            </a:r>
            <a:r>
              <a:rPr lang="en-US" baseline="0" dirty="0" smtClean="0"/>
              <a:t> same coverage for typical MaNGA galaxy</a:t>
            </a:r>
          </a:p>
          <a:p>
            <a:r>
              <a:rPr lang="en-US" baseline="0" dirty="0" smtClean="0"/>
              <a:t>Comparing properties of galaxy population as whole probably fairly robust</a:t>
            </a:r>
          </a:p>
          <a:p>
            <a:r>
              <a:rPr lang="en-US" baseline="0" dirty="0" smtClean="0"/>
              <a:t>Fitting trends within individual galaxies – variation is on order systematic error</a:t>
            </a:r>
          </a:p>
          <a:p>
            <a:r>
              <a:rPr lang="en-US" baseline="0" dirty="0" smtClean="0"/>
              <a:t>Sub-</a:t>
            </a:r>
            <a:r>
              <a:rPr lang="en-US" baseline="0" dirty="0" err="1" smtClean="0"/>
              <a:t>kpc</a:t>
            </a:r>
            <a:r>
              <a:rPr lang="en-US" baseline="0" dirty="0" smtClean="0"/>
              <a:t> scale – smooth slowly varying SFH breaks down</a:t>
            </a:r>
          </a:p>
        </p:txBody>
      </p:sp>
      <p:sp>
        <p:nvSpPr>
          <p:cNvPr id="4" name="Slide Number Placeholder 3"/>
          <p:cNvSpPr>
            <a:spLocks noGrp="1"/>
          </p:cNvSpPr>
          <p:nvPr>
            <p:ph type="sldNum" sz="quarter" idx="10"/>
          </p:nvPr>
        </p:nvSpPr>
        <p:spPr/>
        <p:txBody>
          <a:bodyPr/>
          <a:lstStyle/>
          <a:p>
            <a:fld id="{A9AE87D2-5B7B-044C-8164-84A911ABCE93}" type="slidenum">
              <a:rPr lang="en-US" smtClean="0"/>
              <a:t>4</a:t>
            </a:fld>
            <a:endParaRPr lang="en-US"/>
          </a:p>
        </p:txBody>
      </p:sp>
    </p:spTree>
    <p:extLst>
      <p:ext uri="{BB962C8B-B14F-4D97-AF65-F5344CB8AC3E}">
        <p14:creationId xmlns:p14="http://schemas.microsoft.com/office/powerpoint/2010/main" val="34726379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Resolved</a:t>
            </a:r>
            <a:r>
              <a:rPr lang="en-US" baseline="0" dirty="0" smtClean="0"/>
              <a:t> stars are the ground truth – far more absolute and temporal precision in SFHs</a:t>
            </a:r>
          </a:p>
          <a:p>
            <a:r>
              <a:rPr lang="en-US" baseline="0" dirty="0" smtClean="0"/>
              <a:t>Can get grasp at ancient populations, stochastic sampling, which can be </a:t>
            </a:r>
            <a:r>
              <a:rPr lang="en-US" baseline="0" dirty="0" err="1" smtClean="0"/>
              <a:t>challanging</a:t>
            </a:r>
            <a:r>
              <a:rPr lang="en-US" baseline="0" dirty="0" smtClean="0"/>
              <a:t> from spectra alone.</a:t>
            </a:r>
            <a:endParaRPr lang="en-US" dirty="0"/>
          </a:p>
        </p:txBody>
      </p:sp>
      <p:sp>
        <p:nvSpPr>
          <p:cNvPr id="4" name="Slide Number Placeholder 3"/>
          <p:cNvSpPr>
            <a:spLocks noGrp="1"/>
          </p:cNvSpPr>
          <p:nvPr>
            <p:ph type="sldNum" sz="quarter" idx="10"/>
          </p:nvPr>
        </p:nvSpPr>
        <p:spPr/>
        <p:txBody>
          <a:bodyPr/>
          <a:lstStyle/>
          <a:p>
            <a:fld id="{E2616766-2908-9A48-8517-4113CECF9362}" type="slidenum">
              <a:rPr lang="en-US" smtClean="0"/>
              <a:t>5</a:t>
            </a:fld>
            <a:endParaRPr lang="en-US"/>
          </a:p>
        </p:txBody>
      </p:sp>
    </p:spTree>
    <p:extLst>
      <p:ext uri="{BB962C8B-B14F-4D97-AF65-F5344CB8AC3E}">
        <p14:creationId xmlns:p14="http://schemas.microsoft.com/office/powerpoint/2010/main" val="42403739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Independent</a:t>
            </a:r>
            <a:r>
              <a:rPr lang="en-US" baseline="0" dirty="0" smtClean="0"/>
              <a:t> constraint would be nice, but at least this is not just testing for self </a:t>
            </a:r>
            <a:r>
              <a:rPr lang="en-US" baseline="0" dirty="0" err="1" smtClean="0"/>
              <a:t>consistentcy</a:t>
            </a:r>
            <a:r>
              <a:rPr lang="en-US" baseline="0" dirty="0" smtClean="0"/>
              <a:t> – way for all codes to hold themselves standard</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Only handful</a:t>
            </a:r>
            <a:r>
              <a:rPr lang="en-US" baseline="0" dirty="0" smtClean="0"/>
              <a:t> of galaxies can do this currently</a:t>
            </a:r>
            <a:endParaRPr lang="en-US" dirty="0" smtClean="0"/>
          </a:p>
          <a:p>
            <a:r>
              <a:rPr lang="en-US" dirty="0" smtClean="0"/>
              <a:t>NGC 4163:</a:t>
            </a:r>
            <a:r>
              <a:rPr lang="en-US" baseline="0" dirty="0" smtClean="0"/>
              <a:t> </a:t>
            </a:r>
            <a:r>
              <a:rPr lang="en-US" dirty="0" smtClean="0"/>
              <a:t>Burst</a:t>
            </a:r>
            <a:r>
              <a:rPr lang="en-US" baseline="0" dirty="0" smtClean="0"/>
              <a:t> of SF in last half </a:t>
            </a:r>
            <a:r>
              <a:rPr lang="en-US" baseline="0" dirty="0" err="1" smtClean="0"/>
              <a:t>Gyr</a:t>
            </a:r>
            <a:r>
              <a:rPr lang="en-US" baseline="0" dirty="0" smtClean="0"/>
              <a:t>; </a:t>
            </a:r>
            <a:r>
              <a:rPr lang="en-US" dirty="0" smtClean="0"/>
              <a:t>Wide range of recent ages present,</a:t>
            </a:r>
            <a:r>
              <a:rPr lang="en-US" baseline="0" dirty="0" smtClean="0"/>
              <a:t> strong spatial variation. Low extinction – clean test of SFH recovery</a:t>
            </a:r>
          </a:p>
        </p:txBody>
      </p:sp>
      <p:sp>
        <p:nvSpPr>
          <p:cNvPr id="4" name="Slide Number Placeholder 3"/>
          <p:cNvSpPr>
            <a:spLocks noGrp="1"/>
          </p:cNvSpPr>
          <p:nvPr>
            <p:ph type="sldNum" sz="quarter" idx="10"/>
          </p:nvPr>
        </p:nvSpPr>
        <p:spPr/>
        <p:txBody>
          <a:bodyPr/>
          <a:lstStyle/>
          <a:p>
            <a:fld id="{52B9C187-638A-694C-A214-A13612318DA6}" type="slidenum">
              <a:rPr lang="en-US" smtClean="0"/>
              <a:t>6</a:t>
            </a:fld>
            <a:endParaRPr lang="en-US"/>
          </a:p>
        </p:txBody>
      </p:sp>
    </p:spTree>
    <p:extLst>
      <p:ext uri="{BB962C8B-B14F-4D97-AF65-F5344CB8AC3E}">
        <p14:creationId xmlns:p14="http://schemas.microsoft.com/office/powerpoint/2010/main" val="15624342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Can say for the first time where biases occur</a:t>
            </a:r>
            <a:r>
              <a:rPr lang="en-US" baseline="0" dirty="0" smtClean="0"/>
              <a:t> and how much </a:t>
            </a:r>
            <a:r>
              <a:rPr lang="en-US" baseline="0" dirty="0" err="1" smtClean="0"/>
              <a:t>debiation</a:t>
            </a:r>
            <a:endParaRPr lang="en-US" dirty="0"/>
          </a:p>
        </p:txBody>
      </p:sp>
      <p:sp>
        <p:nvSpPr>
          <p:cNvPr id="4" name="Slide Number Placeholder 3"/>
          <p:cNvSpPr>
            <a:spLocks noGrp="1"/>
          </p:cNvSpPr>
          <p:nvPr>
            <p:ph type="sldNum" sz="quarter" idx="10"/>
          </p:nvPr>
        </p:nvSpPr>
        <p:spPr/>
        <p:txBody>
          <a:bodyPr/>
          <a:lstStyle/>
          <a:p>
            <a:fld id="{A9AE87D2-5B7B-044C-8164-84A911ABCE93}" type="slidenum">
              <a:rPr lang="en-US" smtClean="0"/>
              <a:t>7</a:t>
            </a:fld>
            <a:endParaRPr lang="en-US"/>
          </a:p>
        </p:txBody>
      </p:sp>
    </p:spTree>
    <p:extLst>
      <p:ext uri="{BB962C8B-B14F-4D97-AF65-F5344CB8AC3E}">
        <p14:creationId xmlns:p14="http://schemas.microsoft.com/office/powerpoint/2010/main" val="3911224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Overall good agreement between methods – still some finessing to do.</a:t>
            </a:r>
            <a:endParaRPr lang="en-US" dirty="0"/>
          </a:p>
        </p:txBody>
      </p:sp>
      <p:sp>
        <p:nvSpPr>
          <p:cNvPr id="4" name="Slide Number Placeholder 3"/>
          <p:cNvSpPr>
            <a:spLocks noGrp="1"/>
          </p:cNvSpPr>
          <p:nvPr>
            <p:ph type="sldNum" sz="quarter" idx="10"/>
          </p:nvPr>
        </p:nvSpPr>
        <p:spPr/>
        <p:txBody>
          <a:bodyPr/>
          <a:lstStyle/>
          <a:p>
            <a:fld id="{A9AE87D2-5B7B-044C-8164-84A911ABCE93}" type="slidenum">
              <a:rPr lang="en-US" smtClean="0"/>
              <a:t>8</a:t>
            </a:fld>
            <a:endParaRPr lang="en-US"/>
          </a:p>
        </p:txBody>
      </p:sp>
    </p:spTree>
    <p:extLst>
      <p:ext uri="{BB962C8B-B14F-4D97-AF65-F5344CB8AC3E}">
        <p14:creationId xmlns:p14="http://schemas.microsoft.com/office/powerpoint/2010/main" val="26982674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M/L</a:t>
            </a:r>
            <a:r>
              <a:rPr lang="en-US" baseline="0" dirty="0" smtClean="0"/>
              <a:t> accurate to 0.3 </a:t>
            </a:r>
            <a:r>
              <a:rPr lang="en-US" baseline="0" dirty="0" err="1" smtClean="0"/>
              <a:t>dex</a:t>
            </a:r>
            <a:r>
              <a:rPr lang="en-US" baseline="0" dirty="0" smtClean="0"/>
              <a:t> level, but dominated by systematics.</a:t>
            </a:r>
          </a:p>
          <a:p>
            <a:r>
              <a:rPr lang="en-US" baseline="0" dirty="0" smtClean="0"/>
              <a:t>We can use this calibration to assess how things like model priors, the choice of model templates, when dust model is applied, </a:t>
            </a:r>
            <a:r>
              <a:rPr lang="en-US" baseline="0" dirty="0" err="1" smtClean="0"/>
              <a:t>etc</a:t>
            </a:r>
            <a:r>
              <a:rPr lang="en-US" baseline="0" dirty="0" smtClean="0"/>
              <a:t> introduce bias, degeneracies.</a:t>
            </a:r>
            <a:endParaRPr lang="en-US" dirty="0" smtClean="0"/>
          </a:p>
          <a:p>
            <a:r>
              <a:rPr lang="en-US" dirty="0" smtClean="0"/>
              <a:t>Mass-weighted</a:t>
            </a:r>
            <a:r>
              <a:rPr lang="en-US" baseline="0" dirty="0" smtClean="0"/>
              <a:t> </a:t>
            </a:r>
            <a:r>
              <a:rPr lang="en-US" baseline="0" dirty="0" err="1" smtClean="0"/>
              <a:t>vs</a:t>
            </a:r>
            <a:r>
              <a:rPr lang="en-US" baseline="0" dirty="0" smtClean="0"/>
              <a:t> light weighted properties – we can begin to say something about *how* they are sensitive to assumed model SFH, where priors or model grid limits get you.</a:t>
            </a:r>
          </a:p>
          <a:p>
            <a:r>
              <a:rPr lang="en-US" baseline="0" dirty="0" smtClean="0"/>
              <a:t>Important for osmic build up of mass in universe!</a:t>
            </a:r>
          </a:p>
        </p:txBody>
      </p:sp>
      <p:sp>
        <p:nvSpPr>
          <p:cNvPr id="4" name="Slide Number Placeholder 3"/>
          <p:cNvSpPr>
            <a:spLocks noGrp="1"/>
          </p:cNvSpPr>
          <p:nvPr>
            <p:ph type="sldNum" sz="quarter" idx="10"/>
          </p:nvPr>
        </p:nvSpPr>
        <p:spPr/>
        <p:txBody>
          <a:bodyPr/>
          <a:lstStyle/>
          <a:p>
            <a:fld id="{A9AE87D2-5B7B-044C-8164-84A911ABCE93}" type="slidenum">
              <a:rPr lang="en-US" smtClean="0"/>
              <a:t>9</a:t>
            </a:fld>
            <a:endParaRPr lang="en-US"/>
          </a:p>
        </p:txBody>
      </p:sp>
    </p:spTree>
    <p:extLst>
      <p:ext uri="{BB962C8B-B14F-4D97-AF65-F5344CB8AC3E}">
        <p14:creationId xmlns:p14="http://schemas.microsoft.com/office/powerpoint/2010/main" val="33825298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We’ve done a really excellent</a:t>
            </a:r>
            <a:r>
              <a:rPr lang="en-US" baseline="0" dirty="0" smtClean="0"/>
              <a:t> job building intuition with SPS models, and assessing how parameters effect the emergent spectrum, how self consistent methods are etc. The combination of HST and MaNGA will provide the first calibration of systematic bias – and can provide a way of assessing a code’s ability to reproduce the ground truth SFH from a spectrum. A grand experiment where all codes test on this and determine what works well and where.</a:t>
            </a:r>
            <a:endParaRPr lang="en-US" dirty="0"/>
          </a:p>
        </p:txBody>
      </p:sp>
      <p:sp>
        <p:nvSpPr>
          <p:cNvPr id="4" name="Slide Number Placeholder 3"/>
          <p:cNvSpPr>
            <a:spLocks noGrp="1"/>
          </p:cNvSpPr>
          <p:nvPr>
            <p:ph type="sldNum" sz="quarter" idx="10"/>
          </p:nvPr>
        </p:nvSpPr>
        <p:spPr/>
        <p:txBody>
          <a:bodyPr/>
          <a:lstStyle/>
          <a:p>
            <a:fld id="{A9AE87D2-5B7B-044C-8164-84A911ABCE93}" type="slidenum">
              <a:rPr lang="en-US" smtClean="0"/>
              <a:t>10</a:t>
            </a:fld>
            <a:endParaRPr lang="en-US"/>
          </a:p>
        </p:txBody>
      </p:sp>
    </p:spTree>
    <p:extLst>
      <p:ext uri="{BB962C8B-B14F-4D97-AF65-F5344CB8AC3E}">
        <p14:creationId xmlns:p14="http://schemas.microsoft.com/office/powerpoint/2010/main" val="26164261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9EFAEE6-8E8D-614D-9B10-6432ECD69E91}" type="datetime1">
              <a:rPr lang="en-US" smtClean="0"/>
              <a:t>4/10/16</a:t>
            </a:fld>
            <a:endParaRPr lang="en-US"/>
          </a:p>
        </p:txBody>
      </p:sp>
      <p:sp>
        <p:nvSpPr>
          <p:cNvPr id="5" name="Footer Placeholder 4"/>
          <p:cNvSpPr>
            <a:spLocks noGrp="1"/>
          </p:cNvSpPr>
          <p:nvPr>
            <p:ph type="ftr" sz="quarter" idx="11"/>
          </p:nvPr>
        </p:nvSpPr>
        <p:spPr/>
        <p:txBody>
          <a:bodyPr/>
          <a:lstStyle/>
          <a:p>
            <a:r>
              <a:rPr lang="en-US" smtClean="0"/>
              <a:t>Nell Byler (University of Washington)</a:t>
            </a:r>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8702B7-EAB4-D642-A726-5CF1EA5DE2D1}" type="datetime1">
              <a:rPr lang="en-US" smtClean="0"/>
              <a:t>4/10/16</a:t>
            </a:fld>
            <a:endParaRPr lang="en-US"/>
          </a:p>
        </p:txBody>
      </p:sp>
      <p:sp>
        <p:nvSpPr>
          <p:cNvPr id="5" name="Footer Placeholder 4"/>
          <p:cNvSpPr>
            <a:spLocks noGrp="1"/>
          </p:cNvSpPr>
          <p:nvPr>
            <p:ph type="ftr" sz="quarter" idx="11"/>
          </p:nvPr>
        </p:nvSpPr>
        <p:spPr/>
        <p:txBody>
          <a:bodyPr/>
          <a:lstStyle/>
          <a:p>
            <a:r>
              <a:rPr lang="en-US" smtClean="0"/>
              <a:t>Nell Byler (University of Washington)</a:t>
            </a:r>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6C6E85-0069-A946-B0C7-D285A01EF02F}" type="datetime1">
              <a:rPr lang="en-US" smtClean="0"/>
              <a:t>4/10/16</a:t>
            </a:fld>
            <a:endParaRPr lang="en-US"/>
          </a:p>
        </p:txBody>
      </p:sp>
      <p:sp>
        <p:nvSpPr>
          <p:cNvPr id="5" name="Footer Placeholder 4"/>
          <p:cNvSpPr>
            <a:spLocks noGrp="1"/>
          </p:cNvSpPr>
          <p:nvPr>
            <p:ph type="ftr" sz="quarter" idx="11"/>
          </p:nvPr>
        </p:nvSpPr>
        <p:spPr/>
        <p:txBody>
          <a:bodyPr/>
          <a:lstStyle/>
          <a:p>
            <a:r>
              <a:rPr lang="en-US" smtClean="0"/>
              <a:t>Nell Byler (University of Washington)</a:t>
            </a:r>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D47B26-0210-244A-9526-8DEB6FEDD130}" type="datetime1">
              <a:rPr lang="en-US" smtClean="0"/>
              <a:t>4/10/16</a:t>
            </a:fld>
            <a:endParaRPr lang="en-US"/>
          </a:p>
        </p:txBody>
      </p:sp>
      <p:sp>
        <p:nvSpPr>
          <p:cNvPr id="5" name="Footer Placeholder 4"/>
          <p:cNvSpPr>
            <a:spLocks noGrp="1"/>
          </p:cNvSpPr>
          <p:nvPr>
            <p:ph type="ftr" sz="quarter" idx="11"/>
          </p:nvPr>
        </p:nvSpPr>
        <p:spPr/>
        <p:txBody>
          <a:bodyPr/>
          <a:lstStyle/>
          <a:p>
            <a:r>
              <a:rPr lang="en-US" smtClean="0"/>
              <a:t>Nell Byler (University of Washington)</a:t>
            </a:r>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D5C7EAD-B4BA-FE4F-A618-85CD524475E1}" type="datetime1">
              <a:rPr lang="en-US" smtClean="0"/>
              <a:t>4/10/16</a:t>
            </a:fld>
            <a:endParaRPr lang="en-US"/>
          </a:p>
        </p:txBody>
      </p:sp>
      <p:sp>
        <p:nvSpPr>
          <p:cNvPr id="5" name="Footer Placeholder 4"/>
          <p:cNvSpPr>
            <a:spLocks noGrp="1"/>
          </p:cNvSpPr>
          <p:nvPr>
            <p:ph type="ftr" sz="quarter" idx="11"/>
          </p:nvPr>
        </p:nvSpPr>
        <p:spPr/>
        <p:txBody>
          <a:bodyPr/>
          <a:lstStyle/>
          <a:p>
            <a:r>
              <a:rPr lang="en-US" smtClean="0"/>
              <a:t>Nell Byler (University of Washington)</a:t>
            </a:r>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437125B-A519-7C4D-B6BF-7984FD2C5E9C}" type="datetime1">
              <a:rPr lang="en-US" smtClean="0"/>
              <a:t>4/10/16</a:t>
            </a:fld>
            <a:endParaRPr lang="en-US"/>
          </a:p>
        </p:txBody>
      </p:sp>
      <p:sp>
        <p:nvSpPr>
          <p:cNvPr id="6" name="Footer Placeholder 5"/>
          <p:cNvSpPr>
            <a:spLocks noGrp="1"/>
          </p:cNvSpPr>
          <p:nvPr>
            <p:ph type="ftr" sz="quarter" idx="11"/>
          </p:nvPr>
        </p:nvSpPr>
        <p:spPr/>
        <p:txBody>
          <a:bodyPr/>
          <a:lstStyle/>
          <a:p>
            <a:r>
              <a:rPr lang="en-US" smtClean="0"/>
              <a:t>Nell Byler (University of Washington)</a:t>
            </a:r>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658A7C0-C73F-6A41-92E2-FE21964BEA07}" type="datetime1">
              <a:rPr lang="en-US" smtClean="0"/>
              <a:t>4/10/16</a:t>
            </a:fld>
            <a:endParaRPr lang="en-US"/>
          </a:p>
        </p:txBody>
      </p:sp>
      <p:sp>
        <p:nvSpPr>
          <p:cNvPr id="8" name="Footer Placeholder 7"/>
          <p:cNvSpPr>
            <a:spLocks noGrp="1"/>
          </p:cNvSpPr>
          <p:nvPr>
            <p:ph type="ftr" sz="quarter" idx="11"/>
          </p:nvPr>
        </p:nvSpPr>
        <p:spPr/>
        <p:txBody>
          <a:bodyPr/>
          <a:lstStyle/>
          <a:p>
            <a:r>
              <a:rPr lang="en-US" smtClean="0"/>
              <a:t>Nell Byler (University of Washington)</a:t>
            </a:r>
            <a:endParaRPr lang="en-US"/>
          </a:p>
        </p:txBody>
      </p:sp>
      <p:sp>
        <p:nvSpPr>
          <p:cNvPr id="9" name="Slide Number Placeholder 8"/>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EBF5B3D-E90A-2B4E-BB47-0A8EA77C344B}" type="datetime1">
              <a:rPr lang="en-US" smtClean="0"/>
              <a:t>4/10/16</a:t>
            </a:fld>
            <a:endParaRPr lang="en-US"/>
          </a:p>
        </p:txBody>
      </p:sp>
      <p:sp>
        <p:nvSpPr>
          <p:cNvPr id="4" name="Footer Placeholder 3"/>
          <p:cNvSpPr>
            <a:spLocks noGrp="1"/>
          </p:cNvSpPr>
          <p:nvPr>
            <p:ph type="ftr" sz="quarter" idx="11"/>
          </p:nvPr>
        </p:nvSpPr>
        <p:spPr/>
        <p:txBody>
          <a:bodyPr/>
          <a:lstStyle/>
          <a:p>
            <a:r>
              <a:rPr lang="en-US" smtClean="0"/>
              <a:t>Nell Byler (University of Washington)</a:t>
            </a:r>
            <a:endParaRPr lang="en-US"/>
          </a:p>
        </p:txBody>
      </p:sp>
      <p:sp>
        <p:nvSpPr>
          <p:cNvPr id="5" name="Slide Number Placeholder 4"/>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00610A-95F4-9145-9FB4-1222256764E2}" type="datetime1">
              <a:rPr lang="en-US" smtClean="0"/>
              <a:t>4/10/16</a:t>
            </a:fld>
            <a:endParaRPr lang="en-US"/>
          </a:p>
        </p:txBody>
      </p:sp>
      <p:sp>
        <p:nvSpPr>
          <p:cNvPr id="3" name="Footer Placeholder 2"/>
          <p:cNvSpPr>
            <a:spLocks noGrp="1"/>
          </p:cNvSpPr>
          <p:nvPr>
            <p:ph type="ftr" sz="quarter" idx="11"/>
          </p:nvPr>
        </p:nvSpPr>
        <p:spPr/>
        <p:txBody>
          <a:bodyPr/>
          <a:lstStyle/>
          <a:p>
            <a:r>
              <a:rPr lang="en-US" smtClean="0"/>
              <a:t>Nell Byler (University of Washington)</a:t>
            </a:r>
            <a:endParaRPr lang="en-US"/>
          </a:p>
        </p:txBody>
      </p:sp>
      <p:sp>
        <p:nvSpPr>
          <p:cNvPr id="4" name="Slide Number Placeholder 3"/>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4AD2855-FC2A-8849-A31A-20294545792E}" type="datetime1">
              <a:rPr lang="en-US" smtClean="0"/>
              <a:t>4/10/16</a:t>
            </a:fld>
            <a:endParaRPr lang="en-US"/>
          </a:p>
        </p:txBody>
      </p:sp>
      <p:sp>
        <p:nvSpPr>
          <p:cNvPr id="6" name="Footer Placeholder 5"/>
          <p:cNvSpPr>
            <a:spLocks noGrp="1"/>
          </p:cNvSpPr>
          <p:nvPr>
            <p:ph type="ftr" sz="quarter" idx="11"/>
          </p:nvPr>
        </p:nvSpPr>
        <p:spPr/>
        <p:txBody>
          <a:bodyPr/>
          <a:lstStyle/>
          <a:p>
            <a:r>
              <a:rPr lang="en-US" smtClean="0"/>
              <a:t>Nell Byler (University of Washington)</a:t>
            </a:r>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05B0C1-1EF1-9345-BD01-3AC8E3E583C2}" type="datetime1">
              <a:rPr lang="en-US" smtClean="0"/>
              <a:t>4/10/16</a:t>
            </a:fld>
            <a:endParaRPr lang="en-US"/>
          </a:p>
        </p:txBody>
      </p:sp>
      <p:sp>
        <p:nvSpPr>
          <p:cNvPr id="6" name="Footer Placeholder 5"/>
          <p:cNvSpPr>
            <a:spLocks noGrp="1"/>
          </p:cNvSpPr>
          <p:nvPr>
            <p:ph type="ftr" sz="quarter" idx="11"/>
          </p:nvPr>
        </p:nvSpPr>
        <p:spPr/>
        <p:txBody>
          <a:bodyPr/>
          <a:lstStyle/>
          <a:p>
            <a:r>
              <a:rPr lang="en-US" smtClean="0"/>
              <a:t>Nell Byler (University of Washington)</a:t>
            </a:r>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666225-6820-FF4A-BA70-8BC98D45CC43}" type="datetime1">
              <a:rPr lang="en-US" smtClean="0"/>
              <a:t>4/10/16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Nell Byler (University of Washington)</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5577112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ctr" defTabSz="914400" rtl="0" eaLnBrk="1" latinLnBrk="0" hangingPunct="1">
        <a:spcBef>
          <a:spcPct val="0"/>
        </a:spcBef>
        <a:buNone/>
        <a:defRPr sz="4400" kern="1200">
          <a:solidFill>
            <a:schemeClr val="tx1"/>
          </a:solidFill>
          <a:latin typeface="Times New Roman"/>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microsoft.com/office/2007/relationships/hdphoto" Target="../media/hdphoto1.wdp"/><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4" Type="http://schemas.microsoft.com/office/2007/relationships/hdphoto" Target="../media/hdphoto3.wdp"/><Relationship Id="rId5" Type="http://schemas.openxmlformats.org/officeDocument/2006/relationships/image" Target="../media/image22.png"/><Relationship Id="rId6" Type="http://schemas.openxmlformats.org/officeDocument/2006/relationships/image" Target="../media/image28.png"/><Relationship Id="rId7"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jpeg"/><Relationship Id="rId5" Type="http://schemas.microsoft.com/office/2007/relationships/hdphoto" Target="../media/hdphoto2.wdp"/><Relationship Id="rId6" Type="http://schemas.openxmlformats.org/officeDocument/2006/relationships/image" Target="../media/image22.png"/><Relationship Id="rId7" Type="http://schemas.openxmlformats.org/officeDocument/2006/relationships/image" Target="../media/image5.png"/><Relationship Id="rId8" Type="http://schemas.openxmlformats.org/officeDocument/2006/relationships/image" Target="../media/image23.png"/><Relationship Id="rId9" Type="http://schemas.openxmlformats.org/officeDocument/2006/relationships/image" Target="../media/image24.jpeg"/><Relationship Id="rId10" Type="http://schemas.microsoft.com/office/2007/relationships/hdphoto" Target="../media/hdphoto3.wdp"/><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3.png"/><Relationship Id="rId5"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6" name="Picture 5" descr="Screen Shot 2016-04-10 at 12.08.04 PM.png"/>
          <p:cNvPicPr>
            <a:picLocks noChangeAspect="1"/>
          </p:cNvPicPr>
          <p:nvPr/>
        </p:nvPicPr>
        <p:blipFill rotWithShape="1">
          <a:blip r:embed="rId3">
            <a:extLst>
              <a:ext uri="{BEBA8EAE-BF5A-486C-A8C5-ECC9F3942E4B}">
                <a14:imgProps xmlns:a14="http://schemas.microsoft.com/office/drawing/2010/main">
                  <a14:imgLayer r:embed="rId4">
                    <a14:imgEffect>
                      <a14:backgroundRemoval t="2959" b="92012" l="0" r="100000"/>
                    </a14:imgEffect>
                  </a14:imgLayer>
                </a14:imgProps>
              </a:ext>
              <a:ext uri="{28A0092B-C50C-407E-A947-70E740481C1C}">
                <a14:useLocalDpi xmlns:a14="http://schemas.microsoft.com/office/drawing/2010/main" val="0"/>
              </a:ext>
            </a:extLst>
          </a:blip>
          <a:srcRect l="3245" t="2775" r="5421" b="6875"/>
          <a:stretch/>
        </p:blipFill>
        <p:spPr>
          <a:xfrm>
            <a:off x="0" y="0"/>
            <a:ext cx="9144000" cy="3367158"/>
          </a:xfrm>
          <a:prstGeom prst="rect">
            <a:avLst/>
          </a:prstGeom>
        </p:spPr>
      </p:pic>
      <p:sp>
        <p:nvSpPr>
          <p:cNvPr id="2" name="Title 1"/>
          <p:cNvSpPr>
            <a:spLocks noGrp="1"/>
          </p:cNvSpPr>
          <p:nvPr>
            <p:ph type="ctrTitle"/>
          </p:nvPr>
        </p:nvSpPr>
        <p:spPr>
          <a:xfrm>
            <a:off x="685800" y="2632145"/>
            <a:ext cx="7772400" cy="1470025"/>
          </a:xfrm>
          <a:gradFill flip="none" rotWithShape="1">
            <a:gsLst>
              <a:gs pos="77000">
                <a:schemeClr val="bg1">
                  <a:alpha val="55000"/>
                </a:schemeClr>
              </a:gs>
              <a:gs pos="100000">
                <a:srgbClr val="000000">
                  <a:alpha val="0"/>
                </a:srgbClr>
              </a:gs>
            </a:gsLst>
            <a:path path="rect">
              <a:fillToRect l="50000" t="50000" r="50000" b="50000"/>
            </a:path>
            <a:tileRect/>
          </a:gradFill>
        </p:spPr>
        <p:txBody>
          <a:bodyPr>
            <a:normAutofit fontScale="90000"/>
          </a:bodyPr>
          <a:lstStyle/>
          <a:p>
            <a:r>
              <a:rPr lang="en-US" dirty="0" smtClean="0"/>
              <a:t>Synergies between resolved star and integrated light studies of galaxies</a:t>
            </a:r>
            <a:endParaRPr lang="en-US" dirty="0"/>
          </a:p>
        </p:txBody>
      </p:sp>
      <p:sp>
        <p:nvSpPr>
          <p:cNvPr id="3" name="Subtitle 2"/>
          <p:cNvSpPr>
            <a:spLocks noGrp="1"/>
          </p:cNvSpPr>
          <p:nvPr>
            <p:ph type="subTitle" idx="1"/>
          </p:nvPr>
        </p:nvSpPr>
        <p:spPr>
          <a:xfrm>
            <a:off x="1371600" y="4840536"/>
            <a:ext cx="6400800" cy="1106557"/>
          </a:xfrm>
        </p:spPr>
        <p:txBody>
          <a:bodyPr/>
          <a:lstStyle/>
          <a:p>
            <a:pPr>
              <a:lnSpc>
                <a:spcPct val="80000"/>
              </a:lnSpc>
            </a:pPr>
            <a:r>
              <a:rPr lang="en-US" dirty="0" smtClean="0">
                <a:solidFill>
                  <a:srgbClr val="000000"/>
                </a:solidFill>
              </a:rPr>
              <a:t>Nell Byler</a:t>
            </a:r>
          </a:p>
          <a:p>
            <a:pPr>
              <a:lnSpc>
                <a:spcPct val="80000"/>
              </a:lnSpc>
            </a:pPr>
            <a:r>
              <a:rPr lang="en-US" dirty="0" smtClean="0">
                <a:solidFill>
                  <a:srgbClr val="000000"/>
                </a:solidFill>
              </a:rPr>
              <a:t>University of Washington</a:t>
            </a:r>
            <a:endParaRPr lang="en-US" dirty="0">
              <a:solidFill>
                <a:srgbClr val="000000"/>
              </a:solidFill>
            </a:endParaRPr>
          </a:p>
        </p:txBody>
      </p:sp>
      <p:sp>
        <p:nvSpPr>
          <p:cNvPr id="5" name="TextBox 4"/>
          <p:cNvSpPr txBox="1"/>
          <p:nvPr/>
        </p:nvSpPr>
        <p:spPr>
          <a:xfrm>
            <a:off x="2052509" y="506784"/>
            <a:ext cx="5164896" cy="1200329"/>
          </a:xfrm>
          <a:prstGeom prst="rect">
            <a:avLst/>
          </a:prstGeom>
          <a:noFill/>
        </p:spPr>
        <p:txBody>
          <a:bodyPr wrap="none" rtlCol="0">
            <a:spAutoFit/>
          </a:bodyPr>
          <a:lstStyle/>
          <a:p>
            <a:r>
              <a:rPr lang="en-US" sz="7200" dirty="0" smtClean="0">
                <a:latin typeface="Dawning of a New Day"/>
                <a:cs typeface="Dawning of a New Day"/>
              </a:rPr>
              <a:t>mind the gap:</a:t>
            </a:r>
            <a:endParaRPr lang="en-US" sz="7200" dirty="0">
              <a:latin typeface="Dawning of a New Day"/>
              <a:cs typeface="Dawning of a New Day"/>
            </a:endParaRPr>
          </a:p>
        </p:txBody>
      </p:sp>
      <p:sp>
        <p:nvSpPr>
          <p:cNvPr id="4" name="TextBox 3"/>
          <p:cNvSpPr txBox="1"/>
          <p:nvPr/>
        </p:nvSpPr>
        <p:spPr>
          <a:xfrm>
            <a:off x="122745" y="5947093"/>
            <a:ext cx="8956298" cy="769441"/>
          </a:xfrm>
          <a:prstGeom prst="rect">
            <a:avLst/>
          </a:prstGeom>
          <a:noFill/>
        </p:spPr>
        <p:txBody>
          <a:bodyPr wrap="none" rtlCol="0">
            <a:spAutoFit/>
          </a:bodyPr>
          <a:lstStyle/>
          <a:p>
            <a:pPr algn="ctr"/>
            <a:r>
              <a:rPr lang="en-US" sz="2200" i="1" dirty="0" smtClean="0"/>
              <a:t>In collaboration with:</a:t>
            </a:r>
          </a:p>
          <a:p>
            <a:pPr algn="ctr"/>
            <a:r>
              <a:rPr lang="en-US" sz="2200" dirty="0" smtClean="0"/>
              <a:t> Julianne </a:t>
            </a:r>
            <a:r>
              <a:rPr lang="en-US" sz="2200" dirty="0" err="1" smtClean="0"/>
              <a:t>Dalcanton</a:t>
            </a:r>
            <a:r>
              <a:rPr lang="en-US" sz="2200" dirty="0" smtClean="0"/>
              <a:t>, Ben Williams, Dan </a:t>
            </a:r>
            <a:r>
              <a:rPr lang="en-US" sz="2200" dirty="0" err="1" smtClean="0"/>
              <a:t>Weisz</a:t>
            </a:r>
            <a:r>
              <a:rPr lang="en-US" sz="2200" dirty="0" smtClean="0"/>
              <a:t>, Ben Johnson, Charlie Conroy</a:t>
            </a:r>
            <a:endParaRPr lang="en-US" sz="2200" dirty="0"/>
          </a:p>
        </p:txBody>
      </p:sp>
    </p:spTree>
    <p:extLst>
      <p:ext uri="{BB962C8B-B14F-4D97-AF65-F5344CB8AC3E}">
        <p14:creationId xmlns:p14="http://schemas.microsoft.com/office/powerpoint/2010/main" val="263190203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spec.png"/>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6241693" y="2830547"/>
            <a:ext cx="2810501" cy="1112014"/>
          </a:xfrm>
          <a:prstGeom prst="rect">
            <a:avLst/>
          </a:prstGeom>
        </p:spPr>
      </p:pic>
      <p:pic>
        <p:nvPicPr>
          <p:cNvPr id="23" name="Picture 22" descr="Hex_AST_phot_all.png"/>
          <p:cNvPicPr>
            <a:picLocks noChangeAspect="1"/>
          </p:cNvPicPr>
          <p:nvPr/>
        </p:nvPicPr>
        <p:blipFill rotWithShape="1">
          <a:blip r:embed="rId5">
            <a:extLst>
              <a:ext uri="{28A0092B-C50C-407E-A947-70E740481C1C}">
                <a14:useLocalDpi xmlns:a14="http://schemas.microsoft.com/office/drawing/2010/main" val="0"/>
              </a:ext>
            </a:extLst>
          </a:blip>
          <a:srcRect l="12965" t="5371" r="6100" b="12729"/>
          <a:stretch/>
        </p:blipFill>
        <p:spPr>
          <a:xfrm>
            <a:off x="567219" y="1708834"/>
            <a:ext cx="2432790" cy="2233727"/>
          </a:xfrm>
          <a:prstGeom prst="rect">
            <a:avLst/>
          </a:prstGeom>
        </p:spPr>
      </p:pic>
      <p:pic>
        <p:nvPicPr>
          <p:cNvPr id="5" name="Picture 4" descr="sfh.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92023" y="4002279"/>
            <a:ext cx="5202192" cy="2435850"/>
          </a:xfrm>
          <a:prstGeom prst="rect">
            <a:avLst/>
          </a:prstGeom>
        </p:spPr>
      </p:pic>
      <p:pic>
        <p:nvPicPr>
          <p:cNvPr id="3" name="Picture 2" descr="aperture.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00009" y="952110"/>
            <a:ext cx="3169215" cy="3169215"/>
          </a:xfrm>
          <a:prstGeom prst="rect">
            <a:avLst/>
          </a:prstGeom>
        </p:spPr>
      </p:pic>
      <p:sp>
        <p:nvSpPr>
          <p:cNvPr id="7" name="TextBox 6"/>
          <p:cNvSpPr txBox="1"/>
          <p:nvPr/>
        </p:nvSpPr>
        <p:spPr>
          <a:xfrm rot="16200000">
            <a:off x="1225220" y="5057215"/>
            <a:ext cx="686656" cy="430887"/>
          </a:xfrm>
          <a:prstGeom prst="rect">
            <a:avLst/>
          </a:prstGeom>
          <a:noFill/>
        </p:spPr>
        <p:txBody>
          <a:bodyPr wrap="none" rtlCol="0">
            <a:spAutoFit/>
          </a:bodyPr>
          <a:lstStyle/>
          <a:p>
            <a:r>
              <a:rPr lang="en-US" sz="2200" dirty="0" smtClean="0"/>
              <a:t>SFR</a:t>
            </a:r>
            <a:endParaRPr lang="en-US" sz="2200" dirty="0"/>
          </a:p>
        </p:txBody>
      </p:sp>
      <p:sp>
        <p:nvSpPr>
          <p:cNvPr id="25" name="TextBox 24"/>
          <p:cNvSpPr txBox="1"/>
          <p:nvPr/>
        </p:nvSpPr>
        <p:spPr>
          <a:xfrm>
            <a:off x="3633159" y="6343372"/>
            <a:ext cx="1963674" cy="430887"/>
          </a:xfrm>
          <a:prstGeom prst="rect">
            <a:avLst/>
          </a:prstGeom>
          <a:noFill/>
        </p:spPr>
        <p:txBody>
          <a:bodyPr wrap="none" rtlCol="0">
            <a:spAutoFit/>
          </a:bodyPr>
          <a:lstStyle/>
          <a:p>
            <a:r>
              <a:rPr lang="en-US" sz="2200" dirty="0" err="1" smtClean="0"/>
              <a:t>Lookback</a:t>
            </a:r>
            <a:r>
              <a:rPr lang="en-US" sz="2200" dirty="0" smtClean="0"/>
              <a:t> Time</a:t>
            </a:r>
            <a:endParaRPr lang="en-US" sz="2200" dirty="0"/>
          </a:p>
        </p:txBody>
      </p:sp>
      <p:sp>
        <p:nvSpPr>
          <p:cNvPr id="14" name="TextBox 13"/>
          <p:cNvSpPr txBox="1"/>
          <p:nvPr/>
        </p:nvSpPr>
        <p:spPr>
          <a:xfrm>
            <a:off x="1536405" y="260596"/>
            <a:ext cx="6344480" cy="523220"/>
          </a:xfrm>
          <a:prstGeom prst="rect">
            <a:avLst/>
          </a:prstGeom>
          <a:noFill/>
        </p:spPr>
        <p:txBody>
          <a:bodyPr wrap="none" rtlCol="0">
            <a:spAutoFit/>
          </a:bodyPr>
          <a:lstStyle/>
          <a:p>
            <a:pPr algn="ctr"/>
            <a:r>
              <a:rPr lang="en-US" sz="2800" dirty="0" smtClean="0"/>
              <a:t>Empirical calibration: Test your code here!</a:t>
            </a:r>
            <a:endParaRPr lang="en-US" sz="2800" dirty="0"/>
          </a:p>
        </p:txBody>
      </p:sp>
      <p:sp>
        <p:nvSpPr>
          <p:cNvPr id="2" name="Footer Placeholder 1"/>
          <p:cNvSpPr>
            <a:spLocks noGrp="1"/>
          </p:cNvSpPr>
          <p:nvPr>
            <p:ph type="ftr" sz="quarter" idx="11"/>
          </p:nvPr>
        </p:nvSpPr>
        <p:spPr>
          <a:xfrm>
            <a:off x="44298" y="6492875"/>
            <a:ext cx="2895600" cy="365125"/>
          </a:xfrm>
        </p:spPr>
        <p:txBody>
          <a:bodyPr/>
          <a:lstStyle/>
          <a:p>
            <a:pPr algn="l"/>
            <a:r>
              <a:rPr lang="en-US" smtClean="0"/>
              <a:t>Nell Byler (University of Washington)</a:t>
            </a:r>
            <a:endParaRPr lang="en-US"/>
          </a:p>
        </p:txBody>
      </p:sp>
    </p:spTree>
    <p:extLst>
      <p:ext uri="{BB962C8B-B14F-4D97-AF65-F5344CB8AC3E}">
        <p14:creationId xmlns:p14="http://schemas.microsoft.com/office/powerpoint/2010/main" val="283439090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ps.png"/>
          <p:cNvPicPr>
            <a:picLocks noGrp="1" noChangeAspect="1"/>
          </p:cNvPicPr>
          <p:nvPr>
            <p:ph idx="1"/>
          </p:nvPr>
        </p:nvPicPr>
        <p:blipFill rotWithShape="1">
          <a:blip r:embed="rId3">
            <a:extLst>
              <a:ext uri="{28A0092B-C50C-407E-A947-70E740481C1C}">
                <a14:useLocalDpi xmlns:a14="http://schemas.microsoft.com/office/drawing/2010/main" val="0"/>
              </a:ext>
            </a:extLst>
          </a:blip>
          <a:srcRect l="31395" t="5502" r="35606" b="54194"/>
          <a:stretch/>
        </p:blipFill>
        <p:spPr>
          <a:xfrm>
            <a:off x="926603" y="3263017"/>
            <a:ext cx="3289963" cy="3108101"/>
          </a:xfrm>
        </p:spPr>
      </p:pic>
      <p:sp>
        <p:nvSpPr>
          <p:cNvPr id="5" name="TextBox 4"/>
          <p:cNvSpPr txBox="1"/>
          <p:nvPr/>
        </p:nvSpPr>
        <p:spPr>
          <a:xfrm>
            <a:off x="422672" y="311343"/>
            <a:ext cx="8383049" cy="646331"/>
          </a:xfrm>
          <a:prstGeom prst="rect">
            <a:avLst/>
          </a:prstGeom>
          <a:noFill/>
        </p:spPr>
        <p:txBody>
          <a:bodyPr wrap="none" rtlCol="0">
            <a:spAutoFit/>
          </a:bodyPr>
          <a:lstStyle/>
          <a:p>
            <a:r>
              <a:rPr lang="en-US" sz="3600" dirty="0" smtClean="0"/>
              <a:t>Population Synthesis: Light </a:t>
            </a:r>
            <a:r>
              <a:rPr lang="en-US" sz="3600" dirty="0" smtClean="0">
                <a:sym typeface="Wingdings"/>
              </a:rPr>
              <a:t> Astrophysics</a:t>
            </a:r>
            <a:endParaRPr lang="en-US" sz="3600" dirty="0"/>
          </a:p>
        </p:txBody>
      </p:sp>
      <p:sp>
        <p:nvSpPr>
          <p:cNvPr id="7" name="TextBox 6"/>
          <p:cNvSpPr txBox="1"/>
          <p:nvPr/>
        </p:nvSpPr>
        <p:spPr>
          <a:xfrm>
            <a:off x="4030133" y="1587323"/>
            <a:ext cx="584064" cy="523220"/>
          </a:xfrm>
          <a:prstGeom prst="rect">
            <a:avLst/>
          </a:prstGeom>
          <a:noFill/>
        </p:spPr>
        <p:txBody>
          <a:bodyPr wrap="none" rtlCol="0">
            <a:spAutoFit/>
          </a:bodyPr>
          <a:lstStyle/>
          <a:p>
            <a:r>
              <a:rPr lang="en-US" sz="2800" dirty="0" smtClean="0"/>
              <a:t>SF</a:t>
            </a:r>
            <a:endParaRPr lang="en-US" sz="2800" dirty="0"/>
          </a:p>
        </p:txBody>
      </p:sp>
      <p:sp>
        <p:nvSpPr>
          <p:cNvPr id="8" name="TextBox 7"/>
          <p:cNvSpPr txBox="1"/>
          <p:nvPr/>
        </p:nvSpPr>
        <p:spPr>
          <a:xfrm>
            <a:off x="2342519" y="2739797"/>
            <a:ext cx="774571" cy="523220"/>
          </a:xfrm>
          <a:prstGeom prst="rect">
            <a:avLst/>
          </a:prstGeom>
          <a:noFill/>
        </p:spPr>
        <p:txBody>
          <a:bodyPr wrap="none" rtlCol="0">
            <a:spAutoFit/>
          </a:bodyPr>
          <a:lstStyle/>
          <a:p>
            <a:r>
              <a:rPr lang="en-US" sz="2800" dirty="0" smtClean="0"/>
              <a:t>SSP</a:t>
            </a:r>
            <a:endParaRPr lang="en-US" sz="2800" dirty="0"/>
          </a:p>
        </p:txBody>
      </p:sp>
      <p:grpSp>
        <p:nvGrpSpPr>
          <p:cNvPr id="10" name="Group 9"/>
          <p:cNvGrpSpPr/>
          <p:nvPr/>
        </p:nvGrpSpPr>
        <p:grpSpPr>
          <a:xfrm>
            <a:off x="4446589" y="3440233"/>
            <a:ext cx="4160620" cy="2850522"/>
            <a:chOff x="206832" y="1126211"/>
            <a:chExt cx="5345277" cy="3695015"/>
          </a:xfrm>
        </p:grpSpPr>
        <p:sp>
          <p:nvSpPr>
            <p:cNvPr id="11" name="TextBox 10"/>
            <p:cNvSpPr txBox="1"/>
            <p:nvPr/>
          </p:nvSpPr>
          <p:spPr>
            <a:xfrm rot="16200000">
              <a:off x="-1704" y="2495319"/>
              <a:ext cx="927449" cy="510377"/>
            </a:xfrm>
            <a:prstGeom prst="rect">
              <a:avLst/>
            </a:prstGeom>
            <a:noFill/>
          </p:spPr>
          <p:txBody>
            <a:bodyPr wrap="square" rtlCol="0">
              <a:spAutoFit/>
            </a:bodyPr>
            <a:lstStyle/>
            <a:p>
              <a:r>
                <a:rPr lang="en-US" sz="2200" dirty="0" smtClean="0"/>
                <a:t>SFR</a:t>
              </a:r>
              <a:endParaRPr lang="en-US" sz="2200" dirty="0"/>
            </a:p>
          </p:txBody>
        </p:sp>
        <p:sp>
          <p:nvSpPr>
            <p:cNvPr id="12" name="TextBox 11"/>
            <p:cNvSpPr txBox="1"/>
            <p:nvPr/>
          </p:nvSpPr>
          <p:spPr>
            <a:xfrm>
              <a:off x="555622" y="4262685"/>
              <a:ext cx="4140161" cy="558541"/>
            </a:xfrm>
            <a:prstGeom prst="rect">
              <a:avLst/>
            </a:prstGeom>
            <a:solidFill>
              <a:srgbClr val="FFFFFF"/>
            </a:solidFill>
          </p:spPr>
          <p:txBody>
            <a:bodyPr wrap="square" rtlCol="0">
              <a:spAutoFit/>
            </a:bodyPr>
            <a:lstStyle/>
            <a:p>
              <a:pPr algn="ctr"/>
              <a:r>
                <a:rPr lang="en-US" sz="2200" dirty="0" smtClean="0"/>
                <a:t>Time</a:t>
              </a:r>
              <a:endParaRPr lang="en-US" sz="2200" dirty="0"/>
            </a:p>
          </p:txBody>
        </p:sp>
        <p:pic>
          <p:nvPicPr>
            <p:cNvPr id="13" name="Picture 12" descr="Screen Shot 2016-03-31 at 11.45.0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7208" y="1126211"/>
              <a:ext cx="3683223" cy="3299190"/>
            </a:xfrm>
            <a:prstGeom prst="rect">
              <a:avLst/>
            </a:prstGeom>
          </p:spPr>
        </p:pic>
        <p:sp>
          <p:nvSpPr>
            <p:cNvPr id="14" name="Freeform 13"/>
            <p:cNvSpPr/>
            <p:nvPr/>
          </p:nvSpPr>
          <p:spPr>
            <a:xfrm>
              <a:off x="1274740" y="2123553"/>
              <a:ext cx="4277369" cy="2100160"/>
            </a:xfrm>
            <a:custGeom>
              <a:avLst/>
              <a:gdLst>
                <a:gd name="connsiteX0" fmla="*/ 0 w 7653867"/>
                <a:gd name="connsiteY0" fmla="*/ 3606800 h 3623733"/>
                <a:gd name="connsiteX1" fmla="*/ 33867 w 7653867"/>
                <a:gd name="connsiteY1" fmla="*/ 2624667 h 3623733"/>
                <a:gd name="connsiteX2" fmla="*/ 67733 w 7653867"/>
                <a:gd name="connsiteY2" fmla="*/ 2387600 h 3623733"/>
                <a:gd name="connsiteX3" fmla="*/ 101600 w 7653867"/>
                <a:gd name="connsiteY3" fmla="*/ 2336800 h 3623733"/>
                <a:gd name="connsiteX4" fmla="*/ 135467 w 7653867"/>
                <a:gd name="connsiteY4" fmla="*/ 2489200 h 3623733"/>
                <a:gd name="connsiteX5" fmla="*/ 169333 w 7653867"/>
                <a:gd name="connsiteY5" fmla="*/ 2726267 h 3623733"/>
                <a:gd name="connsiteX6" fmla="*/ 287867 w 7653867"/>
                <a:gd name="connsiteY6" fmla="*/ 3251200 h 3623733"/>
                <a:gd name="connsiteX7" fmla="*/ 355600 w 7653867"/>
                <a:gd name="connsiteY7" fmla="*/ 3522133 h 3623733"/>
                <a:gd name="connsiteX8" fmla="*/ 406400 w 7653867"/>
                <a:gd name="connsiteY8" fmla="*/ 3183467 h 3623733"/>
                <a:gd name="connsiteX9" fmla="*/ 423333 w 7653867"/>
                <a:gd name="connsiteY9" fmla="*/ 3031067 h 3623733"/>
                <a:gd name="connsiteX10" fmla="*/ 457200 w 7653867"/>
                <a:gd name="connsiteY10" fmla="*/ 2861733 h 3623733"/>
                <a:gd name="connsiteX11" fmla="*/ 541867 w 7653867"/>
                <a:gd name="connsiteY11" fmla="*/ 2692400 h 3623733"/>
                <a:gd name="connsiteX12" fmla="*/ 677333 w 7653867"/>
                <a:gd name="connsiteY12" fmla="*/ 2997200 h 3623733"/>
                <a:gd name="connsiteX13" fmla="*/ 762000 w 7653867"/>
                <a:gd name="connsiteY13" fmla="*/ 3183467 h 3623733"/>
                <a:gd name="connsiteX14" fmla="*/ 812800 w 7653867"/>
                <a:gd name="connsiteY14" fmla="*/ 3318933 h 3623733"/>
                <a:gd name="connsiteX15" fmla="*/ 914400 w 7653867"/>
                <a:gd name="connsiteY15" fmla="*/ 3115733 h 3623733"/>
                <a:gd name="connsiteX16" fmla="*/ 1049867 w 7653867"/>
                <a:gd name="connsiteY16" fmla="*/ 2709333 h 3623733"/>
                <a:gd name="connsiteX17" fmla="*/ 1168400 w 7653867"/>
                <a:gd name="connsiteY17" fmla="*/ 2573867 h 3623733"/>
                <a:gd name="connsiteX18" fmla="*/ 1337733 w 7653867"/>
                <a:gd name="connsiteY18" fmla="*/ 3031067 h 3623733"/>
                <a:gd name="connsiteX19" fmla="*/ 1405467 w 7653867"/>
                <a:gd name="connsiteY19" fmla="*/ 3268133 h 3623733"/>
                <a:gd name="connsiteX20" fmla="*/ 1540933 w 7653867"/>
                <a:gd name="connsiteY20" fmla="*/ 3623733 h 3623733"/>
                <a:gd name="connsiteX21" fmla="*/ 1591733 w 7653867"/>
                <a:gd name="connsiteY21" fmla="*/ 3437467 h 3623733"/>
                <a:gd name="connsiteX22" fmla="*/ 1642533 w 7653867"/>
                <a:gd name="connsiteY22" fmla="*/ 3217333 h 3623733"/>
                <a:gd name="connsiteX23" fmla="*/ 1744133 w 7653867"/>
                <a:gd name="connsiteY23" fmla="*/ 3048000 h 3623733"/>
                <a:gd name="connsiteX24" fmla="*/ 1794933 w 7653867"/>
                <a:gd name="connsiteY24" fmla="*/ 3115733 h 3623733"/>
                <a:gd name="connsiteX25" fmla="*/ 1879600 w 7653867"/>
                <a:gd name="connsiteY25" fmla="*/ 3403600 h 3623733"/>
                <a:gd name="connsiteX26" fmla="*/ 1913467 w 7653867"/>
                <a:gd name="connsiteY26" fmla="*/ 3454400 h 3623733"/>
                <a:gd name="connsiteX27" fmla="*/ 1981200 w 7653867"/>
                <a:gd name="connsiteY27" fmla="*/ 2455333 h 3623733"/>
                <a:gd name="connsiteX28" fmla="*/ 2015067 w 7653867"/>
                <a:gd name="connsiteY28" fmla="*/ 1845733 h 3623733"/>
                <a:gd name="connsiteX29" fmla="*/ 2065867 w 7653867"/>
                <a:gd name="connsiteY29" fmla="*/ 1371600 h 3623733"/>
                <a:gd name="connsiteX30" fmla="*/ 2201333 w 7653867"/>
                <a:gd name="connsiteY30" fmla="*/ 609600 h 3623733"/>
                <a:gd name="connsiteX31" fmla="*/ 2252133 w 7653867"/>
                <a:gd name="connsiteY31" fmla="*/ 474133 h 3623733"/>
                <a:gd name="connsiteX32" fmla="*/ 2269067 w 7653867"/>
                <a:gd name="connsiteY32" fmla="*/ 423333 h 3623733"/>
                <a:gd name="connsiteX33" fmla="*/ 2319867 w 7653867"/>
                <a:gd name="connsiteY33" fmla="*/ 304800 h 3623733"/>
                <a:gd name="connsiteX34" fmla="*/ 2370667 w 7653867"/>
                <a:gd name="connsiteY34" fmla="*/ 575733 h 3623733"/>
                <a:gd name="connsiteX35" fmla="*/ 2489200 w 7653867"/>
                <a:gd name="connsiteY35" fmla="*/ 1710267 h 3623733"/>
                <a:gd name="connsiteX36" fmla="*/ 2743200 w 7653867"/>
                <a:gd name="connsiteY36" fmla="*/ 3268133 h 3623733"/>
                <a:gd name="connsiteX37" fmla="*/ 2827867 w 7653867"/>
                <a:gd name="connsiteY37" fmla="*/ 3572933 h 3623733"/>
                <a:gd name="connsiteX38" fmla="*/ 2929467 w 7653867"/>
                <a:gd name="connsiteY38" fmla="*/ 3183467 h 3623733"/>
                <a:gd name="connsiteX39" fmla="*/ 2980267 w 7653867"/>
                <a:gd name="connsiteY39" fmla="*/ 2861733 h 3623733"/>
                <a:gd name="connsiteX40" fmla="*/ 3031067 w 7653867"/>
                <a:gd name="connsiteY40" fmla="*/ 2506133 h 3623733"/>
                <a:gd name="connsiteX41" fmla="*/ 3166533 w 7653867"/>
                <a:gd name="connsiteY41" fmla="*/ 2065867 h 3623733"/>
                <a:gd name="connsiteX42" fmla="*/ 3302000 w 7653867"/>
                <a:gd name="connsiteY42" fmla="*/ 2455333 h 3623733"/>
                <a:gd name="connsiteX43" fmla="*/ 3369733 w 7653867"/>
                <a:gd name="connsiteY43" fmla="*/ 2827867 h 3623733"/>
                <a:gd name="connsiteX44" fmla="*/ 3454400 w 7653867"/>
                <a:gd name="connsiteY44" fmla="*/ 3132667 h 3623733"/>
                <a:gd name="connsiteX45" fmla="*/ 3505200 w 7653867"/>
                <a:gd name="connsiteY45" fmla="*/ 3335867 h 3623733"/>
                <a:gd name="connsiteX46" fmla="*/ 3556000 w 7653867"/>
                <a:gd name="connsiteY46" fmla="*/ 3098800 h 3623733"/>
                <a:gd name="connsiteX47" fmla="*/ 3606800 w 7653867"/>
                <a:gd name="connsiteY47" fmla="*/ 2827867 h 3623733"/>
                <a:gd name="connsiteX48" fmla="*/ 3776133 w 7653867"/>
                <a:gd name="connsiteY48" fmla="*/ 3149600 h 3623733"/>
                <a:gd name="connsiteX49" fmla="*/ 3945467 w 7653867"/>
                <a:gd name="connsiteY49" fmla="*/ 3352800 h 3623733"/>
                <a:gd name="connsiteX50" fmla="*/ 3996267 w 7653867"/>
                <a:gd name="connsiteY50" fmla="*/ 2997200 h 3623733"/>
                <a:gd name="connsiteX51" fmla="*/ 4013200 w 7653867"/>
                <a:gd name="connsiteY51" fmla="*/ 2404533 h 3623733"/>
                <a:gd name="connsiteX52" fmla="*/ 4047067 w 7653867"/>
                <a:gd name="connsiteY52" fmla="*/ 1388533 h 3623733"/>
                <a:gd name="connsiteX53" fmla="*/ 4182533 w 7653867"/>
                <a:gd name="connsiteY53" fmla="*/ 389467 h 3623733"/>
                <a:gd name="connsiteX54" fmla="*/ 4216400 w 7653867"/>
                <a:gd name="connsiteY54" fmla="*/ 186267 h 3623733"/>
                <a:gd name="connsiteX55" fmla="*/ 4301067 w 7653867"/>
                <a:gd name="connsiteY55" fmla="*/ 0 h 3623733"/>
                <a:gd name="connsiteX56" fmla="*/ 4419600 w 7653867"/>
                <a:gd name="connsiteY56" fmla="*/ 389467 h 3623733"/>
                <a:gd name="connsiteX57" fmla="*/ 4572000 w 7653867"/>
                <a:gd name="connsiteY57" fmla="*/ 795867 h 3623733"/>
                <a:gd name="connsiteX58" fmla="*/ 4792133 w 7653867"/>
                <a:gd name="connsiteY58" fmla="*/ 1490133 h 3623733"/>
                <a:gd name="connsiteX59" fmla="*/ 5266267 w 7653867"/>
                <a:gd name="connsiteY59" fmla="*/ 2794000 h 3623733"/>
                <a:gd name="connsiteX60" fmla="*/ 5367867 w 7653867"/>
                <a:gd name="connsiteY60" fmla="*/ 2997200 h 3623733"/>
                <a:gd name="connsiteX61" fmla="*/ 5435600 w 7653867"/>
                <a:gd name="connsiteY61" fmla="*/ 3098800 h 3623733"/>
                <a:gd name="connsiteX62" fmla="*/ 5858933 w 7653867"/>
                <a:gd name="connsiteY62" fmla="*/ 3335867 h 3623733"/>
                <a:gd name="connsiteX63" fmla="*/ 6265333 w 7653867"/>
                <a:gd name="connsiteY63" fmla="*/ 3471333 h 3623733"/>
                <a:gd name="connsiteX64" fmla="*/ 6722533 w 7653867"/>
                <a:gd name="connsiteY64" fmla="*/ 3505200 h 3623733"/>
                <a:gd name="connsiteX65" fmla="*/ 7653867 w 7653867"/>
                <a:gd name="connsiteY65" fmla="*/ 3505200 h 3623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7653867" h="3623733">
                  <a:moveTo>
                    <a:pt x="0" y="3606800"/>
                  </a:moveTo>
                  <a:cubicBezTo>
                    <a:pt x="4298" y="3469246"/>
                    <a:pt x="23984" y="2797625"/>
                    <a:pt x="33867" y="2624667"/>
                  </a:cubicBezTo>
                  <a:cubicBezTo>
                    <a:pt x="34923" y="2606184"/>
                    <a:pt x="51506" y="2430872"/>
                    <a:pt x="67733" y="2387600"/>
                  </a:cubicBezTo>
                  <a:cubicBezTo>
                    <a:pt x="74879" y="2368544"/>
                    <a:pt x="90311" y="2353733"/>
                    <a:pt x="101600" y="2336800"/>
                  </a:cubicBezTo>
                  <a:cubicBezTo>
                    <a:pt x="112889" y="2387600"/>
                    <a:pt x="126551" y="2437930"/>
                    <a:pt x="135467" y="2489200"/>
                  </a:cubicBezTo>
                  <a:cubicBezTo>
                    <a:pt x="149144" y="2567844"/>
                    <a:pt x="153678" y="2647993"/>
                    <a:pt x="169333" y="2726267"/>
                  </a:cubicBezTo>
                  <a:cubicBezTo>
                    <a:pt x="204513" y="2902167"/>
                    <a:pt x="244360" y="3077173"/>
                    <a:pt x="287867" y="3251200"/>
                  </a:cubicBezTo>
                  <a:lnTo>
                    <a:pt x="355600" y="3522133"/>
                  </a:lnTo>
                  <a:cubicBezTo>
                    <a:pt x="394277" y="3096677"/>
                    <a:pt x="344791" y="3553121"/>
                    <a:pt x="406400" y="3183467"/>
                  </a:cubicBezTo>
                  <a:cubicBezTo>
                    <a:pt x="414803" y="3133050"/>
                    <a:pt x="415361" y="3081554"/>
                    <a:pt x="423333" y="3031067"/>
                  </a:cubicBezTo>
                  <a:cubicBezTo>
                    <a:pt x="432311" y="2974209"/>
                    <a:pt x="438184" y="2916064"/>
                    <a:pt x="457200" y="2861733"/>
                  </a:cubicBezTo>
                  <a:cubicBezTo>
                    <a:pt x="478047" y="2802169"/>
                    <a:pt x="541867" y="2692400"/>
                    <a:pt x="541867" y="2692400"/>
                  </a:cubicBezTo>
                  <a:cubicBezTo>
                    <a:pt x="697307" y="2878930"/>
                    <a:pt x="574540" y="2701670"/>
                    <a:pt x="677333" y="2997200"/>
                  </a:cubicBezTo>
                  <a:cubicBezTo>
                    <a:pt x="699739" y="3061617"/>
                    <a:pt x="735534" y="3120609"/>
                    <a:pt x="762000" y="3183467"/>
                  </a:cubicBezTo>
                  <a:cubicBezTo>
                    <a:pt x="780714" y="3227914"/>
                    <a:pt x="795867" y="3273778"/>
                    <a:pt x="812800" y="3318933"/>
                  </a:cubicBezTo>
                  <a:cubicBezTo>
                    <a:pt x="846667" y="3251200"/>
                    <a:pt x="886275" y="3186045"/>
                    <a:pt x="914400" y="3115733"/>
                  </a:cubicBezTo>
                  <a:cubicBezTo>
                    <a:pt x="968513" y="2980449"/>
                    <a:pt x="984337" y="2840393"/>
                    <a:pt x="1049867" y="2709333"/>
                  </a:cubicBezTo>
                  <a:cubicBezTo>
                    <a:pt x="1070540" y="2667987"/>
                    <a:pt x="1133138" y="2609129"/>
                    <a:pt x="1168400" y="2573867"/>
                  </a:cubicBezTo>
                  <a:cubicBezTo>
                    <a:pt x="1224844" y="2726267"/>
                    <a:pt x="1293086" y="2874803"/>
                    <a:pt x="1337733" y="3031067"/>
                  </a:cubicBezTo>
                  <a:cubicBezTo>
                    <a:pt x="1360311" y="3110089"/>
                    <a:pt x="1380318" y="3189891"/>
                    <a:pt x="1405467" y="3268133"/>
                  </a:cubicBezTo>
                  <a:cubicBezTo>
                    <a:pt x="1464945" y="3453176"/>
                    <a:pt x="1477389" y="3475464"/>
                    <a:pt x="1540933" y="3623733"/>
                  </a:cubicBezTo>
                  <a:cubicBezTo>
                    <a:pt x="1557866" y="3561644"/>
                    <a:pt x="1576124" y="3499902"/>
                    <a:pt x="1591733" y="3437467"/>
                  </a:cubicBezTo>
                  <a:cubicBezTo>
                    <a:pt x="1609998" y="3364409"/>
                    <a:pt x="1617655" y="3288412"/>
                    <a:pt x="1642533" y="3217333"/>
                  </a:cubicBezTo>
                  <a:cubicBezTo>
                    <a:pt x="1656868" y="3176377"/>
                    <a:pt x="1713421" y="3094069"/>
                    <a:pt x="1744133" y="3048000"/>
                  </a:cubicBezTo>
                  <a:cubicBezTo>
                    <a:pt x="1761066" y="3070578"/>
                    <a:pt x="1783106" y="3090108"/>
                    <a:pt x="1794933" y="3115733"/>
                  </a:cubicBezTo>
                  <a:cubicBezTo>
                    <a:pt x="1882360" y="3305158"/>
                    <a:pt x="1813702" y="3222383"/>
                    <a:pt x="1879600" y="3403600"/>
                  </a:cubicBezTo>
                  <a:cubicBezTo>
                    <a:pt x="1886555" y="3422726"/>
                    <a:pt x="1902178" y="3437467"/>
                    <a:pt x="1913467" y="3454400"/>
                  </a:cubicBezTo>
                  <a:cubicBezTo>
                    <a:pt x="2003125" y="3006103"/>
                    <a:pt x="1937742" y="3378797"/>
                    <a:pt x="1981200" y="2455333"/>
                  </a:cubicBezTo>
                  <a:cubicBezTo>
                    <a:pt x="1990767" y="2252045"/>
                    <a:pt x="1999216" y="2048628"/>
                    <a:pt x="2015067" y="1845733"/>
                  </a:cubicBezTo>
                  <a:cubicBezTo>
                    <a:pt x="2027447" y="1687267"/>
                    <a:pt x="2045434" y="1529230"/>
                    <a:pt x="2065867" y="1371600"/>
                  </a:cubicBezTo>
                  <a:cubicBezTo>
                    <a:pt x="2092860" y="1163369"/>
                    <a:pt x="2145382" y="825412"/>
                    <a:pt x="2201333" y="609600"/>
                  </a:cubicBezTo>
                  <a:cubicBezTo>
                    <a:pt x="2213436" y="562917"/>
                    <a:pt x="2235652" y="519456"/>
                    <a:pt x="2252133" y="474133"/>
                  </a:cubicBezTo>
                  <a:cubicBezTo>
                    <a:pt x="2258233" y="457358"/>
                    <a:pt x="2262036" y="439739"/>
                    <a:pt x="2269067" y="423333"/>
                  </a:cubicBezTo>
                  <a:cubicBezTo>
                    <a:pt x="2331841" y="276861"/>
                    <a:pt x="2280154" y="423935"/>
                    <a:pt x="2319867" y="304800"/>
                  </a:cubicBezTo>
                  <a:cubicBezTo>
                    <a:pt x="2336800" y="395111"/>
                    <a:pt x="2357673" y="484772"/>
                    <a:pt x="2370667" y="575733"/>
                  </a:cubicBezTo>
                  <a:cubicBezTo>
                    <a:pt x="2423742" y="947256"/>
                    <a:pt x="2445492" y="1340738"/>
                    <a:pt x="2489200" y="1710267"/>
                  </a:cubicBezTo>
                  <a:cubicBezTo>
                    <a:pt x="2566531" y="2364066"/>
                    <a:pt x="2605566" y="2654075"/>
                    <a:pt x="2743200" y="3268133"/>
                  </a:cubicBezTo>
                  <a:cubicBezTo>
                    <a:pt x="2766263" y="3371027"/>
                    <a:pt x="2799645" y="3471333"/>
                    <a:pt x="2827867" y="3572933"/>
                  </a:cubicBezTo>
                  <a:cubicBezTo>
                    <a:pt x="2937293" y="3354081"/>
                    <a:pt x="2883016" y="3499332"/>
                    <a:pt x="2929467" y="3183467"/>
                  </a:cubicBezTo>
                  <a:cubicBezTo>
                    <a:pt x="2945264" y="3076049"/>
                    <a:pt x="2964161" y="2969105"/>
                    <a:pt x="2980267" y="2861733"/>
                  </a:cubicBezTo>
                  <a:cubicBezTo>
                    <a:pt x="2998029" y="2743321"/>
                    <a:pt x="3009166" y="2623850"/>
                    <a:pt x="3031067" y="2506133"/>
                  </a:cubicBezTo>
                  <a:cubicBezTo>
                    <a:pt x="3100054" y="2135324"/>
                    <a:pt x="3044187" y="2228994"/>
                    <a:pt x="3166533" y="2065867"/>
                  </a:cubicBezTo>
                  <a:cubicBezTo>
                    <a:pt x="3219133" y="2197364"/>
                    <a:pt x="3264927" y="2307042"/>
                    <a:pt x="3302000" y="2455333"/>
                  </a:cubicBezTo>
                  <a:cubicBezTo>
                    <a:pt x="3332611" y="2577778"/>
                    <a:pt x="3342028" y="2704732"/>
                    <a:pt x="3369733" y="2827867"/>
                  </a:cubicBezTo>
                  <a:cubicBezTo>
                    <a:pt x="3392880" y="2930742"/>
                    <a:pt x="3427230" y="3030780"/>
                    <a:pt x="3454400" y="3132667"/>
                  </a:cubicBezTo>
                  <a:cubicBezTo>
                    <a:pt x="3472390" y="3200128"/>
                    <a:pt x="3488267" y="3268134"/>
                    <a:pt x="3505200" y="3335867"/>
                  </a:cubicBezTo>
                  <a:cubicBezTo>
                    <a:pt x="3522133" y="3256845"/>
                    <a:pt x="3542714" y="3178517"/>
                    <a:pt x="3556000" y="3098800"/>
                  </a:cubicBezTo>
                  <a:cubicBezTo>
                    <a:pt x="3603799" y="2812005"/>
                    <a:pt x="3537805" y="3034849"/>
                    <a:pt x="3606800" y="2827867"/>
                  </a:cubicBezTo>
                  <a:cubicBezTo>
                    <a:pt x="3769097" y="2949590"/>
                    <a:pt x="3605151" y="2807637"/>
                    <a:pt x="3776133" y="3149600"/>
                  </a:cubicBezTo>
                  <a:cubicBezTo>
                    <a:pt x="3850535" y="3298403"/>
                    <a:pt x="3853823" y="3291703"/>
                    <a:pt x="3945467" y="3352800"/>
                  </a:cubicBezTo>
                  <a:cubicBezTo>
                    <a:pt x="3962400" y="3234267"/>
                    <a:pt x="3987736" y="3116632"/>
                    <a:pt x="3996267" y="2997200"/>
                  </a:cubicBezTo>
                  <a:cubicBezTo>
                    <a:pt x="4010348" y="2800066"/>
                    <a:pt x="4006962" y="2602071"/>
                    <a:pt x="4013200" y="2404533"/>
                  </a:cubicBezTo>
                  <a:cubicBezTo>
                    <a:pt x="4023895" y="2065847"/>
                    <a:pt x="4026568" y="1726767"/>
                    <a:pt x="4047067" y="1388533"/>
                  </a:cubicBezTo>
                  <a:cubicBezTo>
                    <a:pt x="4084879" y="764633"/>
                    <a:pt x="4093079" y="866555"/>
                    <a:pt x="4182533" y="389467"/>
                  </a:cubicBezTo>
                  <a:cubicBezTo>
                    <a:pt x="4195188" y="321975"/>
                    <a:pt x="4198925" y="252674"/>
                    <a:pt x="4216400" y="186267"/>
                  </a:cubicBezTo>
                  <a:cubicBezTo>
                    <a:pt x="4227650" y="143517"/>
                    <a:pt x="4277039" y="48056"/>
                    <a:pt x="4301067" y="0"/>
                  </a:cubicBezTo>
                  <a:cubicBezTo>
                    <a:pt x="4347432" y="185464"/>
                    <a:pt x="4337751" y="161459"/>
                    <a:pt x="4419600" y="389467"/>
                  </a:cubicBezTo>
                  <a:cubicBezTo>
                    <a:pt x="4468482" y="525638"/>
                    <a:pt x="4525617" y="658825"/>
                    <a:pt x="4572000" y="795867"/>
                  </a:cubicBezTo>
                  <a:cubicBezTo>
                    <a:pt x="4649833" y="1025829"/>
                    <a:pt x="4712451" y="1260805"/>
                    <a:pt x="4792133" y="1490133"/>
                  </a:cubicBezTo>
                  <a:cubicBezTo>
                    <a:pt x="4943919" y="1926980"/>
                    <a:pt x="5059446" y="2380358"/>
                    <a:pt x="5266267" y="2794000"/>
                  </a:cubicBezTo>
                  <a:cubicBezTo>
                    <a:pt x="5300134" y="2861733"/>
                    <a:pt x="5331090" y="2931002"/>
                    <a:pt x="5367867" y="2997200"/>
                  </a:cubicBezTo>
                  <a:cubicBezTo>
                    <a:pt x="5387634" y="3032780"/>
                    <a:pt x="5400087" y="3078913"/>
                    <a:pt x="5435600" y="3098800"/>
                  </a:cubicBezTo>
                  <a:cubicBezTo>
                    <a:pt x="5576711" y="3177822"/>
                    <a:pt x="5705502" y="3284723"/>
                    <a:pt x="5858933" y="3335867"/>
                  </a:cubicBezTo>
                  <a:cubicBezTo>
                    <a:pt x="5994400" y="3381022"/>
                    <a:pt x="6125207" y="3443857"/>
                    <a:pt x="6265333" y="3471333"/>
                  </a:cubicBezTo>
                  <a:cubicBezTo>
                    <a:pt x="6415295" y="3500737"/>
                    <a:pt x="6569761" y="3501474"/>
                    <a:pt x="6722533" y="3505200"/>
                  </a:cubicBezTo>
                  <a:cubicBezTo>
                    <a:pt x="7032885" y="3512770"/>
                    <a:pt x="7343422" y="3505200"/>
                    <a:pt x="7653867" y="3505200"/>
                  </a:cubicBezTo>
                </a:path>
              </a:pathLst>
            </a:custGeom>
            <a:ln w="57150" cmpd="sng">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42" name="Group 41"/>
          <p:cNvGrpSpPr/>
          <p:nvPr/>
        </p:nvGrpSpPr>
        <p:grpSpPr>
          <a:xfrm>
            <a:off x="301140" y="1317365"/>
            <a:ext cx="4123375" cy="1054287"/>
            <a:chOff x="415090" y="1033841"/>
            <a:chExt cx="4123375" cy="1054287"/>
          </a:xfrm>
        </p:grpSpPr>
        <p:pic>
          <p:nvPicPr>
            <p:cNvPr id="2" name="Picture 1" descr="older.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73864" y="1033841"/>
              <a:ext cx="2664601" cy="1054287"/>
            </a:xfrm>
            <a:prstGeom prst="rect">
              <a:avLst/>
            </a:prstGeom>
            <a:ln>
              <a:solidFill>
                <a:schemeClr val="tx1"/>
              </a:solidFill>
            </a:ln>
          </p:spPr>
        </p:pic>
        <p:pic>
          <p:nvPicPr>
            <p:cNvPr id="16" name="Picture 15" descr="elliptical.png"/>
            <p:cNvPicPr>
              <a:picLocks noChangeAspect="1"/>
            </p:cNvPicPr>
            <p:nvPr/>
          </p:nvPicPr>
          <p:blipFill rotWithShape="1">
            <a:blip r:embed="rId6">
              <a:extLst>
                <a:ext uri="{28A0092B-C50C-407E-A947-70E740481C1C}">
                  <a14:useLocalDpi xmlns:a14="http://schemas.microsoft.com/office/drawing/2010/main" val="0"/>
                </a:ext>
              </a:extLst>
            </a:blip>
            <a:srcRect l="-16022" r="-12320"/>
            <a:stretch/>
          </p:blipFill>
          <p:spPr>
            <a:xfrm>
              <a:off x="415090" y="1163978"/>
              <a:ext cx="1014028" cy="770661"/>
            </a:xfrm>
            <a:prstGeom prst="rect">
              <a:avLst/>
            </a:prstGeom>
          </p:spPr>
        </p:pic>
        <p:cxnSp>
          <p:nvCxnSpPr>
            <p:cNvPr id="35" name="Straight Connector 34"/>
            <p:cNvCxnSpPr>
              <a:stCxn id="16" idx="3"/>
            </p:cNvCxnSpPr>
            <p:nvPr/>
          </p:nvCxnSpPr>
          <p:spPr>
            <a:xfrm flipV="1">
              <a:off x="1429118" y="1163978"/>
              <a:ext cx="421103" cy="385331"/>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a:stCxn id="16" idx="3"/>
            </p:cNvCxnSpPr>
            <p:nvPr/>
          </p:nvCxnSpPr>
          <p:spPr>
            <a:xfrm>
              <a:off x="1429118" y="1549309"/>
              <a:ext cx="421103" cy="385330"/>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41" name="Group 40"/>
          <p:cNvGrpSpPr/>
          <p:nvPr/>
        </p:nvGrpSpPr>
        <p:grpSpPr>
          <a:xfrm>
            <a:off x="4659394" y="1306588"/>
            <a:ext cx="3947815" cy="1052489"/>
            <a:chOff x="439394" y="2616724"/>
            <a:chExt cx="3885124" cy="903416"/>
          </a:xfrm>
        </p:grpSpPr>
        <p:pic>
          <p:nvPicPr>
            <p:cNvPr id="3" name="Picture 2" descr="younger.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59917" y="2616724"/>
              <a:ext cx="2664601" cy="903416"/>
            </a:xfrm>
            <a:prstGeom prst="rect">
              <a:avLst/>
            </a:prstGeom>
            <a:ln>
              <a:solidFill>
                <a:srgbClr val="000000"/>
              </a:solidFill>
            </a:ln>
          </p:spPr>
        </p:pic>
        <p:pic>
          <p:nvPicPr>
            <p:cNvPr id="15" name="Picture 14" descr="spiral.png"/>
            <p:cNvPicPr>
              <a:picLocks noChangeAspect="1"/>
            </p:cNvPicPr>
            <p:nvPr/>
          </p:nvPicPr>
          <p:blipFill rotWithShape="1">
            <a:blip r:embed="rId8">
              <a:extLst>
                <a:ext uri="{28A0092B-C50C-407E-A947-70E740481C1C}">
                  <a14:useLocalDpi xmlns:a14="http://schemas.microsoft.com/office/drawing/2010/main" val="0"/>
                </a:ext>
              </a:extLst>
            </a:blip>
            <a:srcRect l="17624" t="6752" r="18294" b="8893"/>
            <a:stretch/>
          </p:blipFill>
          <p:spPr>
            <a:xfrm>
              <a:off x="439394" y="2708977"/>
              <a:ext cx="815636" cy="811163"/>
            </a:xfrm>
            <a:prstGeom prst="rect">
              <a:avLst/>
            </a:prstGeom>
          </p:spPr>
        </p:pic>
        <p:cxnSp>
          <p:nvCxnSpPr>
            <p:cNvPr id="39" name="Straight Connector 38"/>
            <p:cNvCxnSpPr/>
            <p:nvPr/>
          </p:nvCxnSpPr>
          <p:spPr>
            <a:xfrm flipV="1">
              <a:off x="1238814" y="2706625"/>
              <a:ext cx="421103" cy="385331"/>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1238814" y="3091956"/>
              <a:ext cx="421103" cy="385330"/>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grpSp>
      <p:sp>
        <p:nvSpPr>
          <p:cNvPr id="43" name="TextBox 42"/>
          <p:cNvSpPr txBox="1"/>
          <p:nvPr/>
        </p:nvSpPr>
        <p:spPr>
          <a:xfrm>
            <a:off x="5735736" y="2739797"/>
            <a:ext cx="843375" cy="523220"/>
          </a:xfrm>
          <a:prstGeom prst="rect">
            <a:avLst/>
          </a:prstGeom>
          <a:noFill/>
        </p:spPr>
        <p:txBody>
          <a:bodyPr wrap="none" rtlCol="0">
            <a:spAutoFit/>
          </a:bodyPr>
          <a:lstStyle/>
          <a:p>
            <a:r>
              <a:rPr lang="en-US" sz="2800" dirty="0" smtClean="0"/>
              <a:t>SFH</a:t>
            </a:r>
            <a:endParaRPr lang="en-US" sz="2800" dirty="0"/>
          </a:p>
        </p:txBody>
      </p:sp>
      <p:sp>
        <p:nvSpPr>
          <p:cNvPr id="44" name="Footer Placeholder 43"/>
          <p:cNvSpPr>
            <a:spLocks noGrp="1"/>
          </p:cNvSpPr>
          <p:nvPr>
            <p:ph type="ftr" sz="quarter" idx="11"/>
          </p:nvPr>
        </p:nvSpPr>
        <p:spPr>
          <a:xfrm>
            <a:off x="44298" y="6489262"/>
            <a:ext cx="2895600" cy="365125"/>
          </a:xfrm>
        </p:spPr>
        <p:txBody>
          <a:bodyPr/>
          <a:lstStyle/>
          <a:p>
            <a:pPr algn="l"/>
            <a:r>
              <a:rPr lang="en-US" dirty="0" smtClean="0"/>
              <a:t>Nell Byler (University of Washington)</a:t>
            </a:r>
            <a:endParaRPr lang="en-US" dirty="0"/>
          </a:p>
        </p:txBody>
      </p:sp>
    </p:spTree>
    <p:extLst>
      <p:ext uri="{BB962C8B-B14F-4D97-AF65-F5344CB8AC3E}">
        <p14:creationId xmlns:p14="http://schemas.microsoft.com/office/powerpoint/2010/main" val="307958800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815756" y="6316283"/>
            <a:ext cx="2121194" cy="338554"/>
          </a:xfrm>
          <a:prstGeom prst="rect">
            <a:avLst/>
          </a:prstGeom>
          <a:noFill/>
        </p:spPr>
        <p:txBody>
          <a:bodyPr wrap="none" rtlCol="0">
            <a:spAutoFit/>
          </a:bodyPr>
          <a:lstStyle/>
          <a:p>
            <a:pPr algn="r"/>
            <a:r>
              <a:rPr lang="en-US" sz="1600" i="1" dirty="0" smtClean="0"/>
              <a:t>Wilkinson et al. (2015)</a:t>
            </a:r>
          </a:p>
        </p:txBody>
      </p:sp>
      <p:grpSp>
        <p:nvGrpSpPr>
          <p:cNvPr id="24" name="Group 23"/>
          <p:cNvGrpSpPr/>
          <p:nvPr/>
        </p:nvGrpSpPr>
        <p:grpSpPr>
          <a:xfrm>
            <a:off x="4902075" y="769771"/>
            <a:ext cx="2913647" cy="5590745"/>
            <a:chOff x="4942580" y="352983"/>
            <a:chExt cx="3299801" cy="5972276"/>
          </a:xfrm>
        </p:grpSpPr>
        <p:grpSp>
          <p:nvGrpSpPr>
            <p:cNvPr id="20" name="Group 19"/>
            <p:cNvGrpSpPr/>
            <p:nvPr/>
          </p:nvGrpSpPr>
          <p:grpSpPr>
            <a:xfrm>
              <a:off x="4942580" y="352983"/>
              <a:ext cx="3299801" cy="3236535"/>
              <a:chOff x="2008301" y="137355"/>
              <a:chExt cx="3083052" cy="2938393"/>
            </a:xfrm>
          </p:grpSpPr>
          <p:pic>
            <p:nvPicPr>
              <p:cNvPr id="19" name="Picture 18" descr="firefly.png"/>
              <p:cNvPicPr>
                <a:picLocks noChangeAspect="1"/>
              </p:cNvPicPr>
              <p:nvPr/>
            </p:nvPicPr>
            <p:blipFill rotWithShape="1">
              <a:blip r:embed="rId3">
                <a:extLst>
                  <a:ext uri="{28A0092B-C50C-407E-A947-70E740481C1C}">
                    <a14:useLocalDpi xmlns:a14="http://schemas.microsoft.com/office/drawing/2010/main" val="0"/>
                  </a:ext>
                </a:extLst>
              </a:blip>
              <a:srcRect r="25042"/>
              <a:stretch/>
            </p:blipFill>
            <p:spPr>
              <a:xfrm>
                <a:off x="2008301" y="137355"/>
                <a:ext cx="3083052" cy="2938393"/>
              </a:xfrm>
              <a:prstGeom prst="rect">
                <a:avLst/>
              </a:prstGeom>
            </p:spPr>
          </p:pic>
          <p:sp>
            <p:nvSpPr>
              <p:cNvPr id="17" name="TextBox 16"/>
              <p:cNvSpPr txBox="1"/>
              <p:nvPr/>
            </p:nvSpPr>
            <p:spPr>
              <a:xfrm>
                <a:off x="2540822" y="2312452"/>
                <a:ext cx="882724" cy="400110"/>
              </a:xfrm>
              <a:prstGeom prst="rect">
                <a:avLst/>
              </a:prstGeom>
              <a:noFill/>
            </p:spPr>
            <p:txBody>
              <a:bodyPr wrap="none" rtlCol="0">
                <a:spAutoFit/>
              </a:bodyPr>
              <a:lstStyle/>
              <a:p>
                <a:r>
                  <a:rPr lang="en-US" sz="2000" dirty="0" smtClean="0">
                    <a:solidFill>
                      <a:srgbClr val="000000"/>
                    </a:solidFill>
                  </a:rPr>
                  <a:t>Firefly</a:t>
                </a:r>
                <a:endParaRPr lang="en-US" sz="2000" dirty="0">
                  <a:solidFill>
                    <a:srgbClr val="000000"/>
                  </a:solidFill>
                </a:endParaRPr>
              </a:p>
            </p:txBody>
          </p:sp>
        </p:grpSp>
        <p:grpSp>
          <p:nvGrpSpPr>
            <p:cNvPr id="21" name="Group 20"/>
            <p:cNvGrpSpPr/>
            <p:nvPr/>
          </p:nvGrpSpPr>
          <p:grpSpPr>
            <a:xfrm>
              <a:off x="5110334" y="3140894"/>
              <a:ext cx="3132047" cy="3184365"/>
              <a:chOff x="806135" y="3713893"/>
              <a:chExt cx="2981000" cy="2900657"/>
            </a:xfrm>
          </p:grpSpPr>
          <p:pic>
            <p:nvPicPr>
              <p:cNvPr id="18" name="Picture 17" descr="ppxf.png"/>
              <p:cNvPicPr>
                <a:picLocks noChangeAspect="1"/>
              </p:cNvPicPr>
              <p:nvPr/>
            </p:nvPicPr>
            <p:blipFill rotWithShape="1">
              <a:blip r:embed="rId4">
                <a:extLst>
                  <a:ext uri="{28A0092B-C50C-407E-A947-70E740481C1C}">
                    <a14:useLocalDpi xmlns:a14="http://schemas.microsoft.com/office/drawing/2010/main" val="0"/>
                  </a:ext>
                </a:extLst>
              </a:blip>
              <a:srcRect r="23850"/>
              <a:stretch/>
            </p:blipFill>
            <p:spPr>
              <a:xfrm>
                <a:off x="806135" y="3713893"/>
                <a:ext cx="2981000" cy="2900657"/>
              </a:xfrm>
              <a:prstGeom prst="rect">
                <a:avLst/>
              </a:prstGeom>
            </p:spPr>
          </p:pic>
          <p:sp>
            <p:nvSpPr>
              <p:cNvPr id="15" name="TextBox 14"/>
              <p:cNvSpPr txBox="1"/>
              <p:nvPr/>
            </p:nvSpPr>
            <p:spPr>
              <a:xfrm>
                <a:off x="1194018" y="5902549"/>
                <a:ext cx="761628" cy="364463"/>
              </a:xfrm>
              <a:prstGeom prst="rect">
                <a:avLst/>
              </a:prstGeom>
              <a:noFill/>
            </p:spPr>
            <p:txBody>
              <a:bodyPr wrap="none" rtlCol="0">
                <a:spAutoFit/>
              </a:bodyPr>
              <a:lstStyle/>
              <a:p>
                <a:r>
                  <a:rPr lang="en-US" sz="2000" dirty="0" smtClean="0">
                    <a:solidFill>
                      <a:srgbClr val="000000"/>
                    </a:solidFill>
                  </a:rPr>
                  <a:t>PPXF</a:t>
                </a:r>
                <a:endParaRPr lang="en-US" sz="2000" dirty="0">
                  <a:solidFill>
                    <a:srgbClr val="000000"/>
                  </a:solidFill>
                </a:endParaRPr>
              </a:p>
            </p:txBody>
          </p:sp>
        </p:grpSp>
      </p:grpSp>
      <p:sp>
        <p:nvSpPr>
          <p:cNvPr id="22" name="TextBox 21"/>
          <p:cNvSpPr txBox="1"/>
          <p:nvPr/>
        </p:nvSpPr>
        <p:spPr>
          <a:xfrm>
            <a:off x="5960736" y="4487565"/>
            <a:ext cx="1296424" cy="523220"/>
          </a:xfrm>
          <a:prstGeom prst="rect">
            <a:avLst/>
          </a:prstGeom>
          <a:noFill/>
        </p:spPr>
        <p:txBody>
          <a:bodyPr wrap="none" rtlCol="0">
            <a:spAutoFit/>
          </a:bodyPr>
          <a:lstStyle/>
          <a:p>
            <a:r>
              <a:rPr lang="en-US" sz="2800" dirty="0" smtClean="0">
                <a:solidFill>
                  <a:schemeClr val="bg1"/>
                </a:solidFill>
              </a:rPr>
              <a:t>~ 4 </a:t>
            </a:r>
            <a:r>
              <a:rPr lang="en-US" sz="2800" dirty="0" err="1" smtClean="0">
                <a:solidFill>
                  <a:schemeClr val="bg1"/>
                </a:solidFill>
              </a:rPr>
              <a:t>Gyr</a:t>
            </a:r>
            <a:endParaRPr lang="en-US" sz="2800" dirty="0">
              <a:solidFill>
                <a:schemeClr val="bg1"/>
              </a:solidFill>
            </a:endParaRPr>
          </a:p>
        </p:txBody>
      </p:sp>
      <p:pic>
        <p:nvPicPr>
          <p:cNvPr id="23" name="Picture 22" descr="scale.png"/>
          <p:cNvPicPr>
            <a:picLocks noChangeAspect="1"/>
          </p:cNvPicPr>
          <p:nvPr/>
        </p:nvPicPr>
        <p:blipFill rotWithShape="1">
          <a:blip r:embed="rId5">
            <a:extLst>
              <a:ext uri="{28A0092B-C50C-407E-A947-70E740481C1C}">
                <a14:useLocalDpi xmlns:a14="http://schemas.microsoft.com/office/drawing/2010/main" val="0"/>
              </a:ext>
            </a:extLst>
          </a:blip>
          <a:srcRect l="8836"/>
          <a:stretch/>
        </p:blipFill>
        <p:spPr>
          <a:xfrm>
            <a:off x="7697665" y="2205192"/>
            <a:ext cx="973494" cy="2439743"/>
          </a:xfrm>
          <a:prstGeom prst="rect">
            <a:avLst/>
          </a:prstGeom>
        </p:spPr>
      </p:pic>
      <p:sp>
        <p:nvSpPr>
          <p:cNvPr id="25" name="TextBox 24"/>
          <p:cNvSpPr txBox="1"/>
          <p:nvPr/>
        </p:nvSpPr>
        <p:spPr>
          <a:xfrm>
            <a:off x="5960736" y="1873720"/>
            <a:ext cx="1296424" cy="523220"/>
          </a:xfrm>
          <a:prstGeom prst="rect">
            <a:avLst/>
          </a:prstGeom>
          <a:noFill/>
        </p:spPr>
        <p:txBody>
          <a:bodyPr wrap="none" rtlCol="0">
            <a:spAutoFit/>
          </a:bodyPr>
          <a:lstStyle/>
          <a:p>
            <a:r>
              <a:rPr lang="en-US" sz="2800" dirty="0" smtClean="0">
                <a:solidFill>
                  <a:schemeClr val="bg1"/>
                </a:solidFill>
              </a:rPr>
              <a:t>~ 2 </a:t>
            </a:r>
            <a:r>
              <a:rPr lang="en-US" sz="2800" dirty="0" err="1" smtClean="0">
                <a:solidFill>
                  <a:schemeClr val="bg1"/>
                </a:solidFill>
              </a:rPr>
              <a:t>Gyr</a:t>
            </a:r>
            <a:endParaRPr lang="en-US" sz="2800" dirty="0">
              <a:solidFill>
                <a:schemeClr val="bg1"/>
              </a:solidFill>
            </a:endParaRPr>
          </a:p>
        </p:txBody>
      </p:sp>
      <p:sp>
        <p:nvSpPr>
          <p:cNvPr id="13" name="TextBox 12"/>
          <p:cNvSpPr txBox="1"/>
          <p:nvPr/>
        </p:nvSpPr>
        <p:spPr>
          <a:xfrm>
            <a:off x="1708273" y="280818"/>
            <a:ext cx="5668589" cy="523220"/>
          </a:xfrm>
          <a:prstGeom prst="rect">
            <a:avLst/>
          </a:prstGeom>
          <a:noFill/>
        </p:spPr>
        <p:txBody>
          <a:bodyPr wrap="none" rtlCol="0">
            <a:spAutoFit/>
          </a:bodyPr>
          <a:lstStyle/>
          <a:p>
            <a:pPr algn="ctr"/>
            <a:r>
              <a:rPr lang="en-US" sz="2800" dirty="0" smtClean="0"/>
              <a:t>SFH choice biases derived parameters</a:t>
            </a:r>
            <a:endParaRPr lang="en-US" sz="2800" dirty="0"/>
          </a:p>
        </p:txBody>
      </p:sp>
      <p:sp>
        <p:nvSpPr>
          <p:cNvPr id="14" name="TextBox 13"/>
          <p:cNvSpPr txBox="1"/>
          <p:nvPr/>
        </p:nvSpPr>
        <p:spPr>
          <a:xfrm>
            <a:off x="336111" y="1383526"/>
            <a:ext cx="4384578" cy="461665"/>
          </a:xfrm>
          <a:prstGeom prst="rect">
            <a:avLst/>
          </a:prstGeom>
          <a:noFill/>
        </p:spPr>
        <p:txBody>
          <a:bodyPr wrap="square" rtlCol="0">
            <a:spAutoFit/>
          </a:bodyPr>
          <a:lstStyle/>
          <a:p>
            <a:pPr algn="ctr"/>
            <a:r>
              <a:rPr lang="en-US" sz="2400" i="1" dirty="0" smtClean="0">
                <a:sym typeface="Wingdings"/>
              </a:rPr>
              <a:t>M/L, &lt;age&gt;, stellar mass, SFR</a:t>
            </a:r>
            <a:endParaRPr lang="en-US" sz="2400" i="1" dirty="0">
              <a:sym typeface="Wingdings"/>
            </a:endParaRPr>
          </a:p>
        </p:txBody>
      </p:sp>
      <p:grpSp>
        <p:nvGrpSpPr>
          <p:cNvPr id="2" name="Group 1"/>
          <p:cNvGrpSpPr/>
          <p:nvPr/>
        </p:nvGrpSpPr>
        <p:grpSpPr>
          <a:xfrm>
            <a:off x="224425" y="2302883"/>
            <a:ext cx="4353112" cy="3102295"/>
            <a:chOff x="355629" y="4149930"/>
            <a:chExt cx="3731872" cy="2703126"/>
          </a:xfrm>
        </p:grpSpPr>
        <p:pic>
          <p:nvPicPr>
            <p:cNvPr id="30" name="Picture 29"/>
            <p:cNvPicPr>
              <a:picLocks noChangeAspect="1"/>
            </p:cNvPicPr>
            <p:nvPr/>
          </p:nvPicPr>
          <p:blipFill rotWithShape="1">
            <a:blip r:embed="rId6"/>
            <a:srcRect l="5570" t="3846" b="-1"/>
            <a:stretch/>
          </p:blipFill>
          <p:spPr>
            <a:xfrm>
              <a:off x="679053" y="4149930"/>
              <a:ext cx="3408448" cy="2408984"/>
            </a:xfrm>
            <a:prstGeom prst="rect">
              <a:avLst/>
            </a:prstGeom>
          </p:spPr>
        </p:pic>
        <p:sp>
          <p:nvSpPr>
            <p:cNvPr id="31" name="TextBox 30"/>
            <p:cNvSpPr txBox="1"/>
            <p:nvPr/>
          </p:nvSpPr>
          <p:spPr>
            <a:xfrm rot="16200000">
              <a:off x="-140139" y="5287099"/>
              <a:ext cx="1330259" cy="338723"/>
            </a:xfrm>
            <a:prstGeom prst="rect">
              <a:avLst/>
            </a:prstGeom>
            <a:solidFill>
              <a:srgbClr val="FFFFFF"/>
            </a:solidFill>
          </p:spPr>
          <p:txBody>
            <a:bodyPr wrap="none" rtlCol="0">
              <a:spAutoFit/>
            </a:bodyPr>
            <a:lstStyle/>
            <a:p>
              <a:r>
                <a:rPr lang="en-US" sz="2200" dirty="0" smtClean="0"/>
                <a:t>Mass (fitted)</a:t>
              </a:r>
              <a:endParaRPr lang="en-US" sz="2200" dirty="0"/>
            </a:p>
          </p:txBody>
        </p:sp>
        <p:sp>
          <p:nvSpPr>
            <p:cNvPr id="32" name="TextBox 31"/>
            <p:cNvSpPr txBox="1"/>
            <p:nvPr/>
          </p:nvSpPr>
          <p:spPr>
            <a:xfrm>
              <a:off x="1784788" y="6502299"/>
              <a:ext cx="1272490" cy="350757"/>
            </a:xfrm>
            <a:prstGeom prst="rect">
              <a:avLst/>
            </a:prstGeom>
            <a:noFill/>
          </p:spPr>
          <p:txBody>
            <a:bodyPr wrap="none" rtlCol="0">
              <a:spAutoFit/>
            </a:bodyPr>
            <a:lstStyle/>
            <a:p>
              <a:r>
                <a:rPr lang="en-US" sz="2200" dirty="0" smtClean="0"/>
                <a:t>Mass (input)</a:t>
              </a:r>
              <a:endParaRPr lang="en-US" sz="2200" dirty="0"/>
            </a:p>
          </p:txBody>
        </p:sp>
      </p:grpSp>
      <p:sp>
        <p:nvSpPr>
          <p:cNvPr id="29" name="TextBox 28"/>
          <p:cNvSpPr txBox="1"/>
          <p:nvPr/>
        </p:nvSpPr>
        <p:spPr>
          <a:xfrm>
            <a:off x="2910991" y="5336115"/>
            <a:ext cx="1710844" cy="338554"/>
          </a:xfrm>
          <a:prstGeom prst="rect">
            <a:avLst/>
          </a:prstGeom>
          <a:noFill/>
        </p:spPr>
        <p:txBody>
          <a:bodyPr wrap="square" rtlCol="0">
            <a:spAutoFit/>
          </a:bodyPr>
          <a:lstStyle/>
          <a:p>
            <a:pPr algn="r"/>
            <a:r>
              <a:rPr lang="en-US" sz="1600" i="1" dirty="0" err="1" smtClean="0"/>
              <a:t>Pforr</a:t>
            </a:r>
            <a:r>
              <a:rPr lang="en-US" sz="1600" i="1" dirty="0" smtClean="0"/>
              <a:t> et al. (2012)</a:t>
            </a:r>
          </a:p>
        </p:txBody>
      </p:sp>
      <p:sp>
        <p:nvSpPr>
          <p:cNvPr id="4" name="Footer Placeholder 3"/>
          <p:cNvSpPr>
            <a:spLocks noGrp="1"/>
          </p:cNvSpPr>
          <p:nvPr>
            <p:ph type="ftr" sz="quarter" idx="11"/>
          </p:nvPr>
        </p:nvSpPr>
        <p:spPr>
          <a:xfrm>
            <a:off x="29672" y="6485631"/>
            <a:ext cx="2895600" cy="365125"/>
          </a:xfrm>
        </p:spPr>
        <p:txBody>
          <a:bodyPr/>
          <a:lstStyle/>
          <a:p>
            <a:pPr algn="l"/>
            <a:r>
              <a:rPr lang="en-US" dirty="0" smtClean="0"/>
              <a:t>Nell Byler (University of Washington)</a:t>
            </a:r>
            <a:endParaRPr lang="en-US" dirty="0"/>
          </a:p>
        </p:txBody>
      </p:sp>
    </p:spTree>
    <p:extLst>
      <p:ext uri="{BB962C8B-B14F-4D97-AF65-F5344CB8AC3E}">
        <p14:creationId xmlns:p14="http://schemas.microsoft.com/office/powerpoint/2010/main" val="149401922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Picture 3" descr="justphat.png"/>
          <p:cNvPicPr>
            <a:picLocks noChangeAspect="1"/>
          </p:cNvPicPr>
          <p:nvPr/>
        </p:nvPicPr>
        <p:blipFill>
          <a:blip r:embed="rId4">
            <a:alphaModFix amt="58000"/>
            <a:extLst>
              <a:ext uri="{28A0092B-C50C-407E-A947-70E740481C1C}">
                <a14:useLocalDpi xmlns:a14="http://schemas.microsoft.com/office/drawing/2010/main" val="0"/>
              </a:ext>
            </a:extLst>
          </a:blip>
          <a:stretch>
            <a:fillRect/>
          </a:stretch>
        </p:blipFill>
        <p:spPr>
          <a:xfrm rot="2610663">
            <a:off x="2613394" y="-177721"/>
            <a:ext cx="5607529" cy="4720798"/>
          </a:xfrm>
          <a:prstGeom prst="rect">
            <a:avLst/>
          </a:prstGeom>
        </p:spPr>
      </p:pic>
      <p:sp>
        <p:nvSpPr>
          <p:cNvPr id="5" name="Oval 4"/>
          <p:cNvSpPr/>
          <p:nvPr/>
        </p:nvSpPr>
        <p:spPr>
          <a:xfrm>
            <a:off x="1340647" y="832374"/>
            <a:ext cx="2773965" cy="2677998"/>
          </a:xfrm>
          <a:prstGeom prst="ellipse">
            <a:avLst/>
          </a:prstGeom>
          <a:solidFill>
            <a:schemeClr val="bg1">
              <a:alpha val="1000"/>
            </a:schemeClr>
          </a:solidFill>
          <a:ln w="57150" cmpd="sng"/>
          <a:effectLst>
            <a:glow rad="76200">
              <a:schemeClr val="bg1">
                <a:alpha val="19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 name="TextBox 5"/>
          <p:cNvSpPr txBox="1"/>
          <p:nvPr/>
        </p:nvSpPr>
        <p:spPr>
          <a:xfrm>
            <a:off x="3943509" y="906214"/>
            <a:ext cx="1851789" cy="986937"/>
          </a:xfrm>
          <a:prstGeom prst="rect">
            <a:avLst/>
          </a:prstGeom>
          <a:noFill/>
        </p:spPr>
        <p:txBody>
          <a:bodyPr wrap="none" rtlCol="0">
            <a:spAutoFit/>
          </a:bodyPr>
          <a:lstStyle/>
          <a:p>
            <a:pPr algn="ctr">
              <a:lnSpc>
                <a:spcPct val="90000"/>
              </a:lnSpc>
            </a:pPr>
            <a:r>
              <a:rPr lang="en-US" sz="3200" dirty="0" smtClean="0">
                <a:solidFill>
                  <a:schemeClr val="bg1">
                    <a:lumMod val="95000"/>
                  </a:schemeClr>
                </a:solidFill>
              </a:rPr>
              <a:t>2” fiber at</a:t>
            </a:r>
          </a:p>
          <a:p>
            <a:pPr algn="ctr">
              <a:lnSpc>
                <a:spcPct val="90000"/>
              </a:lnSpc>
            </a:pPr>
            <a:r>
              <a:rPr lang="en-US" sz="3200" dirty="0" smtClean="0">
                <a:solidFill>
                  <a:schemeClr val="bg1">
                    <a:lumMod val="95000"/>
                  </a:schemeClr>
                </a:solidFill>
              </a:rPr>
              <a:t>z ~ 0.5</a:t>
            </a:r>
          </a:p>
        </p:txBody>
      </p:sp>
      <p:sp>
        <p:nvSpPr>
          <p:cNvPr id="9" name="TextBox 8"/>
          <p:cNvSpPr txBox="1"/>
          <p:nvPr/>
        </p:nvSpPr>
        <p:spPr>
          <a:xfrm>
            <a:off x="6104427" y="2229475"/>
            <a:ext cx="1710725" cy="986937"/>
          </a:xfrm>
          <a:prstGeom prst="rect">
            <a:avLst/>
          </a:prstGeom>
          <a:noFill/>
        </p:spPr>
        <p:txBody>
          <a:bodyPr wrap="none" rtlCol="0">
            <a:spAutoFit/>
          </a:bodyPr>
          <a:lstStyle/>
          <a:p>
            <a:pPr algn="ctr">
              <a:lnSpc>
                <a:spcPct val="90000"/>
              </a:lnSpc>
            </a:pPr>
            <a:r>
              <a:rPr lang="en-US" sz="3200" dirty="0" smtClean="0">
                <a:solidFill>
                  <a:schemeClr val="bg1">
                    <a:lumMod val="95000"/>
                  </a:schemeClr>
                </a:solidFill>
              </a:rPr>
              <a:t>~1 </a:t>
            </a:r>
            <a:r>
              <a:rPr lang="en-US" sz="3200" dirty="0" err="1" smtClean="0">
                <a:solidFill>
                  <a:schemeClr val="bg1">
                    <a:lumMod val="95000"/>
                  </a:schemeClr>
                </a:solidFill>
              </a:rPr>
              <a:t>kpc</a:t>
            </a:r>
            <a:r>
              <a:rPr lang="en-US" sz="3200" dirty="0" smtClean="0">
                <a:solidFill>
                  <a:schemeClr val="bg1">
                    <a:lumMod val="95000"/>
                  </a:schemeClr>
                </a:solidFill>
              </a:rPr>
              <a:t> at</a:t>
            </a:r>
          </a:p>
          <a:p>
            <a:pPr algn="ctr">
              <a:lnSpc>
                <a:spcPct val="90000"/>
              </a:lnSpc>
            </a:pPr>
            <a:r>
              <a:rPr lang="en-US" sz="3200" dirty="0" smtClean="0">
                <a:solidFill>
                  <a:schemeClr val="bg1">
                    <a:lumMod val="95000"/>
                  </a:schemeClr>
                </a:solidFill>
              </a:rPr>
              <a:t>z = 0.04</a:t>
            </a:r>
            <a:endParaRPr lang="en-US" sz="3200" dirty="0">
              <a:solidFill>
                <a:schemeClr val="bg1">
                  <a:lumMod val="95000"/>
                </a:schemeClr>
              </a:solidFill>
            </a:endParaRPr>
          </a:p>
        </p:txBody>
      </p:sp>
      <p:cxnSp>
        <p:nvCxnSpPr>
          <p:cNvPr id="18" name="Straight Connector 17"/>
          <p:cNvCxnSpPr/>
          <p:nvPr/>
        </p:nvCxnSpPr>
        <p:spPr>
          <a:xfrm>
            <a:off x="5942095" y="2814251"/>
            <a:ext cx="171132" cy="1586684"/>
          </a:xfrm>
          <a:prstGeom prst="line">
            <a:avLst/>
          </a:prstGeom>
          <a:ln>
            <a:solidFill>
              <a:srgbClr val="2166A8"/>
            </a:solidFill>
          </a:ln>
          <a:effectLst>
            <a:glow rad="50800">
              <a:schemeClr val="bg1">
                <a:alpha val="28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8" name="Oval 7"/>
          <p:cNvSpPr/>
          <p:nvPr/>
        </p:nvSpPr>
        <p:spPr>
          <a:xfrm>
            <a:off x="5323482" y="2515645"/>
            <a:ext cx="618613" cy="597212"/>
          </a:xfrm>
          <a:prstGeom prst="ellipse">
            <a:avLst/>
          </a:prstGeom>
          <a:solidFill>
            <a:schemeClr val="bg1">
              <a:alpha val="1000"/>
            </a:schemeClr>
          </a:solidFill>
          <a:ln w="28575" cmpd="sng"/>
          <a:effectLst>
            <a:glow rad="38100">
              <a:schemeClr val="bg1">
                <a:alpha val="29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16" name="Straight Connector 15"/>
          <p:cNvCxnSpPr>
            <a:stCxn id="8" idx="2"/>
          </p:cNvCxnSpPr>
          <p:nvPr/>
        </p:nvCxnSpPr>
        <p:spPr>
          <a:xfrm flipH="1">
            <a:off x="4282212" y="2814251"/>
            <a:ext cx="1041270" cy="678410"/>
          </a:xfrm>
          <a:prstGeom prst="line">
            <a:avLst/>
          </a:prstGeom>
          <a:ln>
            <a:solidFill>
              <a:srgbClr val="2166A8"/>
            </a:solidFill>
          </a:ln>
          <a:effectLst>
            <a:glow rad="50800">
              <a:schemeClr val="bg1">
                <a:alpha val="28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grpSp>
        <p:nvGrpSpPr>
          <p:cNvPr id="10" name="Group 9"/>
          <p:cNvGrpSpPr/>
          <p:nvPr/>
        </p:nvGrpSpPr>
        <p:grpSpPr>
          <a:xfrm>
            <a:off x="3108616" y="3492661"/>
            <a:ext cx="3128806" cy="3232333"/>
            <a:chOff x="2321120" y="3385466"/>
            <a:chExt cx="3379832" cy="3491665"/>
          </a:xfrm>
          <a:effectLst/>
        </p:grpSpPr>
        <p:pic>
          <p:nvPicPr>
            <p:cNvPr id="11" name="Picture 10" descr="SFregion.png"/>
            <p:cNvPicPr>
              <a:picLocks noChangeAspect="1"/>
            </p:cNvPicPr>
            <p:nvPr/>
          </p:nvPicPr>
          <p:blipFill rotWithShape="1">
            <a:blip r:embed="rId5">
              <a:extLst>
                <a:ext uri="{28A0092B-C50C-407E-A947-70E740481C1C}">
                  <a14:useLocalDpi xmlns:a14="http://schemas.microsoft.com/office/drawing/2010/main" val="0"/>
                </a:ext>
              </a:extLst>
            </a:blip>
            <a:srcRect r="59774" b="1209"/>
            <a:stretch/>
          </p:blipFill>
          <p:spPr>
            <a:xfrm>
              <a:off x="2321120" y="3385466"/>
              <a:ext cx="3379832" cy="3472533"/>
            </a:xfrm>
            <a:prstGeom prst="ellipse">
              <a:avLst/>
            </a:prstGeom>
            <a:ln>
              <a:solidFill>
                <a:srgbClr val="2166A8"/>
              </a:solidFill>
            </a:ln>
          </p:spPr>
        </p:pic>
        <p:sp>
          <p:nvSpPr>
            <p:cNvPr id="12" name="Oval 11"/>
            <p:cNvSpPr/>
            <p:nvPr/>
          </p:nvSpPr>
          <p:spPr>
            <a:xfrm>
              <a:off x="2321120" y="3385466"/>
              <a:ext cx="3379832" cy="3491665"/>
            </a:xfrm>
            <a:prstGeom prst="ellipse">
              <a:avLst/>
            </a:prstGeom>
            <a:noFill/>
            <a:ln w="38100" cmpd="sng">
              <a:solidFill>
                <a:srgbClr val="2166A8"/>
              </a:solidFill>
            </a:ln>
            <a:effectLst>
              <a:glow rad="50800">
                <a:schemeClr val="bg1">
                  <a:alpha val="47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noFill/>
              </a:endParaRPr>
            </a:p>
          </p:txBody>
        </p:sp>
      </p:grpSp>
      <p:sp>
        <p:nvSpPr>
          <p:cNvPr id="23" name="TextBox 22"/>
          <p:cNvSpPr txBox="1"/>
          <p:nvPr/>
        </p:nvSpPr>
        <p:spPr>
          <a:xfrm>
            <a:off x="135758" y="166254"/>
            <a:ext cx="4641215" cy="584776"/>
          </a:xfrm>
          <a:prstGeom prst="rect">
            <a:avLst/>
          </a:prstGeom>
          <a:noFill/>
        </p:spPr>
        <p:txBody>
          <a:bodyPr wrap="none" rtlCol="0">
            <a:spAutoFit/>
          </a:bodyPr>
          <a:lstStyle/>
          <a:p>
            <a:r>
              <a:rPr lang="en-US" sz="3200" dirty="0" smtClean="0">
                <a:solidFill>
                  <a:schemeClr val="bg1">
                    <a:lumMod val="95000"/>
                  </a:schemeClr>
                </a:solidFill>
              </a:rPr>
              <a:t>IFU Surveys: New Regime</a:t>
            </a:r>
            <a:endParaRPr lang="en-US" sz="3200" dirty="0">
              <a:solidFill>
                <a:schemeClr val="bg1">
                  <a:lumMod val="95000"/>
                </a:schemeClr>
              </a:solidFill>
            </a:endParaRPr>
          </a:p>
        </p:txBody>
      </p:sp>
      <p:sp>
        <p:nvSpPr>
          <p:cNvPr id="14" name="TextBox 13"/>
          <p:cNvSpPr txBox="1"/>
          <p:nvPr/>
        </p:nvSpPr>
        <p:spPr>
          <a:xfrm>
            <a:off x="273464" y="4097759"/>
            <a:ext cx="2598860" cy="892552"/>
          </a:xfrm>
          <a:prstGeom prst="rect">
            <a:avLst/>
          </a:prstGeom>
          <a:noFill/>
        </p:spPr>
        <p:txBody>
          <a:bodyPr wrap="square" rtlCol="0">
            <a:spAutoFit/>
          </a:bodyPr>
          <a:lstStyle/>
          <a:p>
            <a:pPr algn="ctr"/>
            <a:r>
              <a:rPr lang="en-US" sz="2600" dirty="0" smtClean="0">
                <a:solidFill>
                  <a:schemeClr val="bg1"/>
                </a:solidFill>
              </a:rPr>
              <a:t>Changing scale of application</a:t>
            </a:r>
          </a:p>
        </p:txBody>
      </p:sp>
      <p:sp>
        <p:nvSpPr>
          <p:cNvPr id="15" name="TextBox 14"/>
          <p:cNvSpPr txBox="1"/>
          <p:nvPr/>
        </p:nvSpPr>
        <p:spPr>
          <a:xfrm>
            <a:off x="5957454" y="200380"/>
            <a:ext cx="3118233" cy="1692771"/>
          </a:xfrm>
          <a:prstGeom prst="rect">
            <a:avLst/>
          </a:prstGeom>
          <a:noFill/>
        </p:spPr>
        <p:txBody>
          <a:bodyPr wrap="square" rtlCol="0">
            <a:spAutoFit/>
          </a:bodyPr>
          <a:lstStyle/>
          <a:p>
            <a:pPr algn="ctr"/>
            <a:r>
              <a:rPr lang="en-US" sz="2600" dirty="0" smtClean="0">
                <a:solidFill>
                  <a:schemeClr val="bg1">
                    <a:lumMod val="95000"/>
                  </a:schemeClr>
                </a:solidFill>
              </a:rPr>
              <a:t>Variations within individual galaxies</a:t>
            </a:r>
            <a:r>
              <a:rPr lang="en-US" sz="2600" dirty="0">
                <a:solidFill>
                  <a:schemeClr val="bg1">
                    <a:lumMod val="95000"/>
                  </a:schemeClr>
                </a:solidFill>
              </a:rPr>
              <a:t> </a:t>
            </a:r>
            <a:r>
              <a:rPr lang="en-US" sz="2600" dirty="0" smtClean="0">
                <a:solidFill>
                  <a:schemeClr val="bg1">
                    <a:lumMod val="95000"/>
                  </a:schemeClr>
                </a:solidFill>
              </a:rPr>
              <a:t>of order systematic uncertainties</a:t>
            </a:r>
          </a:p>
        </p:txBody>
      </p:sp>
      <p:sp>
        <p:nvSpPr>
          <p:cNvPr id="19" name="TextBox 18"/>
          <p:cNvSpPr txBox="1"/>
          <p:nvPr/>
        </p:nvSpPr>
        <p:spPr>
          <a:xfrm>
            <a:off x="5931997" y="5532764"/>
            <a:ext cx="3351936" cy="1200328"/>
          </a:xfrm>
          <a:prstGeom prst="rect">
            <a:avLst/>
          </a:prstGeom>
          <a:noFill/>
        </p:spPr>
        <p:txBody>
          <a:bodyPr wrap="square" rtlCol="0">
            <a:spAutoFit/>
          </a:bodyPr>
          <a:lstStyle/>
          <a:p>
            <a:pPr algn="ctr"/>
            <a:r>
              <a:rPr lang="en-US" sz="2400" dirty="0" smtClean="0">
                <a:solidFill>
                  <a:srgbClr val="558ED5"/>
                </a:solidFill>
              </a:rPr>
              <a:t>Star formation:</a:t>
            </a:r>
          </a:p>
          <a:p>
            <a:pPr algn="ctr"/>
            <a:r>
              <a:rPr lang="en-US" sz="2400" dirty="0" smtClean="0">
                <a:solidFill>
                  <a:srgbClr val="558ED5"/>
                </a:solidFill>
              </a:rPr>
              <a:t>Temporal </a:t>
            </a:r>
            <a:r>
              <a:rPr lang="en-US" sz="2400" dirty="0" err="1" smtClean="0">
                <a:solidFill>
                  <a:srgbClr val="558ED5"/>
                </a:solidFill>
              </a:rPr>
              <a:t>stochasticity</a:t>
            </a:r>
            <a:r>
              <a:rPr lang="en-US" sz="2400" dirty="0" smtClean="0">
                <a:solidFill>
                  <a:srgbClr val="558ED5"/>
                </a:solidFill>
              </a:rPr>
              <a:t>, spatial clustering</a:t>
            </a:r>
          </a:p>
        </p:txBody>
      </p:sp>
      <p:sp>
        <p:nvSpPr>
          <p:cNvPr id="20" name="TextBox 19"/>
          <p:cNvSpPr txBox="1"/>
          <p:nvPr/>
        </p:nvSpPr>
        <p:spPr>
          <a:xfrm>
            <a:off x="968836" y="5575598"/>
            <a:ext cx="2272674" cy="830997"/>
          </a:xfrm>
          <a:prstGeom prst="rect">
            <a:avLst/>
          </a:prstGeom>
          <a:noFill/>
        </p:spPr>
        <p:txBody>
          <a:bodyPr wrap="square" rtlCol="0">
            <a:spAutoFit/>
          </a:bodyPr>
          <a:lstStyle/>
          <a:p>
            <a:pPr algn="ctr"/>
            <a:r>
              <a:rPr lang="en-US" sz="2400" dirty="0" smtClean="0">
                <a:solidFill>
                  <a:schemeClr val="tx2">
                    <a:lumMod val="60000"/>
                    <a:lumOff val="40000"/>
                  </a:schemeClr>
                </a:solidFill>
              </a:rPr>
              <a:t>Irregular dust geometry</a:t>
            </a:r>
          </a:p>
        </p:txBody>
      </p:sp>
      <p:sp>
        <p:nvSpPr>
          <p:cNvPr id="2" name="Footer Placeholder 1"/>
          <p:cNvSpPr>
            <a:spLocks noGrp="1"/>
          </p:cNvSpPr>
          <p:nvPr>
            <p:ph type="ftr" sz="quarter" idx="11"/>
          </p:nvPr>
        </p:nvSpPr>
        <p:spPr>
          <a:xfrm>
            <a:off x="-136685" y="6492875"/>
            <a:ext cx="2895600" cy="365125"/>
          </a:xfrm>
        </p:spPr>
        <p:txBody>
          <a:bodyPr/>
          <a:lstStyle/>
          <a:p>
            <a:r>
              <a:rPr lang="en-US" dirty="0" smtClean="0"/>
              <a:t>Nell Byler (University of Washington)</a:t>
            </a:r>
            <a:endParaRPr lang="en-US" dirty="0"/>
          </a:p>
        </p:txBody>
      </p:sp>
    </p:spTree>
    <p:extLst>
      <p:ext uri="{BB962C8B-B14F-4D97-AF65-F5344CB8AC3E}">
        <p14:creationId xmlns:p14="http://schemas.microsoft.com/office/powerpoint/2010/main" val="29936960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9" grpId="0"/>
      <p:bldP spid="8" grpId="0" animBg="1"/>
      <p:bldP spid="14" grpId="0"/>
      <p:bldP spid="15" grpId="0"/>
      <p:bldP spid="19" grpId="0"/>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4-01 at 12.03.37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3815" y="1398101"/>
            <a:ext cx="3594935" cy="2522479"/>
          </a:xfrm>
          <a:prstGeom prst="rect">
            <a:avLst/>
          </a:prstGeom>
        </p:spPr>
      </p:pic>
      <p:sp>
        <p:nvSpPr>
          <p:cNvPr id="7" name="TextBox 6"/>
          <p:cNvSpPr txBox="1"/>
          <p:nvPr/>
        </p:nvSpPr>
        <p:spPr>
          <a:xfrm>
            <a:off x="1074993" y="184541"/>
            <a:ext cx="3561304" cy="1107996"/>
          </a:xfrm>
          <a:prstGeom prst="rect">
            <a:avLst/>
          </a:prstGeom>
          <a:solidFill>
            <a:srgbClr val="FFFFFF"/>
          </a:solidFill>
        </p:spPr>
        <p:txBody>
          <a:bodyPr wrap="none" rtlCol="0">
            <a:spAutoFit/>
          </a:bodyPr>
          <a:lstStyle/>
          <a:p>
            <a:pPr algn="ctr"/>
            <a:r>
              <a:rPr lang="en-US" sz="3600" dirty="0" smtClean="0"/>
              <a:t>Resolved Stars:</a:t>
            </a:r>
          </a:p>
          <a:p>
            <a:pPr algn="ctr"/>
            <a:r>
              <a:rPr lang="en-US" sz="3000" dirty="0" smtClean="0"/>
              <a:t>“gold standard” SFHs</a:t>
            </a:r>
            <a:endParaRPr lang="en-US" sz="3000" dirty="0"/>
          </a:p>
        </p:txBody>
      </p:sp>
      <p:pic>
        <p:nvPicPr>
          <p:cNvPr id="4" name="Content Placeholder 3" descr="indv_age.png"/>
          <p:cNvPicPr>
            <a:picLocks noGrp="1" noChangeAspect="1"/>
          </p:cNvPicPr>
          <p:nvPr>
            <p:ph idx="1"/>
          </p:nvPr>
        </p:nvPicPr>
        <p:blipFill rotWithShape="1">
          <a:blip r:embed="rId4">
            <a:extLst>
              <a:ext uri="{28A0092B-C50C-407E-A947-70E740481C1C}">
                <a14:useLocalDpi xmlns:a14="http://schemas.microsoft.com/office/drawing/2010/main" val="0"/>
              </a:ext>
            </a:extLst>
          </a:blip>
          <a:srcRect l="8405" t="5601" b="17967"/>
          <a:stretch/>
        </p:blipFill>
        <p:spPr>
          <a:xfrm>
            <a:off x="26456" y="3923954"/>
            <a:ext cx="7226594" cy="2884454"/>
          </a:xfrm>
        </p:spPr>
      </p:pic>
      <p:sp>
        <p:nvSpPr>
          <p:cNvPr id="10" name="TextBox 9"/>
          <p:cNvSpPr txBox="1"/>
          <p:nvPr/>
        </p:nvSpPr>
        <p:spPr>
          <a:xfrm>
            <a:off x="132280" y="4040657"/>
            <a:ext cx="1256679" cy="400110"/>
          </a:xfrm>
          <a:prstGeom prst="rect">
            <a:avLst/>
          </a:prstGeom>
          <a:solidFill>
            <a:schemeClr val="bg1"/>
          </a:solidFill>
        </p:spPr>
        <p:txBody>
          <a:bodyPr wrap="square" rtlCol="0">
            <a:spAutoFit/>
          </a:bodyPr>
          <a:lstStyle/>
          <a:p>
            <a:pPr algn="r"/>
            <a:r>
              <a:rPr lang="en-US" sz="2000" dirty="0" smtClean="0"/>
              <a:t>&lt; 5 </a:t>
            </a:r>
            <a:r>
              <a:rPr lang="en-US" sz="2000" dirty="0" err="1" smtClean="0"/>
              <a:t>Myr</a:t>
            </a:r>
            <a:endParaRPr lang="en-US" sz="2000" dirty="0"/>
          </a:p>
        </p:txBody>
      </p:sp>
      <p:sp>
        <p:nvSpPr>
          <p:cNvPr id="11" name="TextBox 10"/>
          <p:cNvSpPr txBox="1"/>
          <p:nvPr/>
        </p:nvSpPr>
        <p:spPr>
          <a:xfrm>
            <a:off x="1670744" y="4040657"/>
            <a:ext cx="1190539" cy="400110"/>
          </a:xfrm>
          <a:prstGeom prst="rect">
            <a:avLst/>
          </a:prstGeom>
          <a:solidFill>
            <a:schemeClr val="bg1"/>
          </a:solidFill>
        </p:spPr>
        <p:txBody>
          <a:bodyPr wrap="square" rtlCol="0">
            <a:spAutoFit/>
          </a:bodyPr>
          <a:lstStyle/>
          <a:p>
            <a:pPr algn="r"/>
            <a:r>
              <a:rPr lang="en-US" sz="2000" dirty="0" smtClean="0"/>
              <a:t>0.5-1 </a:t>
            </a:r>
            <a:r>
              <a:rPr lang="en-US" sz="2000" dirty="0" err="1" smtClean="0"/>
              <a:t>Gyr</a:t>
            </a:r>
            <a:endParaRPr lang="en-US" sz="2000" dirty="0"/>
          </a:p>
        </p:txBody>
      </p:sp>
      <p:sp>
        <p:nvSpPr>
          <p:cNvPr id="12" name="TextBox 11"/>
          <p:cNvSpPr txBox="1"/>
          <p:nvPr/>
        </p:nvSpPr>
        <p:spPr>
          <a:xfrm>
            <a:off x="3020021" y="4043245"/>
            <a:ext cx="1237711" cy="400110"/>
          </a:xfrm>
          <a:prstGeom prst="rect">
            <a:avLst/>
          </a:prstGeom>
          <a:solidFill>
            <a:schemeClr val="bg1"/>
          </a:solidFill>
        </p:spPr>
        <p:txBody>
          <a:bodyPr wrap="square" rtlCol="0">
            <a:spAutoFit/>
          </a:bodyPr>
          <a:lstStyle/>
          <a:p>
            <a:pPr algn="r"/>
            <a:r>
              <a:rPr lang="en-US" sz="2000" dirty="0" smtClean="0"/>
              <a:t>1-2 </a:t>
            </a:r>
            <a:r>
              <a:rPr lang="en-US" sz="2000" dirty="0" err="1" smtClean="0"/>
              <a:t>Gyr</a:t>
            </a:r>
            <a:endParaRPr lang="en-US" sz="2000" dirty="0"/>
          </a:p>
        </p:txBody>
      </p:sp>
      <p:sp>
        <p:nvSpPr>
          <p:cNvPr id="13" name="TextBox 12"/>
          <p:cNvSpPr txBox="1"/>
          <p:nvPr/>
        </p:nvSpPr>
        <p:spPr>
          <a:xfrm>
            <a:off x="4491935" y="4045833"/>
            <a:ext cx="1209836" cy="400110"/>
          </a:xfrm>
          <a:prstGeom prst="rect">
            <a:avLst/>
          </a:prstGeom>
          <a:solidFill>
            <a:schemeClr val="bg1"/>
          </a:solidFill>
        </p:spPr>
        <p:txBody>
          <a:bodyPr wrap="square" rtlCol="0">
            <a:spAutoFit/>
          </a:bodyPr>
          <a:lstStyle/>
          <a:p>
            <a:pPr algn="r"/>
            <a:r>
              <a:rPr lang="en-US" sz="2000" dirty="0" smtClean="0"/>
              <a:t>2-5 </a:t>
            </a:r>
            <a:r>
              <a:rPr lang="en-US" sz="2000" dirty="0" err="1" smtClean="0"/>
              <a:t>Gyr</a:t>
            </a:r>
            <a:endParaRPr lang="en-US" sz="2000" dirty="0"/>
          </a:p>
        </p:txBody>
      </p:sp>
      <p:sp>
        <p:nvSpPr>
          <p:cNvPr id="14" name="TextBox 13"/>
          <p:cNvSpPr txBox="1"/>
          <p:nvPr/>
        </p:nvSpPr>
        <p:spPr>
          <a:xfrm>
            <a:off x="5824402" y="4045833"/>
            <a:ext cx="1296364" cy="400110"/>
          </a:xfrm>
          <a:prstGeom prst="rect">
            <a:avLst/>
          </a:prstGeom>
          <a:solidFill>
            <a:schemeClr val="bg1"/>
          </a:solidFill>
        </p:spPr>
        <p:txBody>
          <a:bodyPr wrap="square" rtlCol="0">
            <a:spAutoFit/>
          </a:bodyPr>
          <a:lstStyle/>
          <a:p>
            <a:pPr algn="r"/>
            <a:endParaRPr lang="en-US" sz="2000" dirty="0" smtClean="0"/>
          </a:p>
        </p:txBody>
      </p:sp>
      <p:grpSp>
        <p:nvGrpSpPr>
          <p:cNvPr id="3" name="Group 2"/>
          <p:cNvGrpSpPr/>
          <p:nvPr/>
        </p:nvGrpSpPr>
        <p:grpSpPr>
          <a:xfrm>
            <a:off x="5242019" y="103676"/>
            <a:ext cx="3764091" cy="4622160"/>
            <a:chOff x="5639735" y="103676"/>
            <a:chExt cx="3366375" cy="4292564"/>
          </a:xfrm>
          <a:solidFill>
            <a:srgbClr val="FFFFFF"/>
          </a:solidFill>
        </p:grpSpPr>
        <p:sp>
          <p:nvSpPr>
            <p:cNvPr id="15" name="TextBox 14"/>
            <p:cNvSpPr txBox="1"/>
            <p:nvPr/>
          </p:nvSpPr>
          <p:spPr>
            <a:xfrm rot="16200000">
              <a:off x="5012914" y="1917444"/>
              <a:ext cx="1622973" cy="369332"/>
            </a:xfrm>
            <a:prstGeom prst="rect">
              <a:avLst/>
            </a:prstGeom>
            <a:grpFill/>
          </p:spPr>
          <p:txBody>
            <a:bodyPr wrap="none" rtlCol="0">
              <a:spAutoFit/>
            </a:bodyPr>
            <a:lstStyle/>
            <a:p>
              <a:r>
                <a:rPr lang="en-US" dirty="0" smtClean="0"/>
                <a:t>Mag ( F814W )</a:t>
              </a:r>
              <a:endParaRPr lang="en-US" dirty="0"/>
            </a:p>
          </p:txBody>
        </p:sp>
        <p:sp>
          <p:nvSpPr>
            <p:cNvPr id="16" name="TextBox 15"/>
            <p:cNvSpPr txBox="1"/>
            <p:nvPr/>
          </p:nvSpPr>
          <p:spPr>
            <a:xfrm>
              <a:off x="6249296" y="4026908"/>
              <a:ext cx="2606265" cy="369332"/>
            </a:xfrm>
            <a:prstGeom prst="rect">
              <a:avLst/>
            </a:prstGeom>
            <a:grpFill/>
          </p:spPr>
          <p:txBody>
            <a:bodyPr wrap="none" rtlCol="0">
              <a:spAutoFit/>
            </a:bodyPr>
            <a:lstStyle/>
            <a:p>
              <a:pPr algn="ctr"/>
              <a:r>
                <a:rPr lang="en-US" dirty="0" smtClean="0"/>
                <a:t>Color ( F606W - F814W )</a:t>
              </a:r>
              <a:endParaRPr lang="en-US" dirty="0"/>
            </a:p>
          </p:txBody>
        </p:sp>
        <p:pic>
          <p:nvPicPr>
            <p:cNvPr id="5" name="Picture 4" descr="all_age.png"/>
            <p:cNvPicPr>
              <a:picLocks noChangeAspect="1"/>
            </p:cNvPicPr>
            <p:nvPr/>
          </p:nvPicPr>
          <p:blipFill rotWithShape="1">
            <a:blip r:embed="rId5">
              <a:extLst>
                <a:ext uri="{28A0092B-C50C-407E-A947-70E740481C1C}">
                  <a14:useLocalDpi xmlns:a14="http://schemas.microsoft.com/office/drawing/2010/main" val="0"/>
                </a:ext>
              </a:extLst>
            </a:blip>
            <a:srcRect l="14683" r="4456" b="9297"/>
            <a:stretch/>
          </p:blipFill>
          <p:spPr>
            <a:xfrm>
              <a:off x="6056969" y="103676"/>
              <a:ext cx="2949141" cy="3942157"/>
            </a:xfrm>
            <a:prstGeom prst="rect">
              <a:avLst/>
            </a:prstGeom>
            <a:grpFill/>
          </p:spPr>
        </p:pic>
      </p:grpSp>
      <p:sp>
        <p:nvSpPr>
          <p:cNvPr id="6" name="TextBox 5"/>
          <p:cNvSpPr txBox="1"/>
          <p:nvPr/>
        </p:nvSpPr>
        <p:spPr>
          <a:xfrm>
            <a:off x="6248454" y="199310"/>
            <a:ext cx="2301205" cy="892552"/>
          </a:xfrm>
          <a:prstGeom prst="rect">
            <a:avLst/>
          </a:prstGeom>
          <a:solidFill>
            <a:srgbClr val="FFFFFF">
              <a:alpha val="78000"/>
            </a:srgbClr>
          </a:solidFill>
        </p:spPr>
        <p:txBody>
          <a:bodyPr wrap="square" rtlCol="0">
            <a:spAutoFit/>
          </a:bodyPr>
          <a:lstStyle/>
          <a:p>
            <a:pPr algn="ctr"/>
            <a:r>
              <a:rPr lang="en-US" sz="2600" dirty="0" smtClean="0"/>
              <a:t>Direct access to stars of all ages</a:t>
            </a:r>
            <a:endParaRPr lang="en-US" sz="2600" dirty="0"/>
          </a:p>
        </p:txBody>
      </p:sp>
      <p:sp>
        <p:nvSpPr>
          <p:cNvPr id="17" name="TextBox 16"/>
          <p:cNvSpPr txBox="1"/>
          <p:nvPr/>
        </p:nvSpPr>
        <p:spPr>
          <a:xfrm rot="16200000">
            <a:off x="296273" y="2223289"/>
            <a:ext cx="1653217" cy="369332"/>
          </a:xfrm>
          <a:prstGeom prst="rect">
            <a:avLst/>
          </a:prstGeom>
          <a:solidFill>
            <a:srgbClr val="FFFFFF"/>
          </a:solidFill>
        </p:spPr>
        <p:txBody>
          <a:bodyPr wrap="none" rtlCol="0">
            <a:spAutoFit/>
          </a:bodyPr>
          <a:lstStyle/>
          <a:p>
            <a:r>
              <a:rPr lang="en-US" dirty="0" smtClean="0"/>
              <a:t>SFR ( M</a:t>
            </a:r>
            <a:r>
              <a:rPr lang="en-US" baseline="-25000" dirty="0" smtClean="0"/>
              <a:t>☉</a:t>
            </a:r>
            <a:r>
              <a:rPr lang="en-US" dirty="0" smtClean="0"/>
              <a:t> / </a:t>
            </a:r>
            <a:r>
              <a:rPr lang="en-US" dirty="0" err="1" smtClean="0"/>
              <a:t>yr</a:t>
            </a:r>
            <a:r>
              <a:rPr lang="en-US" dirty="0" smtClean="0"/>
              <a:t> )</a:t>
            </a:r>
            <a:endParaRPr lang="en-US" dirty="0"/>
          </a:p>
        </p:txBody>
      </p:sp>
      <p:sp>
        <p:nvSpPr>
          <p:cNvPr id="18" name="TextBox 17"/>
          <p:cNvSpPr txBox="1"/>
          <p:nvPr/>
        </p:nvSpPr>
        <p:spPr>
          <a:xfrm>
            <a:off x="1600252" y="3522890"/>
            <a:ext cx="2210649" cy="369332"/>
          </a:xfrm>
          <a:prstGeom prst="rect">
            <a:avLst/>
          </a:prstGeom>
          <a:solidFill>
            <a:srgbClr val="FFFFFF"/>
          </a:solidFill>
        </p:spPr>
        <p:txBody>
          <a:bodyPr wrap="none" rtlCol="0">
            <a:spAutoFit/>
          </a:bodyPr>
          <a:lstStyle/>
          <a:p>
            <a:pPr algn="ctr"/>
            <a:r>
              <a:rPr lang="en-US" dirty="0" err="1" smtClean="0"/>
              <a:t>Lookback</a:t>
            </a:r>
            <a:r>
              <a:rPr lang="en-US" dirty="0" smtClean="0"/>
              <a:t> Time (</a:t>
            </a:r>
            <a:r>
              <a:rPr lang="en-US" dirty="0" err="1" smtClean="0"/>
              <a:t>Gyr</a:t>
            </a:r>
            <a:r>
              <a:rPr lang="en-US" dirty="0" smtClean="0"/>
              <a:t>)</a:t>
            </a:r>
            <a:endParaRPr lang="en-US" dirty="0"/>
          </a:p>
        </p:txBody>
      </p:sp>
      <p:sp>
        <p:nvSpPr>
          <p:cNvPr id="8" name="TextBox 7"/>
          <p:cNvSpPr txBox="1"/>
          <p:nvPr/>
        </p:nvSpPr>
        <p:spPr>
          <a:xfrm>
            <a:off x="6634691" y="6483632"/>
            <a:ext cx="2538841" cy="338554"/>
          </a:xfrm>
          <a:prstGeom prst="rect">
            <a:avLst/>
          </a:prstGeom>
          <a:noFill/>
        </p:spPr>
        <p:txBody>
          <a:bodyPr wrap="square" rtlCol="0">
            <a:spAutoFit/>
          </a:bodyPr>
          <a:lstStyle/>
          <a:p>
            <a:pPr algn="r"/>
            <a:r>
              <a:rPr lang="en-US" sz="1600" i="1" dirty="0" err="1" smtClean="0"/>
              <a:t>Monachesi</a:t>
            </a:r>
            <a:r>
              <a:rPr lang="en-US" sz="1600" i="1" dirty="0" smtClean="0"/>
              <a:t> et al (2014)</a:t>
            </a:r>
            <a:endParaRPr lang="en-US" sz="1600" i="1" dirty="0"/>
          </a:p>
        </p:txBody>
      </p:sp>
    </p:spTree>
    <p:extLst>
      <p:ext uri="{BB962C8B-B14F-4D97-AF65-F5344CB8AC3E}">
        <p14:creationId xmlns:p14="http://schemas.microsoft.com/office/powerpoint/2010/main" val="284979483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MS_jd.png"/>
          <p:cNvPicPr>
            <a:picLocks noGrp="1" noChangeAspect="1"/>
          </p:cNvPicPr>
          <p:nvPr>
            <p:ph idx="1"/>
          </p:nvPr>
        </p:nvPicPr>
        <p:blipFill rotWithShape="1">
          <a:blip r:embed="rId3">
            <a:extLst>
              <a:ext uri="{28A0092B-C50C-407E-A947-70E740481C1C}">
                <a14:useLocalDpi xmlns:a14="http://schemas.microsoft.com/office/drawing/2010/main" val="0"/>
              </a:ext>
            </a:extLst>
          </a:blip>
          <a:srcRect l="-3442" r="-476"/>
          <a:stretch/>
        </p:blipFill>
        <p:spPr>
          <a:xfrm>
            <a:off x="531583" y="870070"/>
            <a:ext cx="8062663" cy="5972989"/>
          </a:xfrm>
        </p:spPr>
      </p:pic>
      <p:sp>
        <p:nvSpPr>
          <p:cNvPr id="5" name="Title 1"/>
          <p:cNvSpPr txBox="1">
            <a:spLocks/>
          </p:cNvSpPr>
          <p:nvPr/>
        </p:nvSpPr>
        <p:spPr>
          <a:xfrm>
            <a:off x="7386402" y="6389265"/>
            <a:ext cx="1757598" cy="453794"/>
          </a:xfrm>
          <a:prstGeom prst="rect">
            <a:avLst/>
          </a:prstGeom>
        </p:spPr>
        <p:txBody>
          <a:bodyPr vert="horz" lIns="91440" tIns="45720" rIns="91440" bIns="45720" rtlCol="0" anchor="ctr">
            <a:normAutofit fontScale="60000" lnSpcReduction="20000"/>
          </a:bodyPr>
          <a:lstStyle>
            <a:lvl1pPr algn="ctr" defTabSz="914400" rtl="0" eaLnBrk="1" latinLnBrk="0" hangingPunct="1">
              <a:spcBef>
                <a:spcPct val="0"/>
              </a:spcBef>
              <a:buNone/>
              <a:defRPr sz="4400" kern="1200">
                <a:solidFill>
                  <a:schemeClr val="tx1"/>
                </a:solidFill>
                <a:latin typeface="Times New Roman"/>
                <a:ea typeface="+mj-ea"/>
                <a:cs typeface="+mj-cs"/>
              </a:defRPr>
            </a:lvl1pPr>
          </a:lstStyle>
          <a:p>
            <a:r>
              <a:rPr lang="en-US" dirty="0" smtClean="0"/>
              <a:t>NGC 4163</a:t>
            </a:r>
            <a:endParaRPr lang="en-US" dirty="0"/>
          </a:p>
        </p:txBody>
      </p:sp>
      <p:sp>
        <p:nvSpPr>
          <p:cNvPr id="6" name="Title 1"/>
          <p:cNvSpPr txBox="1">
            <a:spLocks/>
          </p:cNvSpPr>
          <p:nvPr/>
        </p:nvSpPr>
        <p:spPr>
          <a:xfrm>
            <a:off x="292050" y="153708"/>
            <a:ext cx="8659699" cy="64895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Times New Roman"/>
                <a:ea typeface="+mj-ea"/>
                <a:cs typeface="+mj-cs"/>
              </a:defRPr>
            </a:lvl1pPr>
          </a:lstStyle>
          <a:p>
            <a:r>
              <a:rPr lang="en-US" sz="3000" dirty="0" smtClean="0"/>
              <a:t>Empirical Calibration: HST + MaNGA</a:t>
            </a:r>
            <a:endParaRPr lang="en-US" sz="3000" dirty="0"/>
          </a:p>
        </p:txBody>
      </p:sp>
      <p:sp>
        <p:nvSpPr>
          <p:cNvPr id="2" name="TextBox 1"/>
          <p:cNvSpPr txBox="1"/>
          <p:nvPr/>
        </p:nvSpPr>
        <p:spPr>
          <a:xfrm>
            <a:off x="326742" y="1225152"/>
            <a:ext cx="2895600" cy="1815882"/>
          </a:xfrm>
          <a:prstGeom prst="rect">
            <a:avLst/>
          </a:prstGeom>
          <a:solidFill>
            <a:srgbClr val="FFFFFF"/>
          </a:solidFill>
        </p:spPr>
        <p:txBody>
          <a:bodyPr wrap="square" rtlCol="0">
            <a:spAutoFit/>
          </a:bodyPr>
          <a:lstStyle/>
          <a:p>
            <a:pPr algn="ctr"/>
            <a:r>
              <a:rPr lang="en-US" sz="2800" dirty="0" smtClean="0"/>
              <a:t>Compare</a:t>
            </a:r>
          </a:p>
          <a:p>
            <a:pPr algn="ctr"/>
            <a:r>
              <a:rPr lang="en-US" sz="2800" dirty="0" smtClean="0"/>
              <a:t>resolved stars and</a:t>
            </a:r>
          </a:p>
          <a:p>
            <a:pPr algn="ctr"/>
            <a:r>
              <a:rPr lang="en-US" sz="2800" dirty="0" smtClean="0"/>
              <a:t>integrated light for</a:t>
            </a:r>
            <a:endParaRPr lang="en-US" sz="2800" i="1" dirty="0"/>
          </a:p>
          <a:p>
            <a:pPr algn="ctr"/>
            <a:r>
              <a:rPr lang="en-US" sz="2800" b="1" i="1" dirty="0" smtClean="0"/>
              <a:t>matched area</a:t>
            </a:r>
            <a:endParaRPr lang="en-US" sz="2800" b="1" i="1" dirty="0"/>
          </a:p>
        </p:txBody>
      </p:sp>
      <p:sp>
        <p:nvSpPr>
          <p:cNvPr id="3" name="Footer Placeholder 2"/>
          <p:cNvSpPr>
            <a:spLocks noGrp="1"/>
          </p:cNvSpPr>
          <p:nvPr>
            <p:ph type="ftr" sz="quarter" idx="11"/>
          </p:nvPr>
        </p:nvSpPr>
        <p:spPr>
          <a:xfrm>
            <a:off x="1883" y="6494608"/>
            <a:ext cx="2895600" cy="365125"/>
          </a:xfrm>
        </p:spPr>
        <p:txBody>
          <a:bodyPr/>
          <a:lstStyle/>
          <a:p>
            <a:pPr algn="l"/>
            <a:r>
              <a:rPr lang="en-US" dirty="0" smtClean="0"/>
              <a:t>Nell Byler (University of Washington)</a:t>
            </a:r>
            <a:endParaRPr lang="en-US" dirty="0"/>
          </a:p>
        </p:txBody>
      </p:sp>
    </p:spTree>
    <p:extLst>
      <p:ext uri="{BB962C8B-B14F-4D97-AF65-F5344CB8AC3E}">
        <p14:creationId xmlns:p14="http://schemas.microsoft.com/office/powerpoint/2010/main" val="187102950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fh4163.png"/>
          <p:cNvPicPr>
            <a:picLocks noChangeAspect="1"/>
          </p:cNvPicPr>
          <p:nvPr/>
        </p:nvPicPr>
        <p:blipFill rotWithShape="1">
          <a:blip r:embed="rId3">
            <a:extLst>
              <a:ext uri="{28A0092B-C50C-407E-A947-70E740481C1C}">
                <a14:useLocalDpi xmlns:a14="http://schemas.microsoft.com/office/drawing/2010/main" val="0"/>
              </a:ext>
            </a:extLst>
          </a:blip>
          <a:srcRect l="5841" t="6963" r="3736"/>
          <a:stretch/>
        </p:blipFill>
        <p:spPr>
          <a:xfrm>
            <a:off x="90544" y="3553377"/>
            <a:ext cx="2794051" cy="2891674"/>
          </a:xfrm>
          <a:prstGeom prst="rect">
            <a:avLst/>
          </a:prstGeom>
        </p:spPr>
      </p:pic>
      <p:sp>
        <p:nvSpPr>
          <p:cNvPr id="18" name="Down Arrow 17"/>
          <p:cNvSpPr/>
          <p:nvPr/>
        </p:nvSpPr>
        <p:spPr>
          <a:xfrm rot="16200000">
            <a:off x="2984546" y="4367888"/>
            <a:ext cx="409223" cy="431932"/>
          </a:xfrm>
          <a:prstGeom prst="downArrow">
            <a:avLst>
              <a:gd name="adj1" fmla="val 36207"/>
              <a:gd name="adj2" fmla="val 50000"/>
            </a:avLst>
          </a:prstGeom>
          <a:solidFill>
            <a:srgbClr val="2166A8"/>
          </a:solidFill>
          <a:ln>
            <a:solidFill>
              <a:srgbClr val="2166A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descr="cmdspec.png"/>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b="8846"/>
          <a:stretch/>
        </p:blipFill>
        <p:spPr>
          <a:xfrm>
            <a:off x="3560265" y="4186590"/>
            <a:ext cx="1873509" cy="809570"/>
          </a:xfrm>
          <a:prstGeom prst="rect">
            <a:avLst/>
          </a:prstGeom>
        </p:spPr>
      </p:pic>
      <p:sp>
        <p:nvSpPr>
          <p:cNvPr id="20" name="Down Arrow 19"/>
          <p:cNvSpPr/>
          <p:nvPr/>
        </p:nvSpPr>
        <p:spPr>
          <a:xfrm>
            <a:off x="7399115" y="3617666"/>
            <a:ext cx="409223" cy="454786"/>
          </a:xfrm>
          <a:prstGeom prst="downArrow">
            <a:avLst>
              <a:gd name="adj1" fmla="val 36207"/>
              <a:gd name="adj2" fmla="val 50000"/>
            </a:avLst>
          </a:prstGeom>
          <a:solidFill>
            <a:schemeClr val="tx1">
              <a:lumMod val="85000"/>
              <a:lumOff val="15000"/>
            </a:schemeClr>
          </a:solidFill>
          <a:ln>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1207097" y="231718"/>
            <a:ext cx="6763390" cy="584776"/>
          </a:xfrm>
          <a:prstGeom prst="rect">
            <a:avLst/>
          </a:prstGeom>
          <a:noFill/>
        </p:spPr>
        <p:txBody>
          <a:bodyPr wrap="none" rtlCol="0">
            <a:spAutoFit/>
          </a:bodyPr>
          <a:lstStyle/>
          <a:p>
            <a:r>
              <a:rPr lang="en-US" sz="3200" dirty="0" smtClean="0"/>
              <a:t>Aperture-</a:t>
            </a:r>
            <a:r>
              <a:rPr lang="en-US" sz="3200" dirty="0"/>
              <a:t>M</a:t>
            </a:r>
            <a:r>
              <a:rPr lang="en-US" sz="3200" dirty="0" smtClean="0"/>
              <a:t>atched Comparison of Light</a:t>
            </a:r>
            <a:endParaRPr lang="en-US" sz="3200" dirty="0"/>
          </a:p>
        </p:txBody>
      </p:sp>
      <p:pic>
        <p:nvPicPr>
          <p:cNvPr id="23" name="Picture 22" descr="Hex_AST_phot_all.png"/>
          <p:cNvPicPr>
            <a:picLocks noChangeAspect="1"/>
          </p:cNvPicPr>
          <p:nvPr/>
        </p:nvPicPr>
        <p:blipFill rotWithShape="1">
          <a:blip r:embed="rId6">
            <a:extLst>
              <a:ext uri="{28A0092B-C50C-407E-A947-70E740481C1C}">
                <a14:useLocalDpi xmlns:a14="http://schemas.microsoft.com/office/drawing/2010/main" val="0"/>
              </a:ext>
            </a:extLst>
          </a:blip>
          <a:srcRect l="12477" t="8328" r="10969" b="11741"/>
          <a:stretch/>
        </p:blipFill>
        <p:spPr>
          <a:xfrm>
            <a:off x="369154" y="1222717"/>
            <a:ext cx="2338245" cy="2215254"/>
          </a:xfrm>
          <a:prstGeom prst="rect">
            <a:avLst/>
          </a:prstGeom>
        </p:spPr>
      </p:pic>
      <p:grpSp>
        <p:nvGrpSpPr>
          <p:cNvPr id="30" name="Group 29"/>
          <p:cNvGrpSpPr/>
          <p:nvPr/>
        </p:nvGrpSpPr>
        <p:grpSpPr>
          <a:xfrm>
            <a:off x="6676355" y="1771332"/>
            <a:ext cx="1939703" cy="1211573"/>
            <a:chOff x="6705887" y="1623652"/>
            <a:chExt cx="1939703" cy="1211573"/>
          </a:xfrm>
        </p:grpSpPr>
        <p:pic>
          <p:nvPicPr>
            <p:cNvPr id="10" name="Picture 9" descr="spec.png"/>
            <p:cNvPicPr>
              <a:picLocks noChangeAspect="1"/>
            </p:cNvPicPr>
            <p:nvPr/>
          </p:nvPicPr>
          <p:blipFill>
            <a:blip r:embed="rId7">
              <a:alphaModFix amt="70000"/>
              <a:biLevel thresh="75000"/>
              <a:extLst>
                <a:ext uri="{28A0092B-C50C-407E-A947-70E740481C1C}">
                  <a14:useLocalDpi xmlns:a14="http://schemas.microsoft.com/office/drawing/2010/main" val="0"/>
                </a:ext>
              </a:extLst>
            </a:blip>
            <a:stretch>
              <a:fillRect/>
            </a:stretch>
          </p:blipFill>
          <p:spPr>
            <a:xfrm>
              <a:off x="7076357" y="1623652"/>
              <a:ext cx="1406951" cy="556680"/>
            </a:xfrm>
            <a:prstGeom prst="rect">
              <a:avLst/>
            </a:prstGeom>
          </p:spPr>
        </p:pic>
        <p:pic>
          <p:nvPicPr>
            <p:cNvPr id="11" name="Picture 10" descr="spec.png"/>
            <p:cNvPicPr>
              <a:picLocks noChangeAspect="1"/>
            </p:cNvPicPr>
            <p:nvPr/>
          </p:nvPicPr>
          <p:blipFill>
            <a:blip r:embed="rId7">
              <a:alphaModFix amt="70000"/>
              <a:biLevel thresh="75000"/>
              <a:extLst>
                <a:ext uri="{28A0092B-C50C-407E-A947-70E740481C1C}">
                  <a14:useLocalDpi xmlns:a14="http://schemas.microsoft.com/office/drawing/2010/main" val="0"/>
                </a:ext>
              </a:extLst>
            </a:blip>
            <a:stretch>
              <a:fillRect/>
            </a:stretch>
          </p:blipFill>
          <p:spPr>
            <a:xfrm>
              <a:off x="6705887" y="1934096"/>
              <a:ext cx="1488147" cy="588806"/>
            </a:xfrm>
            <a:prstGeom prst="rect">
              <a:avLst/>
            </a:prstGeom>
          </p:spPr>
        </p:pic>
        <p:pic>
          <p:nvPicPr>
            <p:cNvPr id="12" name="Picture 11" descr="spec.png"/>
            <p:cNvPicPr>
              <a:picLocks noChangeAspect="1"/>
            </p:cNvPicPr>
            <p:nvPr/>
          </p:nvPicPr>
          <p:blipFill>
            <a:blip r:embed="rId7">
              <a:alphaModFix amt="70000"/>
              <a:biLevel thresh="75000"/>
              <a:extLst>
                <a:ext uri="{28A0092B-C50C-407E-A947-70E740481C1C}">
                  <a14:useLocalDpi xmlns:a14="http://schemas.microsoft.com/office/drawing/2010/main" val="0"/>
                </a:ext>
              </a:extLst>
            </a:blip>
            <a:stretch>
              <a:fillRect/>
            </a:stretch>
          </p:blipFill>
          <p:spPr>
            <a:xfrm>
              <a:off x="6973998" y="2279918"/>
              <a:ext cx="1403481" cy="555307"/>
            </a:xfrm>
            <a:prstGeom prst="rect">
              <a:avLst/>
            </a:prstGeom>
          </p:spPr>
        </p:pic>
        <p:sp>
          <p:nvSpPr>
            <p:cNvPr id="2" name="Plus 1"/>
            <p:cNvSpPr/>
            <p:nvPr/>
          </p:nvSpPr>
          <p:spPr>
            <a:xfrm>
              <a:off x="6705887" y="1643668"/>
              <a:ext cx="268111" cy="290427"/>
            </a:xfrm>
            <a:prstGeom prst="mathPlus">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4" name="Plus 23"/>
            <p:cNvSpPr/>
            <p:nvPr/>
          </p:nvSpPr>
          <p:spPr>
            <a:xfrm>
              <a:off x="8377479" y="2180331"/>
              <a:ext cx="268111" cy="290427"/>
            </a:xfrm>
            <a:prstGeom prst="mathPlus">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pic>
        <p:nvPicPr>
          <p:cNvPr id="3" name="Picture 2" descr="aperture.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66019" y="935907"/>
            <a:ext cx="3062111" cy="3062111"/>
          </a:xfrm>
          <a:prstGeom prst="rect">
            <a:avLst/>
          </a:prstGeom>
        </p:spPr>
      </p:pic>
      <p:sp>
        <p:nvSpPr>
          <p:cNvPr id="8" name="Right Brace 7"/>
          <p:cNvSpPr/>
          <p:nvPr/>
        </p:nvSpPr>
        <p:spPr>
          <a:xfrm rot="10261841">
            <a:off x="3029966" y="1504713"/>
            <a:ext cx="511899" cy="1905000"/>
          </a:xfrm>
          <a:prstGeom prst="rightBrace">
            <a:avLst>
              <a:gd name="adj1" fmla="val 51923"/>
              <a:gd name="adj2" fmla="val 48137"/>
            </a:avLst>
          </a:prstGeom>
          <a:ln w="76200" cmpd="sng">
            <a:solidFill>
              <a:srgbClr val="2166A8"/>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Oval 14"/>
          <p:cNvSpPr/>
          <p:nvPr/>
        </p:nvSpPr>
        <p:spPr>
          <a:xfrm>
            <a:off x="4923893" y="1856342"/>
            <a:ext cx="344573" cy="344573"/>
          </a:xfrm>
          <a:prstGeom prst="ellipse">
            <a:avLst/>
          </a:prstGeom>
          <a:solidFill>
            <a:schemeClr val="bg1">
              <a:alpha val="61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ight Brace 12"/>
          <p:cNvSpPr/>
          <p:nvPr/>
        </p:nvSpPr>
        <p:spPr>
          <a:xfrm rot="21381647">
            <a:off x="5598621" y="1319232"/>
            <a:ext cx="511899" cy="1905000"/>
          </a:xfrm>
          <a:prstGeom prst="rightBrace">
            <a:avLst>
              <a:gd name="adj1" fmla="val 51923"/>
              <a:gd name="adj2" fmla="val 48137"/>
            </a:avLst>
          </a:prstGeom>
          <a:noFill/>
          <a:ln w="76200" cmpd="sng">
            <a:solidFill>
              <a:schemeClr val="tx1">
                <a:lumMod val="85000"/>
                <a:lumOff val="15000"/>
              </a:schemeClr>
            </a:solidFill>
          </a:ln>
          <a:effectLst>
            <a:glow rad="101600">
              <a:schemeClr val="bg1">
                <a:alpha val="75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Oval 15"/>
          <p:cNvSpPr/>
          <p:nvPr/>
        </p:nvSpPr>
        <p:spPr>
          <a:xfrm>
            <a:off x="5166736" y="2146769"/>
            <a:ext cx="344573" cy="344573"/>
          </a:xfrm>
          <a:prstGeom prst="ellipse">
            <a:avLst/>
          </a:prstGeom>
          <a:solidFill>
            <a:schemeClr val="bg1">
              <a:alpha val="61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4802146" y="2209382"/>
            <a:ext cx="344573" cy="344573"/>
          </a:xfrm>
          <a:prstGeom prst="ellipse">
            <a:avLst/>
          </a:prstGeom>
          <a:solidFill>
            <a:schemeClr val="bg1">
              <a:alpha val="61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370700" y="1043296"/>
            <a:ext cx="2328933" cy="523220"/>
          </a:xfrm>
          <a:prstGeom prst="rect">
            <a:avLst/>
          </a:prstGeom>
          <a:solidFill>
            <a:srgbClr val="FFFFFF"/>
          </a:solidFill>
          <a:ln w="57150" cmpd="sng">
            <a:solidFill>
              <a:srgbClr val="660066"/>
            </a:solidFill>
          </a:ln>
        </p:spPr>
        <p:txBody>
          <a:bodyPr wrap="none" rtlCol="0">
            <a:spAutoFit/>
          </a:bodyPr>
          <a:lstStyle/>
          <a:p>
            <a:r>
              <a:rPr lang="en-US" sz="2800" dirty="0" smtClean="0"/>
              <a:t>Resolved Stars</a:t>
            </a:r>
          </a:p>
        </p:txBody>
      </p:sp>
      <p:sp>
        <p:nvSpPr>
          <p:cNvPr id="26" name="TextBox 25"/>
          <p:cNvSpPr txBox="1"/>
          <p:nvPr/>
        </p:nvSpPr>
        <p:spPr>
          <a:xfrm>
            <a:off x="677938" y="3726915"/>
            <a:ext cx="1844500" cy="1107996"/>
          </a:xfrm>
          <a:prstGeom prst="rect">
            <a:avLst/>
          </a:prstGeom>
          <a:solidFill>
            <a:srgbClr val="FFFFFF"/>
          </a:solidFill>
        </p:spPr>
        <p:txBody>
          <a:bodyPr wrap="square" rtlCol="0">
            <a:spAutoFit/>
          </a:bodyPr>
          <a:lstStyle/>
          <a:p>
            <a:pPr algn="ctr"/>
            <a:endParaRPr lang="en-US" sz="2200" dirty="0" smtClean="0">
              <a:solidFill>
                <a:srgbClr val="2166A8"/>
              </a:solidFill>
            </a:endParaRPr>
          </a:p>
          <a:p>
            <a:pPr algn="ctr"/>
            <a:r>
              <a:rPr lang="en-US" sz="2200" dirty="0" smtClean="0">
                <a:solidFill>
                  <a:srgbClr val="2166A8"/>
                </a:solidFill>
              </a:rPr>
              <a:t>Precise SFH determination</a:t>
            </a:r>
          </a:p>
        </p:txBody>
      </p:sp>
      <p:sp>
        <p:nvSpPr>
          <p:cNvPr id="5" name="TextBox 4"/>
          <p:cNvSpPr txBox="1"/>
          <p:nvPr/>
        </p:nvSpPr>
        <p:spPr>
          <a:xfrm>
            <a:off x="3405124" y="4979606"/>
            <a:ext cx="2395659" cy="430887"/>
          </a:xfrm>
          <a:prstGeom prst="rect">
            <a:avLst/>
          </a:prstGeom>
          <a:noFill/>
        </p:spPr>
        <p:txBody>
          <a:bodyPr wrap="square" rtlCol="0">
            <a:spAutoFit/>
          </a:bodyPr>
          <a:lstStyle/>
          <a:p>
            <a:pPr algn="ctr"/>
            <a:r>
              <a:rPr lang="en-US" sz="2200" dirty="0" smtClean="0">
                <a:solidFill>
                  <a:srgbClr val="2166A8"/>
                </a:solidFill>
              </a:rPr>
              <a:t>SFH-reconstructed</a:t>
            </a:r>
            <a:endParaRPr lang="en-US" sz="2200" dirty="0">
              <a:solidFill>
                <a:srgbClr val="2166A8"/>
              </a:solidFill>
            </a:endParaRPr>
          </a:p>
        </p:txBody>
      </p:sp>
      <p:sp>
        <p:nvSpPr>
          <p:cNvPr id="7" name="TextBox 6"/>
          <p:cNvSpPr txBox="1"/>
          <p:nvPr/>
        </p:nvSpPr>
        <p:spPr>
          <a:xfrm>
            <a:off x="6336496" y="2834673"/>
            <a:ext cx="2621230" cy="769441"/>
          </a:xfrm>
          <a:prstGeom prst="rect">
            <a:avLst/>
          </a:prstGeom>
          <a:noFill/>
        </p:spPr>
        <p:txBody>
          <a:bodyPr wrap="none" rtlCol="0">
            <a:spAutoFit/>
          </a:bodyPr>
          <a:lstStyle/>
          <a:p>
            <a:pPr algn="ctr"/>
            <a:r>
              <a:rPr lang="en-US" sz="2200" dirty="0" smtClean="0"/>
              <a:t>Sum MaNGA spectra</a:t>
            </a:r>
          </a:p>
          <a:p>
            <a:pPr algn="ctr"/>
            <a:r>
              <a:rPr lang="en-US" sz="2200" dirty="0" smtClean="0"/>
              <a:t>over matched area</a:t>
            </a:r>
          </a:p>
        </p:txBody>
      </p:sp>
      <p:sp>
        <p:nvSpPr>
          <p:cNvPr id="27" name="TextBox 26"/>
          <p:cNvSpPr txBox="1"/>
          <p:nvPr/>
        </p:nvSpPr>
        <p:spPr>
          <a:xfrm>
            <a:off x="6387338" y="1042928"/>
            <a:ext cx="2507768" cy="523220"/>
          </a:xfrm>
          <a:prstGeom prst="rect">
            <a:avLst/>
          </a:prstGeom>
          <a:noFill/>
          <a:ln w="57150" cmpd="sng">
            <a:solidFill>
              <a:srgbClr val="660066"/>
            </a:solidFill>
          </a:ln>
        </p:spPr>
        <p:txBody>
          <a:bodyPr wrap="none" rtlCol="0">
            <a:spAutoFit/>
          </a:bodyPr>
          <a:lstStyle/>
          <a:p>
            <a:r>
              <a:rPr lang="en-US" sz="2800" dirty="0" smtClean="0"/>
              <a:t>Integrated Light</a:t>
            </a:r>
          </a:p>
        </p:txBody>
      </p:sp>
      <p:grpSp>
        <p:nvGrpSpPr>
          <p:cNvPr id="28" name="Group 27"/>
          <p:cNvGrpSpPr/>
          <p:nvPr/>
        </p:nvGrpSpPr>
        <p:grpSpPr>
          <a:xfrm>
            <a:off x="6495316" y="4186590"/>
            <a:ext cx="2503463" cy="1024244"/>
            <a:chOff x="6507052" y="3998018"/>
            <a:chExt cx="2503463" cy="1024244"/>
          </a:xfrm>
        </p:grpSpPr>
        <p:pic>
          <p:nvPicPr>
            <p:cNvPr id="21" name="Picture 20" descr="spec.png"/>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tretch>
              <a:fillRect/>
            </a:stretch>
          </p:blipFill>
          <p:spPr>
            <a:xfrm>
              <a:off x="6507052" y="3998018"/>
              <a:ext cx="2503463" cy="990530"/>
            </a:xfrm>
            <a:prstGeom prst="rect">
              <a:avLst/>
            </a:prstGeom>
          </p:spPr>
        </p:pic>
        <p:sp>
          <p:nvSpPr>
            <p:cNvPr id="14" name="TextBox 13"/>
            <p:cNvSpPr txBox="1"/>
            <p:nvPr/>
          </p:nvSpPr>
          <p:spPr>
            <a:xfrm>
              <a:off x="7658847" y="4591375"/>
              <a:ext cx="1265791" cy="430887"/>
            </a:xfrm>
            <a:prstGeom prst="rect">
              <a:avLst/>
            </a:prstGeom>
            <a:noFill/>
          </p:spPr>
          <p:txBody>
            <a:bodyPr wrap="none" rtlCol="0">
              <a:spAutoFit/>
            </a:bodyPr>
            <a:lstStyle/>
            <a:p>
              <a:r>
                <a:rPr lang="en-US" sz="2200" dirty="0" smtClean="0"/>
                <a:t>Observed</a:t>
              </a:r>
              <a:endParaRPr lang="en-US" sz="2200" dirty="0"/>
            </a:p>
          </p:txBody>
        </p:sp>
      </p:grpSp>
      <p:sp>
        <p:nvSpPr>
          <p:cNvPr id="29" name="TextBox 28"/>
          <p:cNvSpPr txBox="1"/>
          <p:nvPr/>
        </p:nvSpPr>
        <p:spPr>
          <a:xfrm>
            <a:off x="3810676" y="5609088"/>
            <a:ext cx="4628470" cy="954107"/>
          </a:xfrm>
          <a:prstGeom prst="rect">
            <a:avLst/>
          </a:prstGeom>
          <a:noFill/>
        </p:spPr>
        <p:txBody>
          <a:bodyPr wrap="square" rtlCol="0">
            <a:spAutoFit/>
          </a:bodyPr>
          <a:lstStyle/>
          <a:p>
            <a:pPr algn="ctr"/>
            <a:r>
              <a:rPr lang="en-US" sz="2800" i="1" dirty="0" smtClean="0">
                <a:solidFill>
                  <a:srgbClr val="660066"/>
                </a:solidFill>
              </a:rPr>
              <a:t>Directly measure contribution of stars to total light</a:t>
            </a:r>
            <a:endParaRPr lang="en-US" sz="2800" i="1" dirty="0">
              <a:solidFill>
                <a:srgbClr val="660066"/>
              </a:solidFill>
            </a:endParaRPr>
          </a:p>
        </p:txBody>
      </p:sp>
      <p:sp>
        <p:nvSpPr>
          <p:cNvPr id="9" name="Down Arrow 8"/>
          <p:cNvSpPr/>
          <p:nvPr/>
        </p:nvSpPr>
        <p:spPr>
          <a:xfrm>
            <a:off x="1340193" y="3636170"/>
            <a:ext cx="409223" cy="431932"/>
          </a:xfrm>
          <a:prstGeom prst="downArrow">
            <a:avLst>
              <a:gd name="adj1" fmla="val 36207"/>
              <a:gd name="adj2" fmla="val 50000"/>
            </a:avLst>
          </a:prstGeom>
          <a:solidFill>
            <a:srgbClr val="2166A8"/>
          </a:solidFill>
          <a:ln>
            <a:solidFill>
              <a:srgbClr val="2166A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Footer Placeholder 30"/>
          <p:cNvSpPr>
            <a:spLocks noGrp="1"/>
          </p:cNvSpPr>
          <p:nvPr>
            <p:ph type="ftr" sz="quarter" idx="11"/>
          </p:nvPr>
        </p:nvSpPr>
        <p:spPr>
          <a:xfrm>
            <a:off x="-11005" y="6489262"/>
            <a:ext cx="2895600" cy="365125"/>
          </a:xfrm>
        </p:spPr>
        <p:txBody>
          <a:bodyPr/>
          <a:lstStyle/>
          <a:p>
            <a:pPr algn="l"/>
            <a:r>
              <a:rPr lang="en-US" dirty="0" smtClean="0"/>
              <a:t>Nell Byler (University of Washington)</a:t>
            </a:r>
            <a:endParaRPr lang="en-US" dirty="0"/>
          </a:p>
        </p:txBody>
      </p:sp>
    </p:spTree>
    <p:extLst>
      <p:ext uri="{BB962C8B-B14F-4D97-AF65-F5344CB8AC3E}">
        <p14:creationId xmlns:p14="http://schemas.microsoft.com/office/powerpoint/2010/main" val="1553137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8" grpId="0" animBg="1"/>
      <p:bldP spid="15" grpId="0" animBg="1"/>
      <p:bldP spid="13" grpId="0" animBg="1"/>
      <p:bldP spid="16" grpId="0" animBg="1"/>
      <p:bldP spid="17" grpId="0" animBg="1"/>
      <p:bldP spid="25" grpId="0" animBg="1"/>
      <p:bldP spid="26" grpId="0" animBg="1"/>
      <p:bldP spid="5" grpId="0"/>
      <p:bldP spid="7" grpId="0"/>
      <p:bldP spid="27" grpId="0" animBg="1"/>
      <p:bldP spid="29" grpId="0"/>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zzz_sfh_F475W.png"/>
          <p:cNvPicPr>
            <a:picLocks noGrp="1" noChangeAspect="1"/>
          </p:cNvPicPr>
          <p:nvPr>
            <p:ph idx="1"/>
          </p:nvPr>
        </p:nvPicPr>
        <p:blipFill rotWithShape="1">
          <a:blip r:embed="rId3">
            <a:extLst>
              <a:ext uri="{28A0092B-C50C-407E-A947-70E740481C1C}">
                <a14:useLocalDpi xmlns:a14="http://schemas.microsoft.com/office/drawing/2010/main" val="0"/>
              </a:ext>
            </a:extLst>
          </a:blip>
          <a:srcRect l="2160" t="6235" r="1845" b="-985"/>
          <a:stretch/>
        </p:blipFill>
        <p:spPr>
          <a:xfrm>
            <a:off x="64040" y="893705"/>
            <a:ext cx="9065194" cy="5965191"/>
          </a:xfrm>
        </p:spPr>
      </p:pic>
      <p:sp>
        <p:nvSpPr>
          <p:cNvPr id="2" name="Title 1"/>
          <p:cNvSpPr>
            <a:spLocks noGrp="1"/>
          </p:cNvSpPr>
          <p:nvPr>
            <p:ph type="title"/>
          </p:nvPr>
        </p:nvSpPr>
        <p:spPr>
          <a:xfrm>
            <a:off x="1574583" y="332226"/>
            <a:ext cx="6358467" cy="679626"/>
          </a:xfrm>
        </p:spPr>
        <p:txBody>
          <a:bodyPr>
            <a:normAutofit/>
          </a:bodyPr>
          <a:lstStyle/>
          <a:p>
            <a:r>
              <a:rPr lang="en-US" sz="3600" dirty="0" smtClean="0"/>
              <a:t>Aperture-Matched Comparison</a:t>
            </a:r>
            <a:endParaRPr lang="en-US" sz="3600" dirty="0"/>
          </a:p>
        </p:txBody>
      </p:sp>
      <p:pic>
        <p:nvPicPr>
          <p:cNvPr id="5" name="Picture 4" descr="apertur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805" y="42332"/>
            <a:ext cx="1636889" cy="1636889"/>
          </a:xfrm>
          <a:prstGeom prst="rect">
            <a:avLst/>
          </a:prstGeom>
        </p:spPr>
      </p:pic>
      <p:sp>
        <p:nvSpPr>
          <p:cNvPr id="8" name="Rectangle 7"/>
          <p:cNvSpPr/>
          <p:nvPr/>
        </p:nvSpPr>
        <p:spPr>
          <a:xfrm>
            <a:off x="7161631" y="3308085"/>
            <a:ext cx="1063170" cy="930399"/>
          </a:xfrm>
          <a:prstGeom prst="rect">
            <a:avLst/>
          </a:prstGeom>
          <a:noFill/>
          <a:ln w="57150" cmpd="sng">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Connector 9"/>
          <p:cNvCxnSpPr>
            <a:stCxn id="8" idx="1"/>
          </p:cNvCxnSpPr>
          <p:nvPr/>
        </p:nvCxnSpPr>
        <p:spPr>
          <a:xfrm flipH="1">
            <a:off x="1274870" y="3773285"/>
            <a:ext cx="5886761" cy="654785"/>
          </a:xfrm>
          <a:prstGeom prst="line">
            <a:avLst/>
          </a:prstGeom>
          <a:ln>
            <a:solidFill>
              <a:srgbClr val="660066"/>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a:stCxn id="8" idx="3"/>
          </p:cNvCxnSpPr>
          <p:nvPr/>
        </p:nvCxnSpPr>
        <p:spPr>
          <a:xfrm flipH="1">
            <a:off x="5094357" y="3773285"/>
            <a:ext cx="3130444" cy="654785"/>
          </a:xfrm>
          <a:prstGeom prst="line">
            <a:avLst/>
          </a:prstGeom>
          <a:ln>
            <a:solidFill>
              <a:srgbClr val="660066"/>
            </a:solidFill>
          </a:ln>
        </p:spPr>
        <p:style>
          <a:lnRef idx="2">
            <a:schemeClr val="accent1"/>
          </a:lnRef>
          <a:fillRef idx="0">
            <a:schemeClr val="accent1"/>
          </a:fillRef>
          <a:effectRef idx="1">
            <a:schemeClr val="accent1"/>
          </a:effectRef>
          <a:fontRef idx="minor">
            <a:schemeClr val="tx1"/>
          </a:fontRef>
        </p:style>
      </p:cxnSp>
      <p:pic>
        <p:nvPicPr>
          <p:cNvPr id="13" name="Picture 12" descr="zzz_CaT.png"/>
          <p:cNvPicPr>
            <a:picLocks noChangeAspect="1"/>
          </p:cNvPicPr>
          <p:nvPr/>
        </p:nvPicPr>
        <p:blipFill rotWithShape="1">
          <a:blip r:embed="rId5">
            <a:extLst>
              <a:ext uri="{28A0092B-C50C-407E-A947-70E740481C1C}">
                <a14:useLocalDpi xmlns:a14="http://schemas.microsoft.com/office/drawing/2010/main" val="0"/>
              </a:ext>
            </a:extLst>
          </a:blip>
          <a:srcRect l="2907" t="6396" r="7469"/>
          <a:stretch/>
        </p:blipFill>
        <p:spPr>
          <a:xfrm>
            <a:off x="1274870" y="3094265"/>
            <a:ext cx="3831313" cy="2667609"/>
          </a:xfrm>
          <a:prstGeom prst="rect">
            <a:avLst/>
          </a:prstGeom>
          <a:ln w="38100" cap="sq">
            <a:solidFill>
              <a:srgbClr val="660066"/>
            </a:solidFill>
            <a:prstDash val="solid"/>
            <a:miter lim="800000"/>
          </a:ln>
          <a:effectLst>
            <a:outerShdw blurRad="50800" dist="38100" dir="2700000" algn="tl" rotWithShape="0">
              <a:srgbClr val="000000">
                <a:alpha val="43000"/>
              </a:srgbClr>
            </a:outerShdw>
          </a:effectLst>
        </p:spPr>
      </p:pic>
      <p:sp>
        <p:nvSpPr>
          <p:cNvPr id="3" name="Footer Placeholder 2"/>
          <p:cNvSpPr>
            <a:spLocks noGrp="1"/>
          </p:cNvSpPr>
          <p:nvPr>
            <p:ph type="ftr" sz="quarter" idx="11"/>
          </p:nvPr>
        </p:nvSpPr>
        <p:spPr/>
        <p:txBody>
          <a:bodyPr/>
          <a:lstStyle/>
          <a:p>
            <a:r>
              <a:rPr lang="en-US" smtClean="0"/>
              <a:t>Nell Byler (University of Washington)</a:t>
            </a:r>
            <a:endParaRPr lang="en-US"/>
          </a:p>
        </p:txBody>
      </p:sp>
    </p:spTree>
    <p:extLst>
      <p:ext uri="{BB962C8B-B14F-4D97-AF65-F5344CB8AC3E}">
        <p14:creationId xmlns:p14="http://schemas.microsoft.com/office/powerpoint/2010/main" val="42793989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zzz_specpile_SFH.png"/>
          <p:cNvPicPr>
            <a:picLocks noGrp="1" noChangeAspect="1"/>
          </p:cNvPicPr>
          <p:nvPr>
            <p:ph idx="1"/>
          </p:nvPr>
        </p:nvPicPr>
        <p:blipFill rotWithShape="1">
          <a:blip r:embed="rId3">
            <a:extLst>
              <a:ext uri="{28A0092B-C50C-407E-A947-70E740481C1C}">
                <a14:useLocalDpi xmlns:a14="http://schemas.microsoft.com/office/drawing/2010/main" val="0"/>
              </a:ext>
            </a:extLst>
          </a:blip>
          <a:srcRect l="3953" t="6589" r="3820" b="3613"/>
          <a:stretch/>
        </p:blipFill>
        <p:spPr>
          <a:xfrm>
            <a:off x="645580" y="658916"/>
            <a:ext cx="7516019" cy="6098447"/>
          </a:xfrm>
        </p:spPr>
      </p:pic>
      <p:sp>
        <p:nvSpPr>
          <p:cNvPr id="27" name="Bent-Up Arrow 26"/>
          <p:cNvSpPr/>
          <p:nvPr/>
        </p:nvSpPr>
        <p:spPr>
          <a:xfrm rot="16200000">
            <a:off x="7678665" y="1864752"/>
            <a:ext cx="836245" cy="669486"/>
          </a:xfrm>
          <a:prstGeom prst="bentUpArrow">
            <a:avLst>
              <a:gd name="adj1" fmla="val 20237"/>
              <a:gd name="adj2" fmla="val 25000"/>
              <a:gd name="adj3" fmla="val 31350"/>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Bent-Up Arrow 28"/>
          <p:cNvSpPr/>
          <p:nvPr/>
        </p:nvSpPr>
        <p:spPr>
          <a:xfrm rot="16200000" flipH="1">
            <a:off x="7766495" y="5378260"/>
            <a:ext cx="800828" cy="668633"/>
          </a:xfrm>
          <a:prstGeom prst="bentUpArrow">
            <a:avLst>
              <a:gd name="adj1" fmla="val 20237"/>
              <a:gd name="adj2" fmla="val 25000"/>
              <a:gd name="adj3" fmla="val 31350"/>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7777664" y="2588082"/>
            <a:ext cx="1065806" cy="954107"/>
          </a:xfrm>
          <a:prstGeom prst="rect">
            <a:avLst/>
          </a:prstGeom>
          <a:noFill/>
        </p:spPr>
        <p:txBody>
          <a:bodyPr wrap="square" rtlCol="0">
            <a:spAutoFit/>
          </a:bodyPr>
          <a:lstStyle/>
          <a:p>
            <a:pPr algn="ctr"/>
            <a:r>
              <a:rPr lang="en-US" sz="2800" dirty="0" smtClean="0"/>
              <a:t>50% Mass</a:t>
            </a:r>
            <a:endParaRPr lang="en-US" sz="2800" dirty="0"/>
          </a:p>
        </p:txBody>
      </p:sp>
      <p:sp>
        <p:nvSpPr>
          <p:cNvPr id="31" name="TextBox 30"/>
          <p:cNvSpPr txBox="1"/>
          <p:nvPr/>
        </p:nvSpPr>
        <p:spPr>
          <a:xfrm>
            <a:off x="7734436" y="4358056"/>
            <a:ext cx="1065806" cy="954107"/>
          </a:xfrm>
          <a:prstGeom prst="rect">
            <a:avLst/>
          </a:prstGeom>
          <a:noFill/>
        </p:spPr>
        <p:txBody>
          <a:bodyPr wrap="square" rtlCol="0">
            <a:spAutoFit/>
          </a:bodyPr>
          <a:lstStyle/>
          <a:p>
            <a:pPr algn="ctr"/>
            <a:r>
              <a:rPr lang="en-US" sz="2800" dirty="0" smtClean="0"/>
              <a:t>&lt;10% Light</a:t>
            </a:r>
            <a:endParaRPr lang="en-US" sz="2800" dirty="0"/>
          </a:p>
        </p:txBody>
      </p:sp>
      <p:sp>
        <p:nvSpPr>
          <p:cNvPr id="32" name="TextBox 31"/>
          <p:cNvSpPr txBox="1"/>
          <p:nvPr/>
        </p:nvSpPr>
        <p:spPr>
          <a:xfrm>
            <a:off x="587717" y="85988"/>
            <a:ext cx="7843814" cy="584776"/>
          </a:xfrm>
          <a:prstGeom prst="rect">
            <a:avLst/>
          </a:prstGeom>
          <a:noFill/>
        </p:spPr>
        <p:txBody>
          <a:bodyPr wrap="none" rtlCol="0">
            <a:spAutoFit/>
          </a:bodyPr>
          <a:lstStyle/>
          <a:p>
            <a:r>
              <a:rPr lang="en-US" sz="3200" dirty="0" smtClean="0"/>
              <a:t>Assess sensitivity of mass-weighted properties</a:t>
            </a:r>
            <a:endParaRPr lang="is-IS" sz="3200" dirty="0" smtClean="0"/>
          </a:p>
        </p:txBody>
      </p:sp>
      <p:sp>
        <p:nvSpPr>
          <p:cNvPr id="2" name="TextBox 1"/>
          <p:cNvSpPr txBox="1"/>
          <p:nvPr/>
        </p:nvSpPr>
        <p:spPr>
          <a:xfrm rot="16200000">
            <a:off x="-300481" y="1899860"/>
            <a:ext cx="2194656" cy="492443"/>
          </a:xfrm>
          <a:prstGeom prst="rect">
            <a:avLst/>
          </a:prstGeom>
          <a:solidFill>
            <a:srgbClr val="FFFFFF"/>
          </a:solidFill>
        </p:spPr>
        <p:txBody>
          <a:bodyPr wrap="none" rtlCol="0">
            <a:spAutoFit/>
          </a:bodyPr>
          <a:lstStyle/>
          <a:p>
            <a:r>
              <a:rPr lang="en-US" sz="2600" dirty="0" smtClean="0"/>
              <a:t>Cumulative SF</a:t>
            </a:r>
            <a:endParaRPr lang="en-US" sz="2600" dirty="0"/>
          </a:p>
        </p:txBody>
      </p:sp>
      <p:sp>
        <p:nvSpPr>
          <p:cNvPr id="9" name="TextBox 8"/>
          <p:cNvSpPr txBox="1"/>
          <p:nvPr/>
        </p:nvSpPr>
        <p:spPr>
          <a:xfrm rot="16200000">
            <a:off x="314737" y="4819425"/>
            <a:ext cx="1082348" cy="492443"/>
          </a:xfrm>
          <a:prstGeom prst="rect">
            <a:avLst/>
          </a:prstGeom>
          <a:solidFill>
            <a:srgbClr val="FFFFFF"/>
          </a:solidFill>
        </p:spPr>
        <p:txBody>
          <a:bodyPr wrap="none" rtlCol="0">
            <a:spAutoFit/>
          </a:bodyPr>
          <a:lstStyle/>
          <a:p>
            <a:r>
              <a:rPr lang="en-US" sz="2600" dirty="0" smtClean="0"/>
              <a:t>L</a:t>
            </a:r>
            <a:r>
              <a:rPr lang="en-US" sz="2600" baseline="-25000" dirty="0" smtClean="0"/>
              <a:t>☉</a:t>
            </a:r>
            <a:r>
              <a:rPr lang="en-US" sz="2600" dirty="0" smtClean="0"/>
              <a:t> / </a:t>
            </a:r>
            <a:r>
              <a:rPr lang="en-US" sz="2600" dirty="0" err="1" smtClean="0"/>
              <a:t>Å</a:t>
            </a:r>
            <a:endParaRPr lang="en-US" sz="2600" dirty="0"/>
          </a:p>
        </p:txBody>
      </p:sp>
      <p:sp>
        <p:nvSpPr>
          <p:cNvPr id="3" name="TextBox 2"/>
          <p:cNvSpPr txBox="1"/>
          <p:nvPr/>
        </p:nvSpPr>
        <p:spPr>
          <a:xfrm>
            <a:off x="3233807" y="6340410"/>
            <a:ext cx="2451888" cy="492443"/>
          </a:xfrm>
          <a:prstGeom prst="rect">
            <a:avLst/>
          </a:prstGeom>
          <a:solidFill>
            <a:srgbClr val="FFFFFF"/>
          </a:solidFill>
        </p:spPr>
        <p:txBody>
          <a:bodyPr wrap="none" rtlCol="0">
            <a:spAutoFit/>
          </a:bodyPr>
          <a:lstStyle/>
          <a:p>
            <a:r>
              <a:rPr lang="en-US" sz="2600" dirty="0" smtClean="0"/>
              <a:t>Wavelength [ </a:t>
            </a:r>
            <a:r>
              <a:rPr lang="en-US" sz="2600" dirty="0" err="1" smtClean="0"/>
              <a:t>Å</a:t>
            </a:r>
            <a:r>
              <a:rPr lang="en-US" sz="2600" dirty="0" smtClean="0"/>
              <a:t> ]</a:t>
            </a:r>
            <a:endParaRPr lang="en-US" sz="2600" dirty="0"/>
          </a:p>
        </p:txBody>
      </p:sp>
      <p:sp>
        <p:nvSpPr>
          <p:cNvPr id="5" name="Footer Placeholder 4"/>
          <p:cNvSpPr>
            <a:spLocks noGrp="1"/>
          </p:cNvSpPr>
          <p:nvPr>
            <p:ph type="ftr" sz="quarter" idx="11"/>
          </p:nvPr>
        </p:nvSpPr>
        <p:spPr>
          <a:xfrm>
            <a:off x="29532" y="6492875"/>
            <a:ext cx="2895600" cy="365125"/>
          </a:xfrm>
        </p:spPr>
        <p:txBody>
          <a:bodyPr/>
          <a:lstStyle/>
          <a:p>
            <a:pPr algn="l"/>
            <a:r>
              <a:rPr lang="en-US" dirty="0" smtClean="0"/>
              <a:t>Nell Byler (University of Washington)</a:t>
            </a:r>
            <a:endParaRPr lang="en-US" dirty="0"/>
          </a:p>
        </p:txBody>
      </p:sp>
    </p:spTree>
    <p:extLst>
      <p:ext uri="{BB962C8B-B14F-4D97-AF65-F5344CB8AC3E}">
        <p14:creationId xmlns:p14="http://schemas.microsoft.com/office/powerpoint/2010/main" val="162753857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white_bg_good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white_bg_goodtheme.thmx</Template>
  <TotalTime>4499</TotalTime>
  <Words>878</Words>
  <Application>Microsoft Macintosh PowerPoint</Application>
  <PresentationFormat>On-screen Show (4:3)</PresentationFormat>
  <Paragraphs>111</Paragraphs>
  <Slides>10</Slides>
  <Notes>9</Notes>
  <HiddenSlides>0</HiddenSlides>
  <MMClips>0</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white_bg_goodtheme</vt:lpstr>
      <vt:lpstr>Synergies between resolved star and integrated light studies of galaxies</vt:lpstr>
      <vt:lpstr>PowerPoint Presentation</vt:lpstr>
      <vt:lpstr>PowerPoint Presentation</vt:lpstr>
      <vt:lpstr>PowerPoint Presentation</vt:lpstr>
      <vt:lpstr>PowerPoint Presentation</vt:lpstr>
      <vt:lpstr>PowerPoint Presentation</vt:lpstr>
      <vt:lpstr>PowerPoint Presentation</vt:lpstr>
      <vt:lpstr>Aperture-Matched Comparison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Nell Byler</dc:creator>
  <cp:lastModifiedBy>Nell Byler</cp:lastModifiedBy>
  <cp:revision>86</cp:revision>
  <dcterms:created xsi:type="dcterms:W3CDTF">2016-04-06T07:41:54Z</dcterms:created>
  <dcterms:modified xsi:type="dcterms:W3CDTF">2016-04-11T01:57:31Z</dcterms:modified>
</cp:coreProperties>
</file>