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7" r:id="rId2"/>
  </p:sldMasterIdLst>
  <p:sldIdLst>
    <p:sldId id="310" r:id="rId3"/>
    <p:sldId id="284" r:id="rId4"/>
    <p:sldId id="285" r:id="rId5"/>
    <p:sldId id="311" r:id="rId6"/>
    <p:sldId id="286" r:id="rId7"/>
    <p:sldId id="288" r:id="rId8"/>
    <p:sldId id="303" r:id="rId9"/>
    <p:sldId id="296" r:id="rId10"/>
    <p:sldId id="298" r:id="rId11"/>
    <p:sldId id="307" r:id="rId12"/>
    <p:sldId id="308" r:id="rId13"/>
    <p:sldId id="291" r:id="rId14"/>
    <p:sldId id="292" r:id="rId15"/>
    <p:sldId id="309" r:id="rId16"/>
    <p:sldId id="293" r:id="rId17"/>
    <p:sldId id="295" r:id="rId18"/>
    <p:sldId id="278" r:id="rId19"/>
    <p:sldId id="279" r:id="rId20"/>
    <p:sldId id="300" r:id="rId21"/>
    <p:sldId id="274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49E3DF"/>
    <a:srgbClr val="D30780"/>
    <a:srgbClr val="C500C5"/>
    <a:srgbClr val="1AC51B"/>
    <a:srgbClr val="B4C6F4"/>
    <a:srgbClr val="BEEA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9687" autoAdjust="0"/>
  </p:normalViewPr>
  <p:slideViewPr>
    <p:cSldViewPr snapToGrid="0" snapToObjects="1">
      <p:cViewPr>
        <p:scale>
          <a:sx n="81" d="100"/>
          <a:sy n="81" d="100"/>
        </p:scale>
        <p:origin x="-704" y="-4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1DB42-E708-3047-8ADC-2A4E7E9B578D}" type="datetimeFigureOut">
              <a:rPr lang="en-US" smtClean="0"/>
              <a:t>4/12/16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329FC-40DF-EB48-BC0E-92FC2DA3C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790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1DB42-E708-3047-8ADC-2A4E7E9B578D}" type="datetimeFigureOut">
              <a:rPr lang="en-US" smtClean="0"/>
              <a:t>4/12/16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329FC-40DF-EB48-BC0E-92FC2DA3C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5918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1DB42-E708-3047-8ADC-2A4E7E9B578D}" type="datetimeFigureOut">
              <a:rPr lang="en-US" smtClean="0"/>
              <a:t>4/12/16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329FC-40DF-EB48-BC0E-92FC2DA3C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1339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65248"/>
            <a:ext cx="7772400" cy="978408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352800"/>
            <a:ext cx="7772400" cy="877824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sto MT"/>
              </a:rPr>
              <a:pPr/>
              <a:t>4/12/16</a:t>
            </a:fld>
            <a:endParaRPr lang="en-US">
              <a:solidFill>
                <a:prstClr val="white">
                  <a:tint val="75000"/>
                </a:prstClr>
              </a:solidFill>
              <a:latin typeface="Calisto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sto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sto MT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6441515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sto MT"/>
              </a:rPr>
              <a:pPr/>
              <a:t>4/12/16</a:t>
            </a:fld>
            <a:endParaRPr lang="en-US">
              <a:solidFill>
                <a:prstClr val="white">
                  <a:tint val="75000"/>
                </a:prstClr>
              </a:solidFill>
              <a:latin typeface="Calisto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sto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sto MT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9092988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267200"/>
            <a:ext cx="7772400" cy="977153"/>
          </a:xfrm>
        </p:spPr>
        <p:txBody>
          <a:bodyPr anchor="b" anchorCtr="0">
            <a:no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799" y="5257800"/>
            <a:ext cx="7770813" cy="874058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sto MT"/>
              </a:rPr>
              <a:pPr/>
              <a:t>4/12/16</a:t>
            </a:fld>
            <a:endParaRPr lang="en-US">
              <a:solidFill>
                <a:prstClr val="white">
                  <a:tint val="75000"/>
                </a:prstClr>
              </a:solidFill>
              <a:latin typeface="Calisto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sto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sto MT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sto MT"/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 rot="21540000">
            <a:off x="2056196" y="424650"/>
            <a:ext cx="5031609" cy="337580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buFont typeface="Arial" pitchFamily="34" charset="0"/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137162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990600"/>
            <a:ext cx="7770813" cy="174307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756647"/>
            <a:ext cx="7770813" cy="1281953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sto MT"/>
              </a:rPr>
              <a:pPr/>
              <a:t>4/12/16</a:t>
            </a:fld>
            <a:endParaRPr lang="en-US">
              <a:solidFill>
                <a:prstClr val="white">
                  <a:tint val="75000"/>
                </a:prstClr>
              </a:solidFill>
              <a:latin typeface="Calisto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sto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sto MT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15551249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760538"/>
            <a:ext cx="3611880" cy="4365625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4733" y="1760538"/>
            <a:ext cx="3611880" cy="4365625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sto MT"/>
              </a:rPr>
              <a:pPr/>
              <a:t>4/12/16</a:t>
            </a:fld>
            <a:endParaRPr lang="en-US">
              <a:solidFill>
                <a:prstClr val="white">
                  <a:tint val="75000"/>
                </a:prstClr>
              </a:solidFill>
              <a:latin typeface="Calisto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sto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sto MT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22198710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50895"/>
            <a:ext cx="3611880" cy="61408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438400"/>
            <a:ext cx="3611880" cy="36877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 marL="2398713" indent="-336550">
              <a:defRPr sz="1600"/>
            </a:lvl8pPr>
            <a:lvl9pPr marL="2398713" indent="-3365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45526" y="1550895"/>
            <a:ext cx="3611880" cy="61408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45526" y="2438400"/>
            <a:ext cx="3611880" cy="36877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 marL="2398713" indent="-336550">
              <a:defRPr sz="1600"/>
            </a:lvl8pPr>
            <a:lvl9pPr marL="2398713" indent="-3365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sto MT"/>
              </a:rPr>
              <a:pPr/>
              <a:t>4/12/16</a:t>
            </a:fld>
            <a:endParaRPr lang="en-US">
              <a:solidFill>
                <a:prstClr val="white">
                  <a:tint val="75000"/>
                </a:prstClr>
              </a:solidFill>
              <a:latin typeface="Calisto MT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sto MT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sto MT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sto MT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786205" y="2191871"/>
            <a:ext cx="3429000" cy="1588"/>
          </a:xfrm>
          <a:prstGeom prst="line">
            <a:avLst/>
          </a:prstGeom>
          <a:ln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936966" y="2191871"/>
            <a:ext cx="3429000" cy="1588"/>
          </a:xfrm>
          <a:prstGeom prst="line">
            <a:avLst/>
          </a:prstGeom>
          <a:ln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22352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sto MT"/>
              </a:rPr>
              <a:pPr/>
              <a:t>4/12/16</a:t>
            </a:fld>
            <a:endParaRPr lang="en-US">
              <a:solidFill>
                <a:prstClr val="white">
                  <a:tint val="75000"/>
                </a:prstClr>
              </a:solidFill>
              <a:latin typeface="Calisto M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sto M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sto MT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22505571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sto MT"/>
              </a:rPr>
              <a:pPr/>
              <a:t>4/12/16</a:t>
            </a:fld>
            <a:endParaRPr lang="en-US">
              <a:solidFill>
                <a:prstClr val="white">
                  <a:tint val="75000"/>
                </a:prstClr>
              </a:solidFill>
              <a:latin typeface="Calisto M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sto 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sto MT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2959303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1DB42-E708-3047-8ADC-2A4E7E9B578D}" type="datetimeFigureOut">
              <a:rPr lang="en-US" smtClean="0"/>
              <a:t>4/12/16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329FC-40DF-EB48-BC0E-92FC2DA3C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3967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905" y="971550"/>
            <a:ext cx="3657600" cy="1162050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457200"/>
            <a:ext cx="3657600" cy="56689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905" y="2133601"/>
            <a:ext cx="3657600" cy="3581400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sto MT"/>
              </a:rPr>
              <a:pPr/>
              <a:t>4/12/16</a:t>
            </a:fld>
            <a:endParaRPr lang="en-US">
              <a:solidFill>
                <a:prstClr val="white">
                  <a:tint val="75000"/>
                </a:prstClr>
              </a:solidFill>
              <a:latin typeface="Calisto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sto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sto MT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21309862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5082" y="969264"/>
            <a:ext cx="3657600" cy="1161288"/>
          </a:xfrm>
        </p:spPr>
        <p:txBody>
          <a:bodyPr anchor="b">
            <a:noAutofit/>
          </a:bodyPr>
          <a:lstStyle>
            <a:lvl1pPr algn="l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63388" y="510988"/>
            <a:ext cx="3657600" cy="5553636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9853" y="2130552"/>
            <a:ext cx="3657600" cy="3584448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10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sto MT"/>
              </a:rPr>
              <a:pPr/>
              <a:t>4/12/16</a:t>
            </a:fld>
            <a:endParaRPr lang="en-US">
              <a:solidFill>
                <a:prstClr val="white">
                  <a:tint val="75000"/>
                </a:prstClr>
              </a:solidFill>
              <a:latin typeface="Calisto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sto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sto MT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40768610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51376"/>
            <a:ext cx="7776882" cy="1014984"/>
          </a:xfrm>
        </p:spPr>
        <p:txBody>
          <a:bodyPr anchor="b">
            <a:noAutofit/>
          </a:bodyPr>
          <a:lstStyle>
            <a:lvl1pPr algn="ctr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457199"/>
            <a:ext cx="5486400" cy="3644153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571" y="5181599"/>
            <a:ext cx="7776882" cy="950259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sto MT"/>
              </a:rPr>
              <a:pPr/>
              <a:t>4/12/16</a:t>
            </a:fld>
            <a:endParaRPr lang="en-US">
              <a:solidFill>
                <a:prstClr val="white">
                  <a:tint val="75000"/>
                </a:prstClr>
              </a:solidFill>
              <a:latin typeface="Calisto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sto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sto MT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24230681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55141"/>
            <a:ext cx="7776882" cy="1013011"/>
          </a:xfrm>
        </p:spPr>
        <p:txBody>
          <a:bodyPr anchor="b">
            <a:noAutofit/>
          </a:bodyPr>
          <a:lstStyle>
            <a:lvl1pPr algn="ctr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571" y="5181599"/>
            <a:ext cx="7776882" cy="950259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sto MT"/>
              </a:rPr>
              <a:pPr/>
              <a:t>4/12/16</a:t>
            </a:fld>
            <a:endParaRPr lang="en-US">
              <a:solidFill>
                <a:prstClr val="white">
                  <a:tint val="75000"/>
                </a:prstClr>
              </a:solidFill>
              <a:latin typeface="Calisto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sto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sto MT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sto MT"/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idx="13"/>
          </p:nvPr>
        </p:nvSpPr>
        <p:spPr>
          <a:xfrm>
            <a:off x="68580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6" name="Picture Placeholder 2"/>
          <p:cNvSpPr>
            <a:spLocks noGrp="1"/>
          </p:cNvSpPr>
          <p:nvPr>
            <p:ph type="pic" idx="14"/>
          </p:nvPr>
        </p:nvSpPr>
        <p:spPr>
          <a:xfrm>
            <a:off x="341249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7" name="Picture Placeholder 2"/>
          <p:cNvSpPr>
            <a:spLocks noGrp="1"/>
          </p:cNvSpPr>
          <p:nvPr>
            <p:ph type="pic" idx="15"/>
          </p:nvPr>
        </p:nvSpPr>
        <p:spPr>
          <a:xfrm>
            <a:off x="341249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8" name="Picture Placeholder 2"/>
          <p:cNvSpPr>
            <a:spLocks noGrp="1"/>
          </p:cNvSpPr>
          <p:nvPr>
            <p:ph type="pic" idx="16"/>
          </p:nvPr>
        </p:nvSpPr>
        <p:spPr>
          <a:xfrm>
            <a:off x="613918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9" name="Picture Placeholder 2"/>
          <p:cNvSpPr>
            <a:spLocks noGrp="1"/>
          </p:cNvSpPr>
          <p:nvPr>
            <p:ph type="pic" idx="17"/>
          </p:nvPr>
        </p:nvSpPr>
        <p:spPr>
          <a:xfrm>
            <a:off x="613918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071963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sto MT"/>
              </a:rPr>
              <a:pPr/>
              <a:t>4/12/16</a:t>
            </a:fld>
            <a:endParaRPr lang="en-US">
              <a:solidFill>
                <a:prstClr val="white">
                  <a:tint val="75000"/>
                </a:prstClr>
              </a:solidFill>
              <a:latin typeface="Calisto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sto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sto MT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37482433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533400"/>
            <a:ext cx="1600200" cy="5592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33400"/>
            <a:ext cx="6019800" cy="559276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sto MT"/>
              </a:rPr>
              <a:pPr/>
              <a:t>4/12/16</a:t>
            </a:fld>
            <a:endParaRPr lang="en-US">
              <a:solidFill>
                <a:prstClr val="white">
                  <a:tint val="75000"/>
                </a:prstClr>
              </a:solidFill>
              <a:latin typeface="Calisto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sto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sto MT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675345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1DB42-E708-3047-8ADC-2A4E7E9B578D}" type="datetimeFigureOut">
              <a:rPr lang="en-US" smtClean="0"/>
              <a:t>4/12/16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329FC-40DF-EB48-BC0E-92FC2DA3C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091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1DB42-E708-3047-8ADC-2A4E7E9B578D}" type="datetimeFigureOut">
              <a:rPr lang="en-US" smtClean="0"/>
              <a:t>4/12/16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329FC-40DF-EB48-BC0E-92FC2DA3C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979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1DB42-E708-3047-8ADC-2A4E7E9B578D}" type="datetimeFigureOut">
              <a:rPr lang="en-US" smtClean="0"/>
              <a:t>4/12/16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329FC-40DF-EB48-BC0E-92FC2DA3C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961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1DB42-E708-3047-8ADC-2A4E7E9B578D}" type="datetimeFigureOut">
              <a:rPr lang="en-US" smtClean="0"/>
              <a:t>4/12/16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329FC-40DF-EB48-BC0E-92FC2DA3C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785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1DB42-E708-3047-8ADC-2A4E7E9B578D}" type="datetimeFigureOut">
              <a:rPr lang="en-US" smtClean="0"/>
              <a:t>4/12/16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329FC-40DF-EB48-BC0E-92FC2DA3C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808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1DB42-E708-3047-8ADC-2A4E7E9B578D}" type="datetimeFigureOut">
              <a:rPr lang="en-US" smtClean="0"/>
              <a:t>4/12/16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329FC-40DF-EB48-BC0E-92FC2DA3C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923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1DB42-E708-3047-8ADC-2A4E7E9B578D}" type="datetimeFigureOut">
              <a:rPr lang="en-US" smtClean="0"/>
              <a:t>4/12/16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329FC-40DF-EB48-BC0E-92FC2DA3C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112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theme" Target="../theme/theme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1DB42-E708-3047-8ADC-2A4E7E9B578D}" type="datetimeFigureOut">
              <a:rPr lang="en-US" smtClean="0"/>
              <a:t>4/12/16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E329FC-40DF-EB48-BC0E-92FC2DA3C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879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752600"/>
            <a:ext cx="7770813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20435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defTabSz="914400"/>
            <a:fld id="{651A0C47-018D-4460-B945-BFF7981B6CA6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sto MT"/>
              </a:rPr>
              <a:pPr defTabSz="914400"/>
              <a:t>4/12/16</a:t>
            </a:fld>
            <a:endParaRPr lang="en-US">
              <a:solidFill>
                <a:prstClr val="white">
                  <a:tint val="75000"/>
                </a:prstClr>
              </a:solidFill>
              <a:latin typeface="Calisto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05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defTabSz="914400"/>
            <a:endParaRPr lang="en-US">
              <a:solidFill>
                <a:prstClr val="white">
                  <a:tint val="75000"/>
                </a:prstClr>
              </a:solidFill>
              <a:latin typeface="Calisto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29100" y="6356350"/>
            <a:ext cx="685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defTabSz="914400"/>
            <a:fld id="{9C1F5A0A-F6FC-4FFD-9B49-0DA8697211D9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sto MT"/>
              </a:rPr>
              <a:pPr defTabSz="914400"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37674429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FontTx/>
        <a:buBlip>
          <a:blip r:embed="rId16"/>
        </a:buBlip>
        <a:defRPr sz="22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FontTx/>
        <a:buBlip>
          <a:blip r:embed="rId16"/>
        </a:buBlip>
        <a:defRPr sz="20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FontTx/>
        <a:buBlip>
          <a:blip r:embed="rId16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FontTx/>
        <a:buBlip>
          <a:blip r:embed="rId16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FontTx/>
        <a:buBlip>
          <a:blip r:embed="rId16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5pPr>
      <a:lvl6pPr marL="2055813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6pPr>
      <a:lvl7pPr marL="2398713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7pPr>
      <a:lvl8pPr marL="2743200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8pPr>
      <a:lvl9pPr marL="3087688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emf"/><Relationship Id="rId3" Type="http://schemas.openxmlformats.org/officeDocument/2006/relationships/image" Target="../media/image1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5.em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emf"/><Relationship Id="rId3" Type="http://schemas.openxmlformats.org/officeDocument/2006/relationships/image" Target="../media/image19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1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6.emf"/><Relationship Id="rId5" Type="http://schemas.openxmlformats.org/officeDocument/2006/relationships/image" Target="../media/image7.emf"/><Relationship Id="rId6" Type="http://schemas.openxmlformats.org/officeDocument/2006/relationships/image" Target="../media/image8.em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emf"/><Relationship Id="rId3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emf"/><Relationship Id="rId3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8974" y="246725"/>
            <a:ext cx="8600470" cy="1679414"/>
          </a:xfrm>
        </p:spPr>
        <p:txBody>
          <a:bodyPr/>
          <a:lstStyle/>
          <a:p>
            <a:r>
              <a:rPr lang="en-US" sz="3600" b="1" dirty="0">
                <a:solidFill>
                  <a:schemeClr val="accent4"/>
                </a:solidFill>
              </a:rPr>
              <a:t>The Baryon Cycle on </a:t>
            </a:r>
            <a:r>
              <a:rPr lang="en-US" sz="3600" b="1" dirty="0" smtClean="0">
                <a:solidFill>
                  <a:schemeClr val="accent4"/>
                </a:solidFill>
              </a:rPr>
              <a:t>FIRE </a:t>
            </a:r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en-US" sz="2600" b="1" dirty="0" smtClean="0">
                <a:solidFill>
                  <a:srgbClr val="CCFFCC"/>
                </a:solidFill>
              </a:rPr>
              <a:t>Tracing </a:t>
            </a:r>
            <a:r>
              <a:rPr lang="en-US" sz="2600" b="1" dirty="0">
                <a:solidFill>
                  <a:srgbClr val="CCFFCC"/>
                </a:solidFill>
              </a:rPr>
              <a:t>Cosmic Inflows, Galactic Outflows, and </a:t>
            </a:r>
            <a:r>
              <a:rPr lang="en-US" sz="2600" b="1" dirty="0" smtClean="0">
                <a:solidFill>
                  <a:srgbClr val="CCFFCC"/>
                </a:solidFill>
              </a:rPr>
              <a:t/>
            </a:r>
            <a:br>
              <a:rPr lang="en-US" sz="2600" b="1" dirty="0" smtClean="0">
                <a:solidFill>
                  <a:srgbClr val="CCFFCC"/>
                </a:solidFill>
              </a:rPr>
            </a:br>
            <a:r>
              <a:rPr lang="en-US" sz="2600" b="1" dirty="0" smtClean="0">
                <a:solidFill>
                  <a:srgbClr val="CCFFCC"/>
                </a:solidFill>
              </a:rPr>
              <a:t>Gas </a:t>
            </a:r>
            <a:r>
              <a:rPr lang="en-US" sz="2600" b="1" dirty="0">
                <a:solidFill>
                  <a:srgbClr val="CCFFCC"/>
                </a:solidFill>
              </a:rPr>
              <a:t>Recycling in Realistic Environments</a:t>
            </a:r>
          </a:p>
        </p:txBody>
      </p:sp>
      <p:sp>
        <p:nvSpPr>
          <p:cNvPr id="6" name="Subtitle 1"/>
          <p:cNvSpPr>
            <a:spLocks noGrp="1"/>
          </p:cNvSpPr>
          <p:nvPr>
            <p:ph type="subTitle" idx="1"/>
          </p:nvPr>
        </p:nvSpPr>
        <p:spPr>
          <a:xfrm>
            <a:off x="0" y="2427111"/>
            <a:ext cx="9144000" cy="4176889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Daniel </a:t>
            </a:r>
            <a:r>
              <a:rPr lang="en-US" sz="2800" b="1" dirty="0" err="1" smtClean="0">
                <a:solidFill>
                  <a:schemeClr val="tx1"/>
                </a:solidFill>
              </a:rPr>
              <a:t>Anglés-Alcázar</a:t>
            </a:r>
            <a:endParaRPr lang="en-US" sz="2800" b="1" dirty="0">
              <a:solidFill>
                <a:schemeClr val="tx1"/>
              </a:solidFill>
            </a:endParaRPr>
          </a:p>
          <a:p>
            <a:pPr algn="ctr"/>
            <a:r>
              <a:rPr lang="en-US" sz="1900" dirty="0" smtClean="0">
                <a:solidFill>
                  <a:schemeClr val="tx1"/>
                </a:solidFill>
              </a:rPr>
              <a:t>CIERA Postdoctoral Fellow</a:t>
            </a:r>
          </a:p>
          <a:p>
            <a:pPr algn="ctr"/>
            <a:endParaRPr lang="en-US" sz="2300" dirty="0" smtClean="0">
              <a:solidFill>
                <a:schemeClr val="tx1"/>
              </a:solidFill>
            </a:endParaRPr>
          </a:p>
          <a:p>
            <a:r>
              <a:rPr lang="en-US" sz="3000" b="1" dirty="0">
                <a:solidFill>
                  <a:srgbClr val="E8950E"/>
                </a:solidFill>
              </a:rPr>
              <a:t>C</a:t>
            </a:r>
            <a:r>
              <a:rPr lang="en-US" sz="2200" dirty="0"/>
              <a:t>enter for </a:t>
            </a:r>
            <a:r>
              <a:rPr lang="en-US" sz="3000" b="1" dirty="0" smtClean="0">
                <a:solidFill>
                  <a:srgbClr val="E8950E"/>
                </a:solidFill>
              </a:rPr>
              <a:t>I</a:t>
            </a:r>
            <a:r>
              <a:rPr lang="en-US" sz="2200" dirty="0" smtClean="0"/>
              <a:t>nterdisciplinary</a:t>
            </a:r>
            <a:r>
              <a:rPr lang="en-US" sz="2300" dirty="0" smtClean="0"/>
              <a:t> </a:t>
            </a:r>
            <a:r>
              <a:rPr lang="en-US" sz="3000" b="1" dirty="0">
                <a:solidFill>
                  <a:srgbClr val="E8950E"/>
                </a:solidFill>
              </a:rPr>
              <a:t>E</a:t>
            </a:r>
            <a:r>
              <a:rPr lang="en-US" sz="2200" dirty="0"/>
              <a:t>xploration and </a:t>
            </a:r>
            <a:r>
              <a:rPr lang="en-US" sz="3000" b="1" dirty="0">
                <a:solidFill>
                  <a:srgbClr val="E8950E"/>
                </a:solidFill>
              </a:rPr>
              <a:t>R</a:t>
            </a:r>
            <a:r>
              <a:rPr lang="en-US" sz="2200" dirty="0"/>
              <a:t>esearch in </a:t>
            </a:r>
            <a:r>
              <a:rPr lang="en-US" sz="3000" b="1" dirty="0" smtClean="0">
                <a:solidFill>
                  <a:srgbClr val="E8950E"/>
                </a:solidFill>
              </a:rPr>
              <a:t>A</a:t>
            </a:r>
            <a:r>
              <a:rPr lang="en-US" sz="2200" dirty="0" smtClean="0"/>
              <a:t>strophysics</a:t>
            </a:r>
            <a:endParaRPr lang="en-US" sz="2300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en-US" sz="23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Northwestern </a:t>
            </a:r>
            <a:r>
              <a:rPr lang="en-US" sz="23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University, USA</a:t>
            </a:r>
            <a:endParaRPr lang="en-US" sz="2300" b="1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algn="ctr"/>
            <a:endParaRPr lang="en-US" sz="2300" b="1" dirty="0">
              <a:solidFill>
                <a:schemeClr val="tx1"/>
              </a:solidFill>
            </a:endParaRPr>
          </a:p>
          <a:p>
            <a:pPr lvl="0"/>
            <a:r>
              <a:rPr lang="en-US" sz="2100" dirty="0" smtClean="0">
                <a:solidFill>
                  <a:schemeClr val="tx1"/>
                </a:solidFill>
              </a:rPr>
              <a:t>With: </a:t>
            </a:r>
            <a:r>
              <a:rPr lang="en-US" sz="2100" dirty="0">
                <a:solidFill>
                  <a:schemeClr val="tx1"/>
                </a:solidFill>
              </a:rPr>
              <a:t>C-A </a:t>
            </a:r>
            <a:r>
              <a:rPr lang="en-US" sz="2100" dirty="0" err="1">
                <a:solidFill>
                  <a:schemeClr val="tx1"/>
                </a:solidFill>
              </a:rPr>
              <a:t>Faucher-Giguère</a:t>
            </a:r>
            <a:r>
              <a:rPr lang="en-US" sz="2100" dirty="0">
                <a:solidFill>
                  <a:schemeClr val="tx1"/>
                </a:solidFill>
              </a:rPr>
              <a:t>, P. Hopkins, D. </a:t>
            </a:r>
            <a:r>
              <a:rPr lang="en-US" sz="2100" dirty="0" err="1">
                <a:solidFill>
                  <a:schemeClr val="tx1"/>
                </a:solidFill>
              </a:rPr>
              <a:t>Keres</a:t>
            </a:r>
            <a:r>
              <a:rPr lang="en-US" sz="2100" dirty="0">
                <a:solidFill>
                  <a:schemeClr val="tx1"/>
                </a:solidFill>
              </a:rPr>
              <a:t>, N. Murray, E. </a:t>
            </a:r>
            <a:r>
              <a:rPr lang="en-US" sz="2100" dirty="0" err="1">
                <a:solidFill>
                  <a:schemeClr val="tx1"/>
                </a:solidFill>
              </a:rPr>
              <a:t>Quataert</a:t>
            </a:r>
            <a:r>
              <a:rPr lang="en-US" sz="2100" dirty="0">
                <a:solidFill>
                  <a:schemeClr val="tx1"/>
                </a:solidFill>
              </a:rPr>
              <a:t> </a:t>
            </a:r>
          </a:p>
          <a:p>
            <a:pPr algn="ctr"/>
            <a:endParaRPr lang="en-US" sz="2300" b="1" dirty="0" smtClean="0">
              <a:solidFill>
                <a:schemeClr val="tx1"/>
              </a:solidFill>
            </a:endParaRPr>
          </a:p>
          <a:p>
            <a:pPr algn="ctr"/>
            <a:endParaRPr lang="en-US" sz="22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r>
              <a:rPr lang="en-US" sz="2200" b="1" i="1" dirty="0" smtClean="0"/>
              <a:t>The interplay between local and global processes in galaxies </a:t>
            </a:r>
          </a:p>
          <a:p>
            <a:r>
              <a:rPr lang="en-US" b="1" dirty="0"/>
              <a:t>Cozumel, México, </a:t>
            </a:r>
            <a:r>
              <a:rPr lang="en-US" b="1" dirty="0" smtClean="0"/>
              <a:t>April 12th, </a:t>
            </a:r>
            <a:r>
              <a:rPr lang="en-US" b="1" dirty="0"/>
              <a:t>2016</a:t>
            </a:r>
          </a:p>
          <a:p>
            <a:endParaRPr lang="en-US" sz="2600" b="1" i="1" dirty="0">
              <a:solidFill>
                <a:schemeClr val="tx1"/>
              </a:solidFill>
            </a:endParaRPr>
          </a:p>
          <a:p>
            <a:endParaRPr lang="en-US" sz="2600" b="1" i="1" dirty="0">
              <a:solidFill>
                <a:schemeClr val="tx1"/>
              </a:solidFill>
            </a:endParaRPr>
          </a:p>
          <a:p>
            <a:pPr algn="ctr"/>
            <a:endParaRPr lang="en-US" sz="2300" b="1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997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owthModeHalo_WindLoadin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42" y="997645"/>
            <a:ext cx="4572000" cy="3429000"/>
          </a:xfrm>
          <a:prstGeom prst="rect">
            <a:avLst/>
          </a:prstGeom>
          <a:ln w="38100" cmpd="sng">
            <a:solidFill>
              <a:srgbClr val="CCFFCC"/>
            </a:solidFill>
          </a:ln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685800" y="22896"/>
            <a:ext cx="7772400" cy="66326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DBF1CE"/>
                </a:solidFill>
                <a:latin typeface="Calisto MT"/>
              </a:rPr>
              <a:t>Trends with halo mass</a:t>
            </a:r>
            <a:endParaRPr lang="en-US" sz="3600" b="1" dirty="0">
              <a:solidFill>
                <a:srgbClr val="DBF1CE"/>
              </a:solidFill>
              <a:latin typeface="Calisto MT"/>
            </a:endParaRPr>
          </a:p>
        </p:txBody>
      </p:sp>
      <p:pic>
        <p:nvPicPr>
          <p:cNvPr id="5" name="Picture 4" descr="GrowthModeHalo_Acc_WindRec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546445"/>
            <a:ext cx="4572000" cy="3429000"/>
          </a:xfrm>
          <a:prstGeom prst="rect">
            <a:avLst/>
          </a:prstGeom>
          <a:ln w="38100" cmpd="sng"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344915" y="5711406"/>
            <a:ext cx="69608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0"/>
              <a:buChar char="à"/>
            </a:pPr>
            <a:r>
              <a:rPr lang="en-US" b="1" dirty="0" smtClean="0">
                <a:solidFill>
                  <a:srgbClr val="55992B">
                    <a:lumMod val="20000"/>
                    <a:lumOff val="80000"/>
                  </a:srgbClr>
                </a:solidFill>
                <a:latin typeface="Calibri"/>
              </a:rPr>
              <a:t> Mass-loading factor larger for low mass </a:t>
            </a:r>
            <a:r>
              <a:rPr lang="en-US" b="1" dirty="0">
                <a:solidFill>
                  <a:srgbClr val="55992B">
                    <a:lumMod val="20000"/>
                    <a:lumOff val="80000"/>
                  </a:srgbClr>
                </a:solidFill>
                <a:latin typeface="Calibri"/>
              </a:rPr>
              <a:t>galaxies (Muratov+15</a:t>
            </a:r>
            <a:r>
              <a:rPr lang="en-US" b="1" dirty="0" smtClean="0">
                <a:solidFill>
                  <a:srgbClr val="55992B">
                    <a:lumMod val="20000"/>
                    <a:lumOff val="80000"/>
                  </a:srgbClr>
                </a:solidFill>
                <a:latin typeface="Calibri"/>
              </a:rPr>
              <a:t>)</a:t>
            </a:r>
          </a:p>
          <a:p>
            <a:pPr marL="285750" indent="-285750">
              <a:buFont typeface="Wingdings" charset="0"/>
              <a:buChar char="à"/>
            </a:pPr>
            <a:r>
              <a:rPr lang="en-US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libri"/>
              </a:rPr>
              <a:t> Wind recycling more important in low mass galaxies</a:t>
            </a:r>
          </a:p>
          <a:p>
            <a:r>
              <a:rPr lang="en-US" b="1" dirty="0" smtClean="0">
                <a:solidFill>
                  <a:srgbClr val="55992B">
                    <a:lumMod val="20000"/>
                    <a:lumOff val="80000"/>
                  </a:srgbClr>
                </a:solidFill>
                <a:latin typeface="Calibri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 rot="16200000">
            <a:off x="-1037503" y="2468958"/>
            <a:ext cx="2941831" cy="3385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Cumulative mass-loading factor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1135369" y="3013358"/>
            <a:ext cx="2726327" cy="3385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Fraction of gas accretion rate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10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owthModeHalo_WindLoadin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42" y="997645"/>
            <a:ext cx="4572000" cy="3429000"/>
          </a:xfrm>
          <a:prstGeom prst="rect">
            <a:avLst/>
          </a:prstGeom>
          <a:ln w="38100" cmpd="sng">
            <a:solidFill>
              <a:srgbClr val="CCFFCC"/>
            </a:solidFill>
          </a:ln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685800" y="22896"/>
            <a:ext cx="7772400" cy="66326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DBF1CE"/>
                </a:solidFill>
                <a:latin typeface="Calisto MT"/>
              </a:rPr>
              <a:t>Trends with halo mass</a:t>
            </a:r>
            <a:endParaRPr lang="en-US" sz="3600" b="1" dirty="0">
              <a:solidFill>
                <a:srgbClr val="DBF1CE"/>
              </a:solidFill>
              <a:latin typeface="Calisto MT"/>
            </a:endParaRPr>
          </a:p>
        </p:txBody>
      </p:sp>
      <p:pic>
        <p:nvPicPr>
          <p:cNvPr id="5" name="Picture 4" descr="GrowthModeHalo_Acc_WindRec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546445"/>
            <a:ext cx="4572000" cy="3429000"/>
          </a:xfrm>
          <a:prstGeom prst="rect">
            <a:avLst/>
          </a:prstGeom>
          <a:ln w="38100" cmpd="sng">
            <a:solidFill>
              <a:srgbClr val="6EB8EA"/>
            </a:solidFill>
          </a:ln>
        </p:spPr>
      </p:pic>
      <p:pic>
        <p:nvPicPr>
          <p:cNvPr id="7" name="Picture 6" descr="GrowthModeHalo_Acc_WindTran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156" y="2110918"/>
            <a:ext cx="4572000" cy="3429000"/>
          </a:xfrm>
          <a:prstGeom prst="rect">
            <a:avLst/>
          </a:prstGeom>
          <a:ln w="38100" cmpd="sng">
            <a:solidFill>
              <a:schemeClr val="accent4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344915" y="5711406"/>
            <a:ext cx="66943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0"/>
              <a:buChar char="à"/>
            </a:pPr>
            <a:r>
              <a:rPr lang="en-US" b="1" dirty="0" smtClean="0">
                <a:solidFill>
                  <a:srgbClr val="55992B">
                    <a:lumMod val="20000"/>
                    <a:lumOff val="80000"/>
                  </a:srgbClr>
                </a:solidFill>
                <a:latin typeface="Calibri"/>
              </a:rPr>
              <a:t> Mass-loading factor larger for low mass </a:t>
            </a:r>
            <a:r>
              <a:rPr lang="en-US" b="1" dirty="0">
                <a:solidFill>
                  <a:srgbClr val="55992B">
                    <a:lumMod val="20000"/>
                    <a:lumOff val="80000"/>
                  </a:srgbClr>
                </a:solidFill>
                <a:latin typeface="Calibri"/>
              </a:rPr>
              <a:t>galaxies (Muratov+15</a:t>
            </a:r>
            <a:r>
              <a:rPr lang="en-US" b="1" dirty="0" smtClean="0">
                <a:solidFill>
                  <a:srgbClr val="55992B">
                    <a:lumMod val="20000"/>
                    <a:lumOff val="80000"/>
                  </a:srgbClr>
                </a:solidFill>
                <a:latin typeface="Calibri"/>
              </a:rPr>
              <a:t>)</a:t>
            </a:r>
          </a:p>
          <a:p>
            <a:pPr marL="285750" indent="-285750">
              <a:buFont typeface="Wingdings" charset="0"/>
              <a:buChar char="à"/>
            </a:pPr>
            <a:r>
              <a:rPr lang="en-US" b="1" dirty="0" smtClean="0">
                <a:solidFill>
                  <a:srgbClr val="9ED0F1"/>
                </a:solidFill>
                <a:latin typeface="Calibri"/>
              </a:rPr>
              <a:t> Wind recycling more important in low mass galaxies</a:t>
            </a:r>
          </a:p>
          <a:p>
            <a:pPr marL="285750" indent="-285750">
              <a:buFont typeface="Wingdings" charset="0"/>
              <a:buChar char="à"/>
            </a:pPr>
            <a:r>
              <a:rPr lang="en-US" b="1" dirty="0" smtClean="0">
                <a:solidFill>
                  <a:schemeClr val="accent4"/>
                </a:solidFill>
                <a:latin typeface="Calibri"/>
              </a:rPr>
              <a:t> Wind transfer increases with halo mass </a:t>
            </a:r>
          </a:p>
        </p:txBody>
      </p:sp>
      <p:sp>
        <p:nvSpPr>
          <p:cNvPr id="3" name="TextBox 2"/>
          <p:cNvSpPr txBox="1"/>
          <p:nvPr/>
        </p:nvSpPr>
        <p:spPr>
          <a:xfrm rot="16200000">
            <a:off x="-1037503" y="2468958"/>
            <a:ext cx="2941831" cy="3385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Cumulative mass-loading factor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1135369" y="3013358"/>
            <a:ext cx="2726327" cy="3385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Fraction of gas accretion rate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16200000">
            <a:off x="3184807" y="3479358"/>
            <a:ext cx="2726327" cy="3385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Fraction of gas accretion rate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853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umMassNre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190040"/>
            <a:ext cx="6400800" cy="4572000"/>
          </a:xfrm>
          <a:prstGeom prst="rect">
            <a:avLst/>
          </a:prstGeom>
          <a:ln w="38100" cmpd="sng">
            <a:solidFill>
              <a:srgbClr val="CDD4D7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2264576" y="1649012"/>
            <a:ext cx="7353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prstClr val="black"/>
                </a:solidFill>
                <a:latin typeface="Calibri"/>
              </a:rPr>
              <a:t>Never </a:t>
            </a:r>
          </a:p>
          <a:p>
            <a:pPr algn="ctr"/>
            <a:r>
              <a:rPr lang="en-US" sz="1400" b="1" dirty="0" smtClean="0">
                <a:solidFill>
                  <a:prstClr val="black"/>
                </a:solidFill>
                <a:latin typeface="Calibri"/>
              </a:rPr>
              <a:t>ejected</a:t>
            </a:r>
            <a:endParaRPr lang="en-US" sz="1400" b="1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569577" y="2160889"/>
            <a:ext cx="0" cy="272166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7" name="TextBox 16"/>
          <p:cNvSpPr txBox="1"/>
          <p:nvPr/>
        </p:nvSpPr>
        <p:spPr>
          <a:xfrm>
            <a:off x="390023" y="5976375"/>
            <a:ext cx="81355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0"/>
              <a:buChar char="à"/>
            </a:pPr>
            <a:r>
              <a:rPr lang="en-US" b="1" dirty="0" smtClean="0">
                <a:solidFill>
                  <a:srgbClr val="55992B">
                    <a:lumMod val="20000"/>
                    <a:lumOff val="80000"/>
                  </a:srgbClr>
                </a:solidFill>
                <a:latin typeface="Calibri"/>
              </a:rPr>
              <a:t>Gas is recycled more in lower mass halos prior to forming stars</a:t>
            </a:r>
          </a:p>
          <a:p>
            <a:pPr marL="285750" indent="-285750">
              <a:buFont typeface="Wingdings" charset="0"/>
              <a:buChar char="à"/>
            </a:pPr>
            <a:r>
              <a:rPr lang="en-US" b="1" dirty="0">
                <a:solidFill>
                  <a:srgbClr val="55992B">
                    <a:lumMod val="20000"/>
                    <a:lumOff val="80000"/>
                  </a:srgbClr>
                </a:solidFill>
                <a:latin typeface="Calibri"/>
              </a:rPr>
              <a:t>50% of </a:t>
            </a:r>
            <a:r>
              <a:rPr lang="en-US" b="1" dirty="0" smtClean="0">
                <a:solidFill>
                  <a:srgbClr val="55992B">
                    <a:lumMod val="20000"/>
                    <a:lumOff val="80000"/>
                  </a:srgbClr>
                </a:solidFill>
                <a:latin typeface="Calibri"/>
              </a:rPr>
              <a:t>mass recycled </a:t>
            </a:r>
            <a:r>
              <a:rPr lang="en-US" b="1" dirty="0">
                <a:solidFill>
                  <a:srgbClr val="55992B">
                    <a:lumMod val="20000"/>
                    <a:lumOff val="80000"/>
                  </a:srgbClr>
                </a:solidFill>
                <a:latin typeface="Calibri"/>
              </a:rPr>
              <a:t>more than [ 1, 2, 3, 6 ] times in log M</a:t>
            </a:r>
            <a:r>
              <a:rPr lang="en-US" b="1" baseline="-25000" dirty="0">
                <a:solidFill>
                  <a:srgbClr val="55992B">
                    <a:lumMod val="20000"/>
                    <a:lumOff val="80000"/>
                  </a:srgbClr>
                </a:solidFill>
                <a:latin typeface="Calibri"/>
              </a:rPr>
              <a:t>HALO</a:t>
            </a:r>
            <a:r>
              <a:rPr lang="en-US" b="1" dirty="0">
                <a:solidFill>
                  <a:srgbClr val="55992B">
                    <a:lumMod val="20000"/>
                    <a:lumOff val="80000"/>
                  </a:srgbClr>
                </a:solidFill>
                <a:latin typeface="Calibri"/>
              </a:rPr>
              <a:t> = [ 13, 12, 11, 10 ]</a:t>
            </a:r>
          </a:p>
          <a:p>
            <a:pPr marL="285750" indent="-285750">
              <a:buFont typeface="Wingdings" charset="0"/>
              <a:buChar char="à"/>
            </a:pPr>
            <a:endParaRPr lang="en-US" b="1" dirty="0" smtClean="0">
              <a:solidFill>
                <a:srgbClr val="55992B">
                  <a:lumMod val="20000"/>
                  <a:lumOff val="80000"/>
                </a:srgbClr>
              </a:solidFill>
              <a:latin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47951" y="1146302"/>
            <a:ext cx="20056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non-externally processed gas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003837" y="4617840"/>
            <a:ext cx="449008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b="1" kern="0" dirty="0" smtClean="0">
                <a:solidFill>
                  <a:prstClr val="black"/>
                </a:solidFill>
                <a:latin typeface="Calibri"/>
              </a:rPr>
              <a:t>log M</a:t>
            </a:r>
            <a:r>
              <a:rPr lang="en-US" sz="2400" b="1" kern="0" baseline="-25000" dirty="0" smtClean="0">
                <a:solidFill>
                  <a:prstClr val="black"/>
                </a:solidFill>
                <a:latin typeface="Calibri"/>
              </a:rPr>
              <a:t>HALO</a:t>
            </a:r>
            <a:r>
              <a:rPr lang="en-US" sz="2400" b="1" kern="0" dirty="0" smtClean="0">
                <a:solidFill>
                  <a:prstClr val="black"/>
                </a:solidFill>
                <a:latin typeface="Calibri"/>
              </a:rPr>
              <a:t> (z=0)  =  </a:t>
            </a:r>
            <a:r>
              <a:rPr lang="en-US" sz="2400" b="1" kern="0" dirty="0" smtClean="0">
                <a:solidFill>
                  <a:srgbClr val="FF0000"/>
                </a:solidFill>
                <a:latin typeface="Calibri"/>
              </a:rPr>
              <a:t>13</a:t>
            </a:r>
            <a:r>
              <a:rPr lang="en-US" sz="2400" b="1" kern="0" dirty="0" smtClean="0">
                <a:solidFill>
                  <a:prstClr val="black"/>
                </a:solidFill>
                <a:latin typeface="Calibri"/>
              </a:rPr>
              <a:t>,  </a:t>
            </a:r>
            <a:r>
              <a:rPr lang="en-US" sz="2400" b="1" kern="0" dirty="0" smtClean="0">
                <a:solidFill>
                  <a:srgbClr val="1AC51B"/>
                </a:solidFill>
                <a:latin typeface="Calibri"/>
              </a:rPr>
              <a:t>12</a:t>
            </a:r>
            <a:r>
              <a:rPr lang="en-US" sz="2400" b="1" kern="0" dirty="0" smtClean="0">
                <a:solidFill>
                  <a:prstClr val="black"/>
                </a:solidFill>
                <a:latin typeface="Calibri"/>
              </a:rPr>
              <a:t>,  </a:t>
            </a:r>
            <a:r>
              <a:rPr lang="en-US" sz="2400" b="1" kern="0" dirty="0" smtClean="0">
                <a:solidFill>
                  <a:srgbClr val="49E3DF"/>
                </a:solidFill>
                <a:latin typeface="Calibri"/>
              </a:rPr>
              <a:t>11</a:t>
            </a:r>
            <a:r>
              <a:rPr lang="en-US" sz="2400" b="1" kern="0" dirty="0" smtClean="0">
                <a:solidFill>
                  <a:prstClr val="black"/>
                </a:solidFill>
                <a:latin typeface="Calibri"/>
              </a:rPr>
              <a:t>,  </a:t>
            </a:r>
            <a:r>
              <a:rPr lang="en-US" sz="2400" b="1" kern="0" dirty="0" smtClean="0">
                <a:solidFill>
                  <a:srgbClr val="0000FF"/>
                </a:solidFill>
                <a:latin typeface="Calibri"/>
              </a:rPr>
              <a:t>10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85800" y="22896"/>
            <a:ext cx="7772400" cy="66326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DBF1CE"/>
                </a:solidFill>
                <a:latin typeface="Calisto MT"/>
              </a:rPr>
              <a:t>Tracking # of recycling times</a:t>
            </a:r>
            <a:endParaRPr lang="en-US" sz="3600" b="1" dirty="0">
              <a:solidFill>
                <a:srgbClr val="DBF1CE"/>
              </a:solidFill>
              <a:latin typeface="Calisto M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606179" y="2172232"/>
            <a:ext cx="696580" cy="24219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708408" y="5393244"/>
            <a:ext cx="2032002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Calibri"/>
              </a:rPr>
              <a:t># of recycling times</a:t>
            </a:r>
          </a:p>
        </p:txBody>
      </p:sp>
      <p:sp>
        <p:nvSpPr>
          <p:cNvPr id="13" name="TextBox 12"/>
          <p:cNvSpPr txBox="1"/>
          <p:nvPr/>
        </p:nvSpPr>
        <p:spPr>
          <a:xfrm rot="16200000">
            <a:off x="391580" y="3303705"/>
            <a:ext cx="2714530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Calibri"/>
              </a:rPr>
              <a:t>C</a:t>
            </a:r>
            <a:r>
              <a:rPr lang="en-US" sz="2000" b="1" dirty="0" smtClean="0">
                <a:solidFill>
                  <a:srgbClr val="000000"/>
                </a:solidFill>
                <a:latin typeface="Calibri"/>
              </a:rPr>
              <a:t>umulative stellar mass</a:t>
            </a:r>
          </a:p>
        </p:txBody>
      </p:sp>
    </p:spTree>
    <p:extLst>
      <p:ext uri="{BB962C8B-B14F-4D97-AF65-F5344CB8AC3E}">
        <p14:creationId xmlns:p14="http://schemas.microsoft.com/office/powerpoint/2010/main" val="4035167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et_vs_Nre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282" y="1308856"/>
            <a:ext cx="6325437" cy="4518169"/>
          </a:xfrm>
          <a:prstGeom prst="rect">
            <a:avLst/>
          </a:prstGeom>
          <a:ln w="38100" cmpd="sng">
            <a:solidFill>
              <a:srgbClr val="CDD4D7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478846" y="6076521"/>
            <a:ext cx="6186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sto MT"/>
                <a:sym typeface="Wingdings"/>
              </a:rPr>
              <a:t> </a:t>
            </a:r>
            <a:r>
              <a:rPr lang="en-US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sto MT"/>
              </a:rPr>
              <a:t>Gas increasingly enriched as it cycles </a:t>
            </a:r>
            <a:r>
              <a:rPr lang="en-US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through the </a:t>
            </a:r>
            <a:r>
              <a:rPr lang="en-US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sto MT"/>
              </a:rPr>
              <a:t>galaxy</a:t>
            </a:r>
            <a:endParaRPr lang="en-US" b="1" dirty="0">
              <a:solidFill>
                <a:schemeClr val="accent5">
                  <a:lumMod val="20000"/>
                  <a:lumOff val="80000"/>
                </a:schemeClr>
              </a:solidFill>
              <a:latin typeface="Calisto M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69484" y="1264727"/>
            <a:ext cx="20459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en-US" sz="1200" dirty="0" smtClean="0">
                <a:solidFill>
                  <a:srgbClr val="000000"/>
                </a:solidFill>
                <a:latin typeface="Calisto MT"/>
              </a:rPr>
              <a:t>non-externally processed gas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85800" y="22896"/>
            <a:ext cx="7772400" cy="66326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solidFill>
                  <a:srgbClr val="DBF1CE"/>
                </a:solidFill>
                <a:latin typeface="Calisto MT"/>
              </a:rPr>
              <a:t>M</a:t>
            </a:r>
            <a:r>
              <a:rPr lang="en-US" sz="3600" b="1" dirty="0" err="1" smtClean="0">
                <a:solidFill>
                  <a:srgbClr val="DBF1CE"/>
                </a:solidFill>
                <a:latin typeface="Calisto MT"/>
              </a:rPr>
              <a:t>etallicity</a:t>
            </a:r>
            <a:r>
              <a:rPr lang="en-US" sz="3600" b="1" dirty="0" smtClean="0">
                <a:solidFill>
                  <a:srgbClr val="DBF1CE"/>
                </a:solidFill>
                <a:latin typeface="Calisto MT"/>
              </a:rPr>
              <a:t> implications</a:t>
            </a:r>
            <a:endParaRPr lang="en-US" sz="3600" b="1" dirty="0">
              <a:solidFill>
                <a:srgbClr val="DBF1CE"/>
              </a:solidFill>
              <a:latin typeface="Calisto M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62363" y="1655982"/>
            <a:ext cx="4169291" cy="754053"/>
          </a:xfrm>
          <a:prstGeom prst="rect">
            <a:avLst/>
          </a:prstGeom>
          <a:solidFill>
            <a:srgbClr val="FFFFFF"/>
          </a:solidFill>
          <a:ln>
            <a:solidFill>
              <a:sysClr val="window" lastClr="FFFFFF"/>
            </a:solidFill>
          </a:ln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sz="2000" b="1" kern="0" dirty="0" smtClean="0">
                <a:solidFill>
                  <a:sysClr val="windowText" lastClr="000000"/>
                </a:solidFill>
                <a:latin typeface="Calisto MT"/>
              </a:rPr>
              <a:t>log M</a:t>
            </a:r>
            <a:r>
              <a:rPr lang="en-US" sz="2000" b="1" kern="0" baseline="-25000" dirty="0" smtClean="0">
                <a:solidFill>
                  <a:sysClr val="windowText" lastClr="000000"/>
                </a:solidFill>
                <a:latin typeface="Calisto MT"/>
              </a:rPr>
              <a:t>HALO</a:t>
            </a:r>
            <a:r>
              <a:rPr lang="en-US" sz="2000" b="1" kern="0" dirty="0" smtClean="0">
                <a:solidFill>
                  <a:sysClr val="windowText" lastClr="000000"/>
                </a:solidFill>
                <a:latin typeface="Calisto MT"/>
              </a:rPr>
              <a:t> (z=0) =  </a:t>
            </a:r>
            <a:r>
              <a:rPr lang="en-US" sz="2000" b="1" kern="0" dirty="0" smtClean="0">
                <a:solidFill>
                  <a:srgbClr val="FF0000"/>
                </a:solidFill>
                <a:latin typeface="Calisto MT"/>
              </a:rPr>
              <a:t>13</a:t>
            </a:r>
            <a:r>
              <a:rPr lang="en-US" sz="2000" b="1" kern="0" dirty="0" smtClean="0">
                <a:solidFill>
                  <a:sysClr val="windowText" lastClr="000000"/>
                </a:solidFill>
                <a:latin typeface="Calisto MT"/>
              </a:rPr>
              <a:t>,  </a:t>
            </a:r>
            <a:r>
              <a:rPr lang="en-US" sz="2000" b="1" kern="0" dirty="0" smtClean="0">
                <a:solidFill>
                  <a:srgbClr val="1AC51B"/>
                </a:solidFill>
                <a:latin typeface="Calisto MT"/>
              </a:rPr>
              <a:t>12</a:t>
            </a:r>
            <a:r>
              <a:rPr lang="en-US" sz="2000" b="1" kern="0" dirty="0" smtClean="0">
                <a:solidFill>
                  <a:sysClr val="windowText" lastClr="000000"/>
                </a:solidFill>
                <a:latin typeface="Calisto MT"/>
              </a:rPr>
              <a:t>,  </a:t>
            </a:r>
            <a:r>
              <a:rPr lang="en-US" sz="2000" b="1" kern="0" dirty="0" smtClean="0">
                <a:solidFill>
                  <a:srgbClr val="49E3DF"/>
                </a:solidFill>
                <a:latin typeface="Calisto MT"/>
              </a:rPr>
              <a:t>11</a:t>
            </a:r>
            <a:r>
              <a:rPr lang="en-US" sz="2000" b="1" kern="0" dirty="0" smtClean="0">
                <a:solidFill>
                  <a:sysClr val="windowText" lastClr="000000"/>
                </a:solidFill>
                <a:latin typeface="Calisto MT"/>
              </a:rPr>
              <a:t>,  </a:t>
            </a:r>
            <a:r>
              <a:rPr lang="en-US" sz="2000" b="1" kern="0" dirty="0" smtClean="0">
                <a:solidFill>
                  <a:srgbClr val="0000FF"/>
                </a:solidFill>
                <a:latin typeface="Calisto MT"/>
              </a:rPr>
              <a:t>10</a:t>
            </a:r>
          </a:p>
          <a:p>
            <a:pPr defTabSz="914400">
              <a:defRPr/>
            </a:pPr>
            <a:endParaRPr lang="en-US" b="1" kern="0" dirty="0" smtClean="0">
              <a:solidFill>
                <a:sysClr val="windowText" lastClr="000000"/>
              </a:solidFill>
              <a:latin typeface="Calisto MT"/>
            </a:endParaRPr>
          </a:p>
          <a:p>
            <a:pPr defTabSz="914400">
              <a:defRPr/>
            </a:pPr>
            <a:endParaRPr lang="en-US" sz="500" b="1" kern="0" dirty="0">
              <a:solidFill>
                <a:sysClr val="windowText" lastClr="000000"/>
              </a:solidFill>
              <a:latin typeface="Calisto M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82727" y="4727076"/>
            <a:ext cx="870826" cy="400110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  <p:txBody>
          <a:bodyPr wrap="none" rtlCol="0">
            <a:spAutoFit/>
          </a:bodyPr>
          <a:lstStyle/>
          <a:p>
            <a:pPr defTabSz="914400">
              <a:defRPr/>
            </a:pPr>
            <a:r>
              <a:rPr lang="en-US" sz="2000" b="1" kern="0" dirty="0">
                <a:ln>
                  <a:solidFill>
                    <a:srgbClr val="000000"/>
                  </a:solidFill>
                </a:ln>
                <a:solidFill>
                  <a:sysClr val="windowText" lastClr="000000"/>
                </a:solidFill>
                <a:latin typeface="Calisto MT"/>
              </a:rPr>
              <a:t>z</a:t>
            </a:r>
            <a:r>
              <a:rPr lang="en-US" sz="2000" b="1" kern="0" dirty="0" smtClean="0">
                <a:ln>
                  <a:solidFill>
                    <a:srgbClr val="000000"/>
                  </a:solidFill>
                </a:ln>
                <a:solidFill>
                  <a:sysClr val="windowText" lastClr="000000"/>
                </a:solidFill>
                <a:latin typeface="Calisto MT"/>
              </a:rPr>
              <a:t>  =  0</a:t>
            </a:r>
            <a:endParaRPr lang="en-US" sz="2000" b="1" kern="0" dirty="0">
              <a:ln>
                <a:solidFill>
                  <a:srgbClr val="000000"/>
                </a:solidFill>
              </a:ln>
              <a:solidFill>
                <a:sysClr val="windowText" lastClr="000000"/>
              </a:solidFill>
              <a:latin typeface="Calisto M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60925" y="741345"/>
            <a:ext cx="6519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ym typeface="Wingdings"/>
              </a:rPr>
              <a:t> Track number of times ejected gas cycles through the galaxy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86380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>
            <a:spLocks noChangeAspect="1"/>
          </p:cNvSpPr>
          <p:nvPr/>
        </p:nvSpPr>
        <p:spPr>
          <a:xfrm>
            <a:off x="1330437" y="2564805"/>
            <a:ext cx="3200400" cy="3200400"/>
          </a:xfrm>
          <a:prstGeom prst="ellipse">
            <a:avLst/>
          </a:prstGeom>
          <a:noFill/>
          <a:ln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6" name="Oval 5"/>
          <p:cNvSpPr/>
          <p:nvPr/>
        </p:nvSpPr>
        <p:spPr>
          <a:xfrm>
            <a:off x="1814312" y="3760604"/>
            <a:ext cx="2301946" cy="84792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21" name="5-Point Star 20"/>
          <p:cNvSpPr/>
          <p:nvPr/>
        </p:nvSpPr>
        <p:spPr>
          <a:xfrm>
            <a:off x="2778181" y="3946420"/>
            <a:ext cx="294831" cy="238145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41" name="Oval 40"/>
          <p:cNvSpPr>
            <a:spLocks noChangeAspect="1"/>
          </p:cNvSpPr>
          <p:nvPr/>
        </p:nvSpPr>
        <p:spPr>
          <a:xfrm>
            <a:off x="2551388" y="3760604"/>
            <a:ext cx="850472" cy="84792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33" name="5-Point Star 32"/>
          <p:cNvSpPr/>
          <p:nvPr/>
        </p:nvSpPr>
        <p:spPr>
          <a:xfrm>
            <a:off x="2676124" y="4217891"/>
            <a:ext cx="294831" cy="238145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34" name="5-Point Star 33"/>
          <p:cNvSpPr/>
          <p:nvPr/>
        </p:nvSpPr>
        <p:spPr>
          <a:xfrm>
            <a:off x="2970955" y="4098819"/>
            <a:ext cx="294831" cy="238145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35" name="5-Point Star 34"/>
          <p:cNvSpPr/>
          <p:nvPr/>
        </p:nvSpPr>
        <p:spPr>
          <a:xfrm>
            <a:off x="2925596" y="3827347"/>
            <a:ext cx="294831" cy="238145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38" name="5-Point Star 37"/>
          <p:cNvSpPr/>
          <p:nvPr/>
        </p:nvSpPr>
        <p:spPr>
          <a:xfrm>
            <a:off x="2676124" y="3945723"/>
            <a:ext cx="294831" cy="238145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44" name="5-Point Star 43"/>
          <p:cNvSpPr/>
          <p:nvPr/>
        </p:nvSpPr>
        <p:spPr>
          <a:xfrm>
            <a:off x="2128362" y="4036446"/>
            <a:ext cx="294831" cy="238145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45" name="5-Point Star 44"/>
          <p:cNvSpPr/>
          <p:nvPr/>
        </p:nvSpPr>
        <p:spPr>
          <a:xfrm>
            <a:off x="3186407" y="3752941"/>
            <a:ext cx="294831" cy="238145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46" name="5-Point Star 45"/>
          <p:cNvSpPr/>
          <p:nvPr/>
        </p:nvSpPr>
        <p:spPr>
          <a:xfrm>
            <a:off x="2347275" y="4240571"/>
            <a:ext cx="294831" cy="238145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37" name="5-Point Star 36"/>
          <p:cNvSpPr/>
          <p:nvPr/>
        </p:nvSpPr>
        <p:spPr>
          <a:xfrm>
            <a:off x="3471235" y="3853618"/>
            <a:ext cx="294831" cy="238145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39" name="5-Point Star 38"/>
          <p:cNvSpPr/>
          <p:nvPr/>
        </p:nvSpPr>
        <p:spPr>
          <a:xfrm>
            <a:off x="3609135" y="4114443"/>
            <a:ext cx="294831" cy="238145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40" name="5-Point Star 39"/>
          <p:cNvSpPr/>
          <p:nvPr/>
        </p:nvSpPr>
        <p:spPr>
          <a:xfrm>
            <a:off x="2211199" y="3794624"/>
            <a:ext cx="294831" cy="238145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42" name="5-Point Star 41"/>
          <p:cNvSpPr/>
          <p:nvPr/>
        </p:nvSpPr>
        <p:spPr>
          <a:xfrm>
            <a:off x="2823539" y="4028698"/>
            <a:ext cx="294831" cy="238145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22" name="Freeform 21"/>
          <p:cNvSpPr/>
          <p:nvPr/>
        </p:nvSpPr>
        <p:spPr>
          <a:xfrm rot="20936292">
            <a:off x="3164303" y="3017187"/>
            <a:ext cx="679309" cy="694908"/>
          </a:xfrm>
          <a:custGeom>
            <a:avLst/>
            <a:gdLst>
              <a:gd name="connsiteX0" fmla="*/ 0 w 911999"/>
              <a:gd name="connsiteY0" fmla="*/ 959256 h 959256"/>
              <a:gd name="connsiteX1" fmla="*/ 521623 w 911999"/>
              <a:gd name="connsiteY1" fmla="*/ 52039 h 959256"/>
              <a:gd name="connsiteX2" fmla="*/ 907171 w 911999"/>
              <a:gd name="connsiteY2" fmla="*/ 188121 h 959256"/>
              <a:gd name="connsiteX3" fmla="*/ 748416 w 911999"/>
              <a:gd name="connsiteY3" fmla="*/ 834514 h 959256"/>
              <a:gd name="connsiteX4" fmla="*/ 748416 w 911999"/>
              <a:gd name="connsiteY4" fmla="*/ 834514 h 959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999" h="959256">
                <a:moveTo>
                  <a:pt x="0" y="959256"/>
                </a:moveTo>
                <a:cubicBezTo>
                  <a:pt x="185214" y="569908"/>
                  <a:pt x="370428" y="180561"/>
                  <a:pt x="521623" y="52039"/>
                </a:cubicBezTo>
                <a:cubicBezTo>
                  <a:pt x="672818" y="-76483"/>
                  <a:pt x="869372" y="57709"/>
                  <a:pt x="907171" y="188121"/>
                </a:cubicBezTo>
                <a:cubicBezTo>
                  <a:pt x="944970" y="318533"/>
                  <a:pt x="748416" y="834514"/>
                  <a:pt x="748416" y="834514"/>
                </a:cubicBezTo>
                <a:lnTo>
                  <a:pt x="748416" y="834514"/>
                </a:lnTo>
              </a:path>
            </a:pathLst>
          </a:custGeom>
          <a:ln w="38100">
            <a:solidFill>
              <a:srgbClr val="1AC51B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2710144" y="2279383"/>
            <a:ext cx="130368" cy="1413149"/>
          </a:xfrm>
          <a:custGeom>
            <a:avLst/>
            <a:gdLst>
              <a:gd name="connsiteX0" fmla="*/ 544303 w 557820"/>
              <a:gd name="connsiteY0" fmla="*/ 2483509 h 2483509"/>
              <a:gd name="connsiteX1" fmla="*/ 487605 w 557820"/>
              <a:gd name="connsiteY1" fmla="*/ 748455 h 2483509"/>
              <a:gd name="connsiteX2" fmla="*/ 0 w 557820"/>
              <a:gd name="connsiteY2" fmla="*/ 0 h 2483509"/>
              <a:gd name="connsiteX3" fmla="*/ 0 w 557820"/>
              <a:gd name="connsiteY3" fmla="*/ 0 h 2483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7820" h="2483509">
                <a:moveTo>
                  <a:pt x="544303" y="2483509"/>
                </a:moveTo>
                <a:cubicBezTo>
                  <a:pt x="561312" y="1822941"/>
                  <a:pt x="578322" y="1162373"/>
                  <a:pt x="487605" y="748455"/>
                </a:cubicBezTo>
                <a:cubicBezTo>
                  <a:pt x="396888" y="334537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ln w="34925">
            <a:solidFill>
              <a:srgbClr val="FF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50" name="Freeform 49"/>
          <p:cNvSpPr/>
          <p:nvPr/>
        </p:nvSpPr>
        <p:spPr>
          <a:xfrm rot="310843" flipH="1">
            <a:off x="3135726" y="2284839"/>
            <a:ext cx="66864" cy="1402747"/>
          </a:xfrm>
          <a:custGeom>
            <a:avLst/>
            <a:gdLst>
              <a:gd name="connsiteX0" fmla="*/ 544303 w 557820"/>
              <a:gd name="connsiteY0" fmla="*/ 2483509 h 2483509"/>
              <a:gd name="connsiteX1" fmla="*/ 487605 w 557820"/>
              <a:gd name="connsiteY1" fmla="*/ 748455 h 2483509"/>
              <a:gd name="connsiteX2" fmla="*/ 0 w 557820"/>
              <a:gd name="connsiteY2" fmla="*/ 0 h 2483509"/>
              <a:gd name="connsiteX3" fmla="*/ 0 w 557820"/>
              <a:gd name="connsiteY3" fmla="*/ 0 h 2483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7820" h="2483509">
                <a:moveTo>
                  <a:pt x="544303" y="2483509"/>
                </a:moveTo>
                <a:cubicBezTo>
                  <a:pt x="561312" y="1822941"/>
                  <a:pt x="578322" y="1162373"/>
                  <a:pt x="487605" y="748455"/>
                </a:cubicBezTo>
                <a:cubicBezTo>
                  <a:pt x="396888" y="334537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ln w="34925">
            <a:solidFill>
              <a:srgbClr val="FF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51" name="Freeform 50"/>
          <p:cNvSpPr/>
          <p:nvPr/>
        </p:nvSpPr>
        <p:spPr>
          <a:xfrm rot="955162" flipV="1">
            <a:off x="2591122" y="4650545"/>
            <a:ext cx="78669" cy="1235491"/>
          </a:xfrm>
          <a:custGeom>
            <a:avLst/>
            <a:gdLst>
              <a:gd name="connsiteX0" fmla="*/ 544303 w 557820"/>
              <a:gd name="connsiteY0" fmla="*/ 2483509 h 2483509"/>
              <a:gd name="connsiteX1" fmla="*/ 487605 w 557820"/>
              <a:gd name="connsiteY1" fmla="*/ 748455 h 2483509"/>
              <a:gd name="connsiteX2" fmla="*/ 0 w 557820"/>
              <a:gd name="connsiteY2" fmla="*/ 0 h 2483509"/>
              <a:gd name="connsiteX3" fmla="*/ 0 w 557820"/>
              <a:gd name="connsiteY3" fmla="*/ 0 h 2483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7820" h="2483509">
                <a:moveTo>
                  <a:pt x="544303" y="2483509"/>
                </a:moveTo>
                <a:cubicBezTo>
                  <a:pt x="561312" y="1822941"/>
                  <a:pt x="578322" y="1162373"/>
                  <a:pt x="487605" y="748455"/>
                </a:cubicBezTo>
                <a:cubicBezTo>
                  <a:pt x="396888" y="334537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ln w="34925">
            <a:solidFill>
              <a:srgbClr val="FF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52" name="Freeform 51"/>
          <p:cNvSpPr/>
          <p:nvPr/>
        </p:nvSpPr>
        <p:spPr>
          <a:xfrm rot="21024436" flipH="1" flipV="1">
            <a:off x="3157279" y="4650464"/>
            <a:ext cx="88449" cy="1227280"/>
          </a:xfrm>
          <a:custGeom>
            <a:avLst/>
            <a:gdLst>
              <a:gd name="connsiteX0" fmla="*/ 544303 w 557820"/>
              <a:gd name="connsiteY0" fmla="*/ 2483509 h 2483509"/>
              <a:gd name="connsiteX1" fmla="*/ 487605 w 557820"/>
              <a:gd name="connsiteY1" fmla="*/ 748455 h 2483509"/>
              <a:gd name="connsiteX2" fmla="*/ 0 w 557820"/>
              <a:gd name="connsiteY2" fmla="*/ 0 h 2483509"/>
              <a:gd name="connsiteX3" fmla="*/ 0 w 557820"/>
              <a:gd name="connsiteY3" fmla="*/ 0 h 2483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7820" h="2483509">
                <a:moveTo>
                  <a:pt x="544303" y="2483509"/>
                </a:moveTo>
                <a:cubicBezTo>
                  <a:pt x="561312" y="1822941"/>
                  <a:pt x="578322" y="1162373"/>
                  <a:pt x="487605" y="748455"/>
                </a:cubicBezTo>
                <a:cubicBezTo>
                  <a:pt x="396888" y="334537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ln w="34925">
            <a:solidFill>
              <a:srgbClr val="FF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53" name="Freeform 52"/>
          <p:cNvSpPr/>
          <p:nvPr/>
        </p:nvSpPr>
        <p:spPr>
          <a:xfrm rot="20936292" flipH="1" flipV="1">
            <a:off x="2001748" y="4598334"/>
            <a:ext cx="691054" cy="720662"/>
          </a:xfrm>
          <a:custGeom>
            <a:avLst/>
            <a:gdLst>
              <a:gd name="connsiteX0" fmla="*/ 0 w 911999"/>
              <a:gd name="connsiteY0" fmla="*/ 959256 h 959256"/>
              <a:gd name="connsiteX1" fmla="*/ 521623 w 911999"/>
              <a:gd name="connsiteY1" fmla="*/ 52039 h 959256"/>
              <a:gd name="connsiteX2" fmla="*/ 907171 w 911999"/>
              <a:gd name="connsiteY2" fmla="*/ 188121 h 959256"/>
              <a:gd name="connsiteX3" fmla="*/ 748416 w 911999"/>
              <a:gd name="connsiteY3" fmla="*/ 834514 h 959256"/>
              <a:gd name="connsiteX4" fmla="*/ 748416 w 911999"/>
              <a:gd name="connsiteY4" fmla="*/ 834514 h 959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999" h="959256">
                <a:moveTo>
                  <a:pt x="0" y="959256"/>
                </a:moveTo>
                <a:cubicBezTo>
                  <a:pt x="185214" y="569908"/>
                  <a:pt x="370428" y="180561"/>
                  <a:pt x="521623" y="52039"/>
                </a:cubicBezTo>
                <a:cubicBezTo>
                  <a:pt x="672818" y="-76483"/>
                  <a:pt x="869372" y="57709"/>
                  <a:pt x="907171" y="188121"/>
                </a:cubicBezTo>
                <a:cubicBezTo>
                  <a:pt x="944970" y="318533"/>
                  <a:pt x="748416" y="834514"/>
                  <a:pt x="748416" y="834514"/>
                </a:cubicBezTo>
                <a:lnTo>
                  <a:pt x="748416" y="834514"/>
                </a:lnTo>
              </a:path>
            </a:pathLst>
          </a:custGeom>
          <a:ln w="38100">
            <a:solidFill>
              <a:srgbClr val="1AC51B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54" name="Freeform 53"/>
          <p:cNvSpPr/>
          <p:nvPr/>
        </p:nvSpPr>
        <p:spPr>
          <a:xfrm flipV="1">
            <a:off x="3324689" y="4592093"/>
            <a:ext cx="621491" cy="674176"/>
          </a:xfrm>
          <a:custGeom>
            <a:avLst/>
            <a:gdLst>
              <a:gd name="connsiteX0" fmla="*/ 0 w 911999"/>
              <a:gd name="connsiteY0" fmla="*/ 959256 h 959256"/>
              <a:gd name="connsiteX1" fmla="*/ 521623 w 911999"/>
              <a:gd name="connsiteY1" fmla="*/ 52039 h 959256"/>
              <a:gd name="connsiteX2" fmla="*/ 907171 w 911999"/>
              <a:gd name="connsiteY2" fmla="*/ 188121 h 959256"/>
              <a:gd name="connsiteX3" fmla="*/ 748416 w 911999"/>
              <a:gd name="connsiteY3" fmla="*/ 834514 h 959256"/>
              <a:gd name="connsiteX4" fmla="*/ 748416 w 911999"/>
              <a:gd name="connsiteY4" fmla="*/ 834514 h 959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999" h="959256">
                <a:moveTo>
                  <a:pt x="0" y="959256"/>
                </a:moveTo>
                <a:cubicBezTo>
                  <a:pt x="185214" y="569908"/>
                  <a:pt x="370428" y="180561"/>
                  <a:pt x="521623" y="52039"/>
                </a:cubicBezTo>
                <a:cubicBezTo>
                  <a:pt x="672818" y="-76483"/>
                  <a:pt x="869372" y="57709"/>
                  <a:pt x="907171" y="188121"/>
                </a:cubicBezTo>
                <a:cubicBezTo>
                  <a:pt x="944970" y="318533"/>
                  <a:pt x="748416" y="834514"/>
                  <a:pt x="748416" y="834514"/>
                </a:cubicBezTo>
                <a:lnTo>
                  <a:pt x="748416" y="834514"/>
                </a:lnTo>
              </a:path>
            </a:pathLst>
          </a:custGeom>
          <a:ln w="38100">
            <a:solidFill>
              <a:srgbClr val="1AC51B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57" name="Freeform 56"/>
          <p:cNvSpPr/>
          <p:nvPr/>
        </p:nvSpPr>
        <p:spPr>
          <a:xfrm flipH="1">
            <a:off x="2117438" y="3015173"/>
            <a:ext cx="558685" cy="761225"/>
          </a:xfrm>
          <a:custGeom>
            <a:avLst/>
            <a:gdLst>
              <a:gd name="connsiteX0" fmla="*/ 0 w 911999"/>
              <a:gd name="connsiteY0" fmla="*/ 959256 h 959256"/>
              <a:gd name="connsiteX1" fmla="*/ 521623 w 911999"/>
              <a:gd name="connsiteY1" fmla="*/ 52039 h 959256"/>
              <a:gd name="connsiteX2" fmla="*/ 907171 w 911999"/>
              <a:gd name="connsiteY2" fmla="*/ 188121 h 959256"/>
              <a:gd name="connsiteX3" fmla="*/ 748416 w 911999"/>
              <a:gd name="connsiteY3" fmla="*/ 834514 h 959256"/>
              <a:gd name="connsiteX4" fmla="*/ 748416 w 911999"/>
              <a:gd name="connsiteY4" fmla="*/ 834514 h 959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999" h="959256">
                <a:moveTo>
                  <a:pt x="0" y="959256"/>
                </a:moveTo>
                <a:cubicBezTo>
                  <a:pt x="185214" y="569908"/>
                  <a:pt x="370428" y="180561"/>
                  <a:pt x="521623" y="52039"/>
                </a:cubicBezTo>
                <a:cubicBezTo>
                  <a:pt x="672818" y="-76483"/>
                  <a:pt x="869372" y="57709"/>
                  <a:pt x="907171" y="188121"/>
                </a:cubicBezTo>
                <a:cubicBezTo>
                  <a:pt x="944970" y="318533"/>
                  <a:pt x="748416" y="834514"/>
                  <a:pt x="748416" y="834514"/>
                </a:cubicBezTo>
                <a:lnTo>
                  <a:pt x="748416" y="834514"/>
                </a:lnTo>
              </a:path>
            </a:pathLst>
          </a:custGeom>
          <a:ln w="38100">
            <a:solidFill>
              <a:srgbClr val="1AC51B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25" name="Right Arrow 24"/>
          <p:cNvSpPr/>
          <p:nvPr/>
        </p:nvSpPr>
        <p:spPr>
          <a:xfrm>
            <a:off x="272151" y="3433997"/>
            <a:ext cx="1398476" cy="152183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69" name="Oval 68"/>
          <p:cNvSpPr>
            <a:spLocks noChangeAspect="1"/>
          </p:cNvSpPr>
          <p:nvPr/>
        </p:nvSpPr>
        <p:spPr>
          <a:xfrm>
            <a:off x="5993787" y="1676830"/>
            <a:ext cx="1920240" cy="1920240"/>
          </a:xfrm>
          <a:prstGeom prst="ellipse">
            <a:avLst/>
          </a:prstGeom>
          <a:noFill/>
          <a:ln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70" name="Oval 69"/>
          <p:cNvSpPr>
            <a:spLocks noChangeAspect="1"/>
          </p:cNvSpPr>
          <p:nvPr/>
        </p:nvSpPr>
        <p:spPr>
          <a:xfrm rot="20187006">
            <a:off x="6265961" y="2384562"/>
            <a:ext cx="1381170" cy="50876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71" name="5-Point Star 70"/>
          <p:cNvSpPr>
            <a:spLocks noChangeAspect="1"/>
          </p:cNvSpPr>
          <p:nvPr/>
        </p:nvSpPr>
        <p:spPr>
          <a:xfrm>
            <a:off x="6832918" y="2570370"/>
            <a:ext cx="176910" cy="14289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72" name="Oval 71"/>
          <p:cNvSpPr>
            <a:spLocks noChangeAspect="1"/>
          </p:cNvSpPr>
          <p:nvPr/>
        </p:nvSpPr>
        <p:spPr>
          <a:xfrm>
            <a:off x="6696865" y="2384562"/>
            <a:ext cx="510272" cy="508761"/>
          </a:xfrm>
          <a:prstGeom prst="ellipse">
            <a:avLst/>
          </a:prstGeom>
          <a:solidFill>
            <a:srgbClr val="9ED0F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73" name="5-Point Star 72"/>
          <p:cNvSpPr>
            <a:spLocks noChangeAspect="1"/>
          </p:cNvSpPr>
          <p:nvPr/>
        </p:nvSpPr>
        <p:spPr>
          <a:xfrm>
            <a:off x="6662821" y="2807821"/>
            <a:ext cx="176910" cy="14289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74" name="5-Point Star 73"/>
          <p:cNvSpPr>
            <a:spLocks noChangeAspect="1"/>
          </p:cNvSpPr>
          <p:nvPr/>
        </p:nvSpPr>
        <p:spPr>
          <a:xfrm>
            <a:off x="7025692" y="2654729"/>
            <a:ext cx="176910" cy="14289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75" name="5-Point Star 74"/>
          <p:cNvSpPr>
            <a:spLocks noChangeAspect="1"/>
          </p:cNvSpPr>
          <p:nvPr/>
        </p:nvSpPr>
        <p:spPr>
          <a:xfrm>
            <a:off x="6980333" y="2451297"/>
            <a:ext cx="176910" cy="14289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76" name="5-Point Star 75"/>
          <p:cNvSpPr>
            <a:spLocks noChangeAspect="1"/>
          </p:cNvSpPr>
          <p:nvPr/>
        </p:nvSpPr>
        <p:spPr>
          <a:xfrm>
            <a:off x="6730861" y="2501633"/>
            <a:ext cx="176910" cy="14289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77" name="5-Point Star 76"/>
          <p:cNvSpPr>
            <a:spLocks noChangeAspect="1"/>
          </p:cNvSpPr>
          <p:nvPr/>
        </p:nvSpPr>
        <p:spPr>
          <a:xfrm>
            <a:off x="6042160" y="2629649"/>
            <a:ext cx="176910" cy="14289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78" name="5-Point Star 77"/>
          <p:cNvSpPr>
            <a:spLocks noChangeAspect="1"/>
          </p:cNvSpPr>
          <p:nvPr/>
        </p:nvSpPr>
        <p:spPr>
          <a:xfrm>
            <a:off x="7195784" y="2354211"/>
            <a:ext cx="176910" cy="14289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79" name="5-Point Star 78"/>
          <p:cNvSpPr>
            <a:spLocks noChangeAspect="1"/>
          </p:cNvSpPr>
          <p:nvPr/>
        </p:nvSpPr>
        <p:spPr>
          <a:xfrm>
            <a:off x="6311292" y="2883796"/>
            <a:ext cx="176910" cy="14289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80" name="5-Point Star 79"/>
          <p:cNvSpPr>
            <a:spLocks noChangeAspect="1"/>
          </p:cNvSpPr>
          <p:nvPr/>
        </p:nvSpPr>
        <p:spPr>
          <a:xfrm>
            <a:off x="7514632" y="2364168"/>
            <a:ext cx="176910" cy="14289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81" name="5-Point Star 80"/>
          <p:cNvSpPr>
            <a:spLocks noChangeAspect="1"/>
          </p:cNvSpPr>
          <p:nvPr/>
        </p:nvSpPr>
        <p:spPr>
          <a:xfrm>
            <a:off x="7958712" y="2534273"/>
            <a:ext cx="176910" cy="14289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82" name="5-Point Star 81"/>
          <p:cNvSpPr>
            <a:spLocks noChangeAspect="1"/>
          </p:cNvSpPr>
          <p:nvPr/>
        </p:nvSpPr>
        <p:spPr>
          <a:xfrm>
            <a:off x="5491260" y="2512962"/>
            <a:ext cx="176910" cy="14289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83" name="5-Point Star 82"/>
          <p:cNvSpPr>
            <a:spLocks noChangeAspect="1"/>
          </p:cNvSpPr>
          <p:nvPr/>
        </p:nvSpPr>
        <p:spPr>
          <a:xfrm>
            <a:off x="6821576" y="2652648"/>
            <a:ext cx="176910" cy="14289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84" name="Freeform 83"/>
          <p:cNvSpPr>
            <a:spLocks noChangeAspect="1"/>
          </p:cNvSpPr>
          <p:nvPr/>
        </p:nvSpPr>
        <p:spPr>
          <a:xfrm rot="20191643">
            <a:off x="6952428" y="1897318"/>
            <a:ext cx="373139" cy="381707"/>
          </a:xfrm>
          <a:custGeom>
            <a:avLst/>
            <a:gdLst>
              <a:gd name="connsiteX0" fmla="*/ 0 w 911999"/>
              <a:gd name="connsiteY0" fmla="*/ 959256 h 959256"/>
              <a:gd name="connsiteX1" fmla="*/ 521623 w 911999"/>
              <a:gd name="connsiteY1" fmla="*/ 52039 h 959256"/>
              <a:gd name="connsiteX2" fmla="*/ 907171 w 911999"/>
              <a:gd name="connsiteY2" fmla="*/ 188121 h 959256"/>
              <a:gd name="connsiteX3" fmla="*/ 748416 w 911999"/>
              <a:gd name="connsiteY3" fmla="*/ 834514 h 959256"/>
              <a:gd name="connsiteX4" fmla="*/ 748416 w 911999"/>
              <a:gd name="connsiteY4" fmla="*/ 834514 h 959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999" h="959256">
                <a:moveTo>
                  <a:pt x="0" y="959256"/>
                </a:moveTo>
                <a:cubicBezTo>
                  <a:pt x="185214" y="569908"/>
                  <a:pt x="370428" y="180561"/>
                  <a:pt x="521623" y="52039"/>
                </a:cubicBezTo>
                <a:cubicBezTo>
                  <a:pt x="672818" y="-76483"/>
                  <a:pt x="869372" y="57709"/>
                  <a:pt x="907171" y="188121"/>
                </a:cubicBezTo>
                <a:cubicBezTo>
                  <a:pt x="944970" y="318533"/>
                  <a:pt x="748416" y="834514"/>
                  <a:pt x="748416" y="834514"/>
                </a:cubicBezTo>
                <a:lnTo>
                  <a:pt x="748416" y="834514"/>
                </a:lnTo>
              </a:path>
            </a:pathLst>
          </a:custGeom>
          <a:ln w="38100">
            <a:solidFill>
              <a:srgbClr val="1AC51B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85" name="Freeform 84"/>
          <p:cNvSpPr>
            <a:spLocks noChangeAspect="1"/>
          </p:cNvSpPr>
          <p:nvPr/>
        </p:nvSpPr>
        <p:spPr>
          <a:xfrm rot="20623987">
            <a:off x="6349972" y="1219376"/>
            <a:ext cx="344581" cy="1160323"/>
          </a:xfrm>
          <a:custGeom>
            <a:avLst/>
            <a:gdLst>
              <a:gd name="connsiteX0" fmla="*/ 544303 w 557820"/>
              <a:gd name="connsiteY0" fmla="*/ 2483509 h 2483509"/>
              <a:gd name="connsiteX1" fmla="*/ 487605 w 557820"/>
              <a:gd name="connsiteY1" fmla="*/ 748455 h 2483509"/>
              <a:gd name="connsiteX2" fmla="*/ 0 w 557820"/>
              <a:gd name="connsiteY2" fmla="*/ 0 h 2483509"/>
              <a:gd name="connsiteX3" fmla="*/ 0 w 557820"/>
              <a:gd name="connsiteY3" fmla="*/ 0 h 2483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7820" h="2483509">
                <a:moveTo>
                  <a:pt x="544303" y="2483509"/>
                </a:moveTo>
                <a:cubicBezTo>
                  <a:pt x="561312" y="1822941"/>
                  <a:pt x="578322" y="1162373"/>
                  <a:pt x="487605" y="748455"/>
                </a:cubicBezTo>
                <a:cubicBezTo>
                  <a:pt x="396888" y="334537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ln w="34925">
            <a:solidFill>
              <a:srgbClr val="FF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86" name="Freeform 85"/>
          <p:cNvSpPr>
            <a:spLocks noChangeAspect="1"/>
          </p:cNvSpPr>
          <p:nvPr/>
        </p:nvSpPr>
        <p:spPr>
          <a:xfrm rot="310843" flipH="1">
            <a:off x="6961442" y="1316696"/>
            <a:ext cx="102998" cy="959354"/>
          </a:xfrm>
          <a:custGeom>
            <a:avLst/>
            <a:gdLst>
              <a:gd name="connsiteX0" fmla="*/ 544303 w 557820"/>
              <a:gd name="connsiteY0" fmla="*/ 2483509 h 2483509"/>
              <a:gd name="connsiteX1" fmla="*/ 487605 w 557820"/>
              <a:gd name="connsiteY1" fmla="*/ 748455 h 2483509"/>
              <a:gd name="connsiteX2" fmla="*/ 0 w 557820"/>
              <a:gd name="connsiteY2" fmla="*/ 0 h 2483509"/>
              <a:gd name="connsiteX3" fmla="*/ 0 w 557820"/>
              <a:gd name="connsiteY3" fmla="*/ 0 h 2483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7820" h="2483509">
                <a:moveTo>
                  <a:pt x="544303" y="2483509"/>
                </a:moveTo>
                <a:cubicBezTo>
                  <a:pt x="561312" y="1822941"/>
                  <a:pt x="578322" y="1162373"/>
                  <a:pt x="487605" y="748455"/>
                </a:cubicBezTo>
                <a:cubicBezTo>
                  <a:pt x="396888" y="334537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ln w="34925">
            <a:solidFill>
              <a:srgbClr val="FF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87" name="Freeform 86"/>
          <p:cNvSpPr>
            <a:spLocks noChangeAspect="1"/>
          </p:cNvSpPr>
          <p:nvPr/>
        </p:nvSpPr>
        <p:spPr>
          <a:xfrm rot="357595" flipV="1">
            <a:off x="6451801" y="2903292"/>
            <a:ext cx="507636" cy="1587091"/>
          </a:xfrm>
          <a:custGeom>
            <a:avLst/>
            <a:gdLst>
              <a:gd name="connsiteX0" fmla="*/ 544303 w 557820"/>
              <a:gd name="connsiteY0" fmla="*/ 2483509 h 2483509"/>
              <a:gd name="connsiteX1" fmla="*/ 487605 w 557820"/>
              <a:gd name="connsiteY1" fmla="*/ 748455 h 2483509"/>
              <a:gd name="connsiteX2" fmla="*/ 0 w 557820"/>
              <a:gd name="connsiteY2" fmla="*/ 0 h 2483509"/>
              <a:gd name="connsiteX3" fmla="*/ 0 w 557820"/>
              <a:gd name="connsiteY3" fmla="*/ 0 h 2483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7820" h="2483509">
                <a:moveTo>
                  <a:pt x="544303" y="2483509"/>
                </a:moveTo>
                <a:cubicBezTo>
                  <a:pt x="561312" y="1822941"/>
                  <a:pt x="578322" y="1162373"/>
                  <a:pt x="487605" y="748455"/>
                </a:cubicBezTo>
                <a:cubicBezTo>
                  <a:pt x="396888" y="334537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ln w="34925">
            <a:solidFill>
              <a:srgbClr val="FF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88" name="Freeform 87"/>
          <p:cNvSpPr>
            <a:spLocks noChangeAspect="1"/>
          </p:cNvSpPr>
          <p:nvPr/>
        </p:nvSpPr>
        <p:spPr>
          <a:xfrm rot="20157814" flipH="1" flipV="1">
            <a:off x="7307272" y="2830529"/>
            <a:ext cx="166951" cy="723784"/>
          </a:xfrm>
          <a:custGeom>
            <a:avLst/>
            <a:gdLst>
              <a:gd name="connsiteX0" fmla="*/ 544303 w 557820"/>
              <a:gd name="connsiteY0" fmla="*/ 2483509 h 2483509"/>
              <a:gd name="connsiteX1" fmla="*/ 487605 w 557820"/>
              <a:gd name="connsiteY1" fmla="*/ 748455 h 2483509"/>
              <a:gd name="connsiteX2" fmla="*/ 0 w 557820"/>
              <a:gd name="connsiteY2" fmla="*/ 0 h 2483509"/>
              <a:gd name="connsiteX3" fmla="*/ 0 w 557820"/>
              <a:gd name="connsiteY3" fmla="*/ 0 h 2483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7820" h="2483509">
                <a:moveTo>
                  <a:pt x="544303" y="2483509"/>
                </a:moveTo>
                <a:cubicBezTo>
                  <a:pt x="561312" y="1822941"/>
                  <a:pt x="578322" y="1162373"/>
                  <a:pt x="487605" y="748455"/>
                </a:cubicBezTo>
                <a:cubicBezTo>
                  <a:pt x="396888" y="334537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ln w="34925">
            <a:solidFill>
              <a:srgbClr val="FF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89" name="Freeform 88"/>
          <p:cNvSpPr>
            <a:spLocks noChangeAspect="1"/>
          </p:cNvSpPr>
          <p:nvPr/>
        </p:nvSpPr>
        <p:spPr>
          <a:xfrm rot="20073483" flipH="1" flipV="1">
            <a:off x="6665841" y="2990260"/>
            <a:ext cx="311674" cy="325024"/>
          </a:xfrm>
          <a:custGeom>
            <a:avLst/>
            <a:gdLst>
              <a:gd name="connsiteX0" fmla="*/ 0 w 911999"/>
              <a:gd name="connsiteY0" fmla="*/ 959256 h 959256"/>
              <a:gd name="connsiteX1" fmla="*/ 521623 w 911999"/>
              <a:gd name="connsiteY1" fmla="*/ 52039 h 959256"/>
              <a:gd name="connsiteX2" fmla="*/ 907171 w 911999"/>
              <a:gd name="connsiteY2" fmla="*/ 188121 h 959256"/>
              <a:gd name="connsiteX3" fmla="*/ 748416 w 911999"/>
              <a:gd name="connsiteY3" fmla="*/ 834514 h 959256"/>
              <a:gd name="connsiteX4" fmla="*/ 748416 w 911999"/>
              <a:gd name="connsiteY4" fmla="*/ 834514 h 959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999" h="959256">
                <a:moveTo>
                  <a:pt x="0" y="959256"/>
                </a:moveTo>
                <a:cubicBezTo>
                  <a:pt x="185214" y="569908"/>
                  <a:pt x="370428" y="180561"/>
                  <a:pt x="521623" y="52039"/>
                </a:cubicBezTo>
                <a:cubicBezTo>
                  <a:pt x="672818" y="-76483"/>
                  <a:pt x="869372" y="57709"/>
                  <a:pt x="907171" y="188121"/>
                </a:cubicBezTo>
                <a:cubicBezTo>
                  <a:pt x="944970" y="318533"/>
                  <a:pt x="748416" y="834514"/>
                  <a:pt x="748416" y="834514"/>
                </a:cubicBezTo>
                <a:lnTo>
                  <a:pt x="748416" y="834514"/>
                </a:lnTo>
              </a:path>
            </a:pathLst>
          </a:custGeom>
          <a:ln w="38100">
            <a:solidFill>
              <a:srgbClr val="1AC51B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90" name="Freeform 89"/>
          <p:cNvSpPr>
            <a:spLocks noChangeAspect="1"/>
          </p:cNvSpPr>
          <p:nvPr/>
        </p:nvSpPr>
        <p:spPr>
          <a:xfrm flipV="1">
            <a:off x="7238684" y="2783599"/>
            <a:ext cx="372891" cy="297000"/>
          </a:xfrm>
          <a:custGeom>
            <a:avLst/>
            <a:gdLst>
              <a:gd name="connsiteX0" fmla="*/ 0 w 911999"/>
              <a:gd name="connsiteY0" fmla="*/ 959256 h 959256"/>
              <a:gd name="connsiteX1" fmla="*/ 521623 w 911999"/>
              <a:gd name="connsiteY1" fmla="*/ 52039 h 959256"/>
              <a:gd name="connsiteX2" fmla="*/ 907171 w 911999"/>
              <a:gd name="connsiteY2" fmla="*/ 188121 h 959256"/>
              <a:gd name="connsiteX3" fmla="*/ 748416 w 911999"/>
              <a:gd name="connsiteY3" fmla="*/ 834514 h 959256"/>
              <a:gd name="connsiteX4" fmla="*/ 748416 w 911999"/>
              <a:gd name="connsiteY4" fmla="*/ 834514 h 959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999" h="959256">
                <a:moveTo>
                  <a:pt x="0" y="959256"/>
                </a:moveTo>
                <a:cubicBezTo>
                  <a:pt x="185214" y="569908"/>
                  <a:pt x="370428" y="180561"/>
                  <a:pt x="521623" y="52039"/>
                </a:cubicBezTo>
                <a:cubicBezTo>
                  <a:pt x="672818" y="-76483"/>
                  <a:pt x="869372" y="57709"/>
                  <a:pt x="907171" y="188121"/>
                </a:cubicBezTo>
                <a:cubicBezTo>
                  <a:pt x="944970" y="318533"/>
                  <a:pt x="748416" y="834514"/>
                  <a:pt x="748416" y="834514"/>
                </a:cubicBezTo>
                <a:lnTo>
                  <a:pt x="748416" y="834514"/>
                </a:lnTo>
              </a:path>
            </a:pathLst>
          </a:custGeom>
          <a:ln w="38100">
            <a:solidFill>
              <a:srgbClr val="1AC51B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91" name="Freeform 90"/>
          <p:cNvSpPr>
            <a:spLocks noChangeAspect="1"/>
          </p:cNvSpPr>
          <p:nvPr/>
        </p:nvSpPr>
        <p:spPr>
          <a:xfrm flipH="1">
            <a:off x="6444353" y="2087131"/>
            <a:ext cx="335205" cy="337585"/>
          </a:xfrm>
          <a:custGeom>
            <a:avLst/>
            <a:gdLst>
              <a:gd name="connsiteX0" fmla="*/ 0 w 911999"/>
              <a:gd name="connsiteY0" fmla="*/ 959256 h 959256"/>
              <a:gd name="connsiteX1" fmla="*/ 521623 w 911999"/>
              <a:gd name="connsiteY1" fmla="*/ 52039 h 959256"/>
              <a:gd name="connsiteX2" fmla="*/ 907171 w 911999"/>
              <a:gd name="connsiteY2" fmla="*/ 188121 h 959256"/>
              <a:gd name="connsiteX3" fmla="*/ 748416 w 911999"/>
              <a:gd name="connsiteY3" fmla="*/ 834514 h 959256"/>
              <a:gd name="connsiteX4" fmla="*/ 748416 w 911999"/>
              <a:gd name="connsiteY4" fmla="*/ 834514 h 959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999" h="959256">
                <a:moveTo>
                  <a:pt x="0" y="959256"/>
                </a:moveTo>
                <a:cubicBezTo>
                  <a:pt x="185214" y="569908"/>
                  <a:pt x="370428" y="180561"/>
                  <a:pt x="521623" y="52039"/>
                </a:cubicBezTo>
                <a:cubicBezTo>
                  <a:pt x="672818" y="-76483"/>
                  <a:pt x="869372" y="57709"/>
                  <a:pt x="907171" y="188121"/>
                </a:cubicBezTo>
                <a:cubicBezTo>
                  <a:pt x="944970" y="318533"/>
                  <a:pt x="748416" y="834514"/>
                  <a:pt x="748416" y="834514"/>
                </a:cubicBezTo>
                <a:lnTo>
                  <a:pt x="748416" y="834514"/>
                </a:lnTo>
              </a:path>
            </a:pathLst>
          </a:custGeom>
          <a:ln w="38100">
            <a:solidFill>
              <a:srgbClr val="1AC51B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268110" y="2653339"/>
            <a:ext cx="1161104" cy="646331"/>
          </a:xfrm>
          <a:prstGeom prst="rect">
            <a:avLst/>
          </a:prstGeom>
          <a:solidFill>
            <a:srgbClr val="000000"/>
          </a:solidFill>
          <a:ln w="38100" cmpd="sng"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b="1" dirty="0" smtClean="0">
                <a:solidFill>
                  <a:srgbClr val="6EB8EA"/>
                </a:solidFill>
                <a:latin typeface="Calisto MT"/>
              </a:rPr>
              <a:t>Fresh gas accretion</a:t>
            </a:r>
            <a:endParaRPr lang="en-US" b="1" dirty="0">
              <a:solidFill>
                <a:srgbClr val="6EB8EA"/>
              </a:solidFill>
              <a:latin typeface="Calisto MT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3610845" y="5399429"/>
            <a:ext cx="1811384" cy="369332"/>
          </a:xfrm>
          <a:prstGeom prst="rect">
            <a:avLst/>
          </a:prstGeom>
          <a:solidFill>
            <a:srgbClr val="000000"/>
          </a:solidFill>
          <a:ln w="38100" cmpd="sng"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b="1" dirty="0">
                <a:solidFill>
                  <a:srgbClr val="1AC51B"/>
                </a:solidFill>
                <a:latin typeface="Calisto MT"/>
              </a:rPr>
              <a:t>W</a:t>
            </a:r>
            <a:r>
              <a:rPr lang="en-US" b="1" dirty="0" smtClean="0">
                <a:solidFill>
                  <a:srgbClr val="1AC51B"/>
                </a:solidFill>
                <a:latin typeface="Calisto MT"/>
              </a:rPr>
              <a:t>ind recycling</a:t>
            </a:r>
            <a:endParaRPr lang="en-US" b="1" dirty="0">
              <a:solidFill>
                <a:srgbClr val="1AC51B"/>
              </a:solidFill>
              <a:latin typeface="Calisto MT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1688066" y="5975795"/>
            <a:ext cx="1274249" cy="369332"/>
          </a:xfrm>
          <a:prstGeom prst="rect">
            <a:avLst/>
          </a:prstGeom>
          <a:solidFill>
            <a:srgbClr val="000000"/>
          </a:solidFill>
          <a:ln w="38100" cmpd="sng"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b="1" dirty="0">
                <a:solidFill>
                  <a:srgbClr val="FF0000"/>
                </a:solidFill>
                <a:latin typeface="Calisto MT"/>
              </a:rPr>
              <a:t>W</a:t>
            </a:r>
            <a:r>
              <a:rPr lang="en-US" b="1" dirty="0" smtClean="0">
                <a:solidFill>
                  <a:srgbClr val="FF0000"/>
                </a:solidFill>
                <a:latin typeface="Calisto MT"/>
              </a:rPr>
              <a:t>ind loss</a:t>
            </a:r>
            <a:endParaRPr lang="en-US" b="1" dirty="0">
              <a:solidFill>
                <a:srgbClr val="FF0000"/>
              </a:solidFill>
              <a:latin typeface="Calisto MT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6822562" y="4275890"/>
            <a:ext cx="2169818" cy="830997"/>
          </a:xfrm>
          <a:prstGeom prst="rect">
            <a:avLst/>
          </a:prstGeom>
          <a:solidFill>
            <a:srgbClr val="000000"/>
          </a:solidFill>
          <a:ln w="38100" cmpd="sng"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defTabSz="914400"/>
            <a:r>
              <a:rPr lang="en-US" sz="1600" b="1" dirty="0" smtClean="0">
                <a:solidFill>
                  <a:prstClr val="white"/>
                </a:solidFill>
                <a:latin typeface="Calisto MT"/>
              </a:rPr>
              <a:t>Intergalactic transfer:</a:t>
            </a:r>
          </a:p>
          <a:p>
            <a:pPr defTabSz="914400"/>
            <a:r>
              <a:rPr lang="en-US" sz="1600" b="1" dirty="0" smtClean="0">
                <a:solidFill>
                  <a:srgbClr val="FF0000"/>
                </a:solidFill>
                <a:latin typeface="Calisto MT"/>
              </a:rPr>
              <a:t>Wind transfer</a:t>
            </a:r>
          </a:p>
          <a:p>
            <a:pPr defTabSz="914400"/>
            <a:r>
              <a:rPr lang="en-US" sz="1600" b="1" dirty="0">
                <a:solidFill>
                  <a:srgbClr val="FFFF00"/>
                </a:solidFill>
                <a:latin typeface="Calisto MT"/>
              </a:rPr>
              <a:t>S</a:t>
            </a:r>
            <a:r>
              <a:rPr lang="en-US" sz="1600" b="1" dirty="0" smtClean="0">
                <a:solidFill>
                  <a:srgbClr val="FFFF00"/>
                </a:solidFill>
                <a:latin typeface="Calisto MT"/>
              </a:rPr>
              <a:t>tripping</a:t>
            </a:r>
            <a:endParaRPr lang="en-US" sz="1600" b="1" dirty="0">
              <a:solidFill>
                <a:srgbClr val="FF0000"/>
              </a:solidFill>
              <a:latin typeface="Calisto MT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4474393" y="1586187"/>
            <a:ext cx="1748789" cy="584776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00" b="1" dirty="0" smtClean="0">
                <a:solidFill>
                  <a:prstClr val="white"/>
                </a:solidFill>
                <a:latin typeface="Calisto MT"/>
              </a:rPr>
              <a:t>Galaxy mergers: </a:t>
            </a:r>
          </a:p>
          <a:p>
            <a:pPr algn="ctr" defTabSz="914400"/>
            <a:r>
              <a:rPr lang="en-US" sz="1600" b="1" dirty="0">
                <a:solidFill>
                  <a:srgbClr val="1D86CD">
                    <a:lumMod val="60000"/>
                    <a:lumOff val="40000"/>
                  </a:srgbClr>
                </a:solidFill>
                <a:latin typeface="Calisto MT"/>
              </a:rPr>
              <a:t>G</a:t>
            </a:r>
            <a:r>
              <a:rPr lang="en-US" sz="1600" b="1" dirty="0" smtClean="0">
                <a:solidFill>
                  <a:srgbClr val="1D86CD">
                    <a:lumMod val="60000"/>
                    <a:lumOff val="40000"/>
                  </a:srgbClr>
                </a:solidFill>
                <a:latin typeface="Calisto MT"/>
              </a:rPr>
              <a:t>as </a:t>
            </a:r>
            <a:r>
              <a:rPr lang="en-US" sz="1600" b="1" dirty="0" smtClean="0">
                <a:solidFill>
                  <a:prstClr val="white"/>
                </a:solidFill>
                <a:latin typeface="Calisto MT"/>
              </a:rPr>
              <a:t>+ </a:t>
            </a:r>
            <a:r>
              <a:rPr lang="en-US" sz="1600" b="1" dirty="0" smtClean="0">
                <a:solidFill>
                  <a:srgbClr val="FFFF00"/>
                </a:solidFill>
                <a:latin typeface="Calisto MT"/>
              </a:rPr>
              <a:t>stars</a:t>
            </a:r>
            <a:endParaRPr lang="en-US" sz="1600" b="1" dirty="0">
              <a:solidFill>
                <a:srgbClr val="FFFF00"/>
              </a:solidFill>
              <a:latin typeface="Calisto MT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3706293" y="1068753"/>
            <a:ext cx="2590407" cy="5602070"/>
          </a:xfrm>
          <a:prstGeom prst="line">
            <a:avLst/>
          </a:prstGeom>
          <a:ln w="57150" cmpd="sng">
            <a:solidFill>
              <a:srgbClr val="FFFF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9" name="TextBox 98"/>
          <p:cNvSpPr txBox="1"/>
          <p:nvPr/>
        </p:nvSpPr>
        <p:spPr>
          <a:xfrm>
            <a:off x="255196" y="882162"/>
            <a:ext cx="2800442" cy="369332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b="1" dirty="0" smtClean="0">
                <a:solidFill>
                  <a:prstClr val="black"/>
                </a:solidFill>
                <a:latin typeface="Calisto MT"/>
              </a:rPr>
              <a:t>Non-externally processed</a:t>
            </a:r>
            <a:endParaRPr lang="en-US" b="1" dirty="0">
              <a:solidFill>
                <a:prstClr val="black"/>
              </a:solidFill>
              <a:latin typeface="Calisto MT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6680781" y="6214057"/>
            <a:ext cx="2255155" cy="369332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b="1" dirty="0" smtClean="0">
                <a:solidFill>
                  <a:srgbClr val="000000"/>
                </a:solidFill>
                <a:latin typeface="Calisto MT"/>
              </a:rPr>
              <a:t>Externally processed</a:t>
            </a:r>
          </a:p>
        </p:txBody>
      </p:sp>
      <p:sp>
        <p:nvSpPr>
          <p:cNvPr id="27" name="Left Arrow 26"/>
          <p:cNvSpPr/>
          <p:nvPr/>
        </p:nvSpPr>
        <p:spPr>
          <a:xfrm rot="20105924">
            <a:off x="4438666" y="3056509"/>
            <a:ext cx="783771" cy="481920"/>
          </a:xfrm>
          <a:prstGeom prst="leftArrow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496778" y="31044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endParaRPr lang="en-US" dirty="0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60" name="Title 1"/>
          <p:cNvSpPr txBox="1">
            <a:spLocks/>
          </p:cNvSpPr>
          <p:nvPr/>
        </p:nvSpPr>
        <p:spPr>
          <a:xfrm>
            <a:off x="685800" y="22896"/>
            <a:ext cx="7772400" cy="66326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lvl="0" defTabSz="457200">
              <a:defRPr/>
            </a:pPr>
            <a:r>
              <a:rPr lang="en-US" sz="3000" b="1" dirty="0" smtClean="0">
                <a:solidFill>
                  <a:srgbClr val="DBF1CE"/>
                </a:solidFill>
                <a:effectLst/>
              </a:rPr>
              <a:t>The </a:t>
            </a:r>
            <a:r>
              <a:rPr lang="en-US" sz="3000" b="1" dirty="0">
                <a:solidFill>
                  <a:srgbClr val="DBF1CE"/>
                </a:solidFill>
                <a:effectLst/>
              </a:rPr>
              <a:t>Baryon Cycle in </a:t>
            </a:r>
            <a:r>
              <a:rPr lang="en-US" sz="3000" b="1" dirty="0" smtClean="0">
                <a:solidFill>
                  <a:srgbClr val="DBF1CE"/>
                </a:solidFill>
                <a:effectLst/>
              </a:rPr>
              <a:t>MW-mass galaxies</a:t>
            </a:r>
            <a:endParaRPr lang="en-US" sz="3000" b="1" dirty="0">
              <a:solidFill>
                <a:srgbClr val="DBF1CE"/>
              </a:solidFill>
              <a:effectLst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6772" y="1148878"/>
            <a:ext cx="9610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50</a:t>
            </a:r>
            <a:r>
              <a:rPr lang="en-US" sz="2400" b="1" dirty="0" smtClean="0"/>
              <a:t>%</a:t>
            </a:r>
            <a:endParaRPr lang="en-US" sz="2400" b="1" dirty="0"/>
          </a:p>
        </p:txBody>
      </p:sp>
      <p:sp>
        <p:nvSpPr>
          <p:cNvPr id="61" name="TextBox 60"/>
          <p:cNvSpPr txBox="1"/>
          <p:nvPr/>
        </p:nvSpPr>
        <p:spPr>
          <a:xfrm>
            <a:off x="8089337" y="5568175"/>
            <a:ext cx="9610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50</a:t>
            </a:r>
            <a:r>
              <a:rPr lang="en-US" sz="2400" b="1" dirty="0" smtClean="0"/>
              <a:t>%</a:t>
            </a:r>
            <a:endParaRPr lang="en-US" sz="2400" b="1" dirty="0"/>
          </a:p>
        </p:txBody>
      </p:sp>
      <p:sp>
        <p:nvSpPr>
          <p:cNvPr id="62" name="TextBox 61"/>
          <p:cNvSpPr txBox="1"/>
          <p:nvPr/>
        </p:nvSpPr>
        <p:spPr>
          <a:xfrm>
            <a:off x="193761" y="2123266"/>
            <a:ext cx="83027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4</a:t>
            </a:r>
            <a:r>
              <a:rPr lang="en-US" sz="30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0</a:t>
            </a:r>
            <a:r>
              <a:rPr lang="en-US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%</a:t>
            </a:r>
            <a:endParaRPr lang="en-US" sz="24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4608810" y="5682017"/>
            <a:ext cx="83027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1AC51B"/>
                </a:solidFill>
              </a:rPr>
              <a:t>6</a:t>
            </a:r>
            <a:r>
              <a:rPr lang="en-US" sz="3000" b="1" dirty="0" smtClean="0">
                <a:solidFill>
                  <a:srgbClr val="1AC51B"/>
                </a:solidFill>
              </a:rPr>
              <a:t>0</a:t>
            </a:r>
            <a:r>
              <a:rPr lang="en-US" sz="2400" b="1" dirty="0" smtClean="0">
                <a:solidFill>
                  <a:srgbClr val="1AC51B"/>
                </a:solidFill>
              </a:rPr>
              <a:t>%</a:t>
            </a:r>
            <a:endParaRPr lang="en-US" sz="2400" b="1" dirty="0">
              <a:solidFill>
                <a:srgbClr val="1AC51B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6945602" y="3749293"/>
            <a:ext cx="83027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srgbClr val="FF0000"/>
                </a:solidFill>
              </a:rPr>
              <a:t>75</a:t>
            </a:r>
            <a:r>
              <a:rPr lang="en-US" sz="2400" b="1" dirty="0" smtClean="0">
                <a:solidFill>
                  <a:srgbClr val="FF0000"/>
                </a:solidFill>
              </a:rPr>
              <a:t>%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445945" y="1068575"/>
            <a:ext cx="83027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srgbClr val="FFFF00"/>
                </a:solidFill>
              </a:rPr>
              <a:t>25</a:t>
            </a:r>
            <a:r>
              <a:rPr lang="en-US" sz="2400" b="1" dirty="0" smtClean="0">
                <a:solidFill>
                  <a:srgbClr val="FFFF00"/>
                </a:solidFill>
              </a:rPr>
              <a:t>%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3819031" y="542443"/>
            <a:ext cx="41694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en-US" sz="1400" dirty="0" smtClean="0">
                <a:latin typeface="Calisto MT"/>
              </a:rPr>
              <a:t>% stellar mass at z=0 averaging 3 MW-mass galaxies 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27090" y="6362152"/>
            <a:ext cx="35776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en-US" sz="1400" dirty="0" smtClean="0">
                <a:solidFill>
                  <a:srgbClr val="FF0000"/>
                </a:solidFill>
                <a:latin typeface="Calisto MT"/>
              </a:rPr>
              <a:t>Gas mass loss equivalent to z=0 stellar mass</a:t>
            </a:r>
          </a:p>
        </p:txBody>
      </p:sp>
    </p:spTree>
    <p:extLst>
      <p:ext uri="{BB962C8B-B14F-4D97-AF65-F5344CB8AC3E}">
        <p14:creationId xmlns:p14="http://schemas.microsoft.com/office/powerpoint/2010/main" val="64767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642816" y="860896"/>
            <a:ext cx="7858369" cy="566153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47851" y="1060661"/>
            <a:ext cx="6848298" cy="4555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200" b="1" dirty="0" smtClean="0">
                <a:solidFill>
                  <a:prstClr val="black"/>
                </a:solidFill>
                <a:latin typeface="Calisto MT"/>
              </a:rPr>
              <a:t> </a:t>
            </a:r>
            <a:endParaRPr lang="en-US" b="1" dirty="0" smtClean="0">
              <a:solidFill>
                <a:prstClr val="black"/>
              </a:solidFill>
              <a:latin typeface="Calisto MT"/>
            </a:endParaRPr>
          </a:p>
          <a:p>
            <a:pPr defTabSz="914400"/>
            <a:endParaRPr lang="en-US" b="1" dirty="0">
              <a:solidFill>
                <a:prstClr val="black"/>
              </a:solidFill>
              <a:latin typeface="Calisto MT"/>
            </a:endParaRPr>
          </a:p>
          <a:p>
            <a:pPr marL="342900" indent="-342900" defTabSz="914400">
              <a:buFont typeface="+mj-lt"/>
              <a:buAutoNum type="arabicParenR"/>
            </a:pPr>
            <a:r>
              <a:rPr lang="en-US" b="1" dirty="0" smtClean="0">
                <a:solidFill>
                  <a:prstClr val="black"/>
                </a:solidFill>
              </a:rPr>
              <a:t>On-going particle </a:t>
            </a:r>
            <a:r>
              <a:rPr lang="en-US" b="1" dirty="0">
                <a:solidFill>
                  <a:prstClr val="black"/>
                </a:solidFill>
              </a:rPr>
              <a:t>tracking analysis of FIRE zoom-</a:t>
            </a:r>
            <a:r>
              <a:rPr lang="en-US" b="1" dirty="0" smtClean="0">
                <a:solidFill>
                  <a:prstClr val="black"/>
                </a:solidFill>
              </a:rPr>
              <a:t>in simulations </a:t>
            </a:r>
            <a:r>
              <a:rPr lang="en-US" b="1" dirty="0">
                <a:solidFill>
                  <a:prstClr val="black"/>
                </a:solidFill>
              </a:rPr>
              <a:t>to quantify </a:t>
            </a:r>
            <a:r>
              <a:rPr lang="en-US" b="1" dirty="0" smtClean="0">
                <a:solidFill>
                  <a:prstClr val="black"/>
                </a:solidFill>
              </a:rPr>
              <a:t>the cycling of baryons in galaxy evolution</a:t>
            </a:r>
            <a:endParaRPr lang="en-US" b="1" dirty="0">
              <a:solidFill>
                <a:prstClr val="black"/>
              </a:solidFill>
            </a:endParaRPr>
          </a:p>
          <a:p>
            <a:pPr marL="342900" indent="-342900" defTabSz="914400">
              <a:buFont typeface="+mj-lt"/>
              <a:buAutoNum type="arabicParenR"/>
            </a:pPr>
            <a:endParaRPr lang="en-US" dirty="0" smtClean="0">
              <a:solidFill>
                <a:prstClr val="black"/>
              </a:solidFill>
              <a:latin typeface="Calisto MT"/>
            </a:endParaRPr>
          </a:p>
          <a:p>
            <a:pPr marL="342900" indent="-342900" defTabSz="914400">
              <a:buFont typeface="+mj-lt"/>
              <a:buAutoNum type="arabicParenR"/>
            </a:pPr>
            <a:r>
              <a:rPr lang="en-US" b="1" dirty="0" smtClean="0">
                <a:solidFill>
                  <a:prstClr val="black"/>
                </a:solidFill>
                <a:latin typeface="Calisto MT"/>
              </a:rPr>
              <a:t>Recycling of galactic winds represents a significant </a:t>
            </a:r>
            <a:r>
              <a:rPr lang="en-US" b="1" dirty="0">
                <a:solidFill>
                  <a:prstClr val="black"/>
                </a:solidFill>
              </a:rPr>
              <a:t>contribution </a:t>
            </a:r>
            <a:r>
              <a:rPr lang="en-US" b="1" dirty="0" smtClean="0">
                <a:solidFill>
                  <a:prstClr val="black"/>
                </a:solidFill>
              </a:rPr>
              <a:t>to </a:t>
            </a:r>
            <a:r>
              <a:rPr lang="en-US" b="1" dirty="0">
                <a:solidFill>
                  <a:prstClr val="black"/>
                </a:solidFill>
              </a:rPr>
              <a:t>galaxy </a:t>
            </a:r>
            <a:r>
              <a:rPr lang="en-US" b="1" dirty="0" smtClean="0">
                <a:solidFill>
                  <a:prstClr val="black"/>
                </a:solidFill>
              </a:rPr>
              <a:t>growth, but also the transfer of gas between galaxies via winds!</a:t>
            </a:r>
            <a:endParaRPr lang="en-US" dirty="0" smtClean="0">
              <a:solidFill>
                <a:prstClr val="black"/>
              </a:solidFill>
              <a:latin typeface="Calisto MT"/>
            </a:endParaRPr>
          </a:p>
          <a:p>
            <a:pPr defTabSz="914400"/>
            <a:endParaRPr lang="en-US" dirty="0" smtClean="0">
              <a:solidFill>
                <a:prstClr val="black"/>
              </a:solidFill>
              <a:latin typeface="Calisto MT"/>
            </a:endParaRPr>
          </a:p>
          <a:p>
            <a:pPr marL="342900" indent="-342900" defTabSz="914400">
              <a:buFont typeface="+mj-lt"/>
              <a:buAutoNum type="arabicParenR"/>
            </a:pPr>
            <a:r>
              <a:rPr lang="en-US" b="1" dirty="0" smtClean="0">
                <a:solidFill>
                  <a:prstClr val="black"/>
                </a:solidFill>
              </a:rPr>
              <a:t>Currently exploring the implications of fresh accretion, gas recycling, wind transfer, and mergers for chemical evolution and structural properties of galaxies </a:t>
            </a:r>
          </a:p>
          <a:p>
            <a:pPr marL="342900" indent="-342900" defTabSz="914400">
              <a:buFont typeface="+mj-lt"/>
              <a:buAutoNum type="arabicParenR"/>
            </a:pPr>
            <a:endParaRPr lang="en-US" b="1" dirty="0">
              <a:solidFill>
                <a:prstClr val="black"/>
              </a:solidFill>
            </a:endParaRPr>
          </a:p>
          <a:p>
            <a:pPr marL="342900" indent="-342900" defTabSz="914400">
              <a:buFont typeface="+mj-lt"/>
              <a:buAutoNum type="arabicParenR"/>
            </a:pPr>
            <a:r>
              <a:rPr lang="en-US" b="1" dirty="0">
                <a:solidFill>
                  <a:prstClr val="black"/>
                </a:solidFill>
              </a:rPr>
              <a:t>D</a:t>
            </a:r>
            <a:r>
              <a:rPr lang="en-US" b="1" dirty="0" smtClean="0">
                <a:solidFill>
                  <a:prstClr val="black"/>
                </a:solidFill>
              </a:rPr>
              <a:t>evelop </a:t>
            </a:r>
            <a:r>
              <a:rPr lang="en-US" b="1" dirty="0">
                <a:solidFill>
                  <a:prstClr val="black"/>
                </a:solidFill>
              </a:rPr>
              <a:t>observational diagnostics of the baryon </a:t>
            </a:r>
            <a:r>
              <a:rPr lang="en-US" b="1" dirty="0" smtClean="0">
                <a:solidFill>
                  <a:prstClr val="black"/>
                </a:solidFill>
              </a:rPr>
              <a:t>cycle</a:t>
            </a:r>
            <a:endParaRPr lang="en-US" b="1" dirty="0">
              <a:solidFill>
                <a:prstClr val="black"/>
              </a:solidFill>
            </a:endParaRPr>
          </a:p>
          <a:p>
            <a:pPr marL="285750" indent="-285750" defTabSz="914400">
              <a:buFont typeface="Wingdings" charset="0"/>
              <a:buChar char="à"/>
            </a:pPr>
            <a:endParaRPr lang="en-US" sz="1600" dirty="0" smtClean="0">
              <a:solidFill>
                <a:prstClr val="black"/>
              </a:solidFill>
              <a:latin typeface="Calisto M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85800" y="22896"/>
            <a:ext cx="7772400" cy="66326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sto MT"/>
              </a:rPr>
              <a:t>Tracing baryons in the FIRE simulations</a:t>
            </a:r>
            <a:endParaRPr lang="en-US" sz="3600" b="1" dirty="0">
              <a:solidFill>
                <a:schemeClr val="accent5">
                  <a:lumMod val="20000"/>
                  <a:lumOff val="80000"/>
                </a:schemeClr>
              </a:solidFill>
              <a:latin typeface="Calisto MT"/>
            </a:endParaRPr>
          </a:p>
        </p:txBody>
      </p:sp>
      <p:sp>
        <p:nvSpPr>
          <p:cNvPr id="5" name="Content Placeholder 6"/>
          <p:cNvSpPr txBox="1">
            <a:spLocks/>
          </p:cNvSpPr>
          <p:nvPr/>
        </p:nvSpPr>
        <p:spPr>
          <a:xfrm>
            <a:off x="2679606" y="5978954"/>
            <a:ext cx="3784788" cy="2659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ClrTx/>
              <a:buFont typeface="Georgia" pitchFamily="18" charset="0"/>
              <a:buNone/>
            </a:pPr>
            <a:r>
              <a:rPr lang="en-US" sz="1600" b="1" dirty="0" err="1" smtClean="0">
                <a:solidFill>
                  <a:prstClr val="black"/>
                </a:solidFill>
                <a:latin typeface="Calisto MT"/>
                <a:sym typeface="Wingdings"/>
              </a:rPr>
              <a:t>Anglés</a:t>
            </a:r>
            <a:r>
              <a:rPr lang="en-US" sz="1600" b="1" dirty="0" err="1">
                <a:solidFill>
                  <a:prstClr val="black"/>
                </a:solidFill>
                <a:latin typeface="Calisto MT"/>
                <a:sym typeface="Wingdings"/>
              </a:rPr>
              <a:t>-Alcázar</a:t>
            </a:r>
            <a:r>
              <a:rPr lang="en-US" sz="1600" b="1" dirty="0">
                <a:solidFill>
                  <a:prstClr val="black"/>
                </a:solidFill>
                <a:latin typeface="Calisto MT"/>
                <a:sym typeface="Wingdings"/>
              </a:rPr>
              <a:t> et al. </a:t>
            </a:r>
            <a:r>
              <a:rPr lang="en-US" sz="1600" b="1" dirty="0" smtClean="0">
                <a:solidFill>
                  <a:prstClr val="black"/>
                </a:solidFill>
                <a:latin typeface="Calisto MT"/>
                <a:sym typeface="Wingdings"/>
              </a:rPr>
              <a:t>in preparation</a:t>
            </a:r>
            <a:endParaRPr lang="en-US" sz="1600" b="1" dirty="0">
              <a:solidFill>
                <a:prstClr val="black"/>
              </a:solidFill>
              <a:latin typeface="Calisto MT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3760720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3283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C6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1"/>
          <p:cNvSpPr txBox="1">
            <a:spLocks/>
          </p:cNvSpPr>
          <p:nvPr/>
        </p:nvSpPr>
        <p:spPr>
          <a:xfrm>
            <a:off x="685800" y="139385"/>
            <a:ext cx="7772400" cy="542219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 smtClean="0"/>
              <a:t>The baryon cycle in simulations </a:t>
            </a:r>
            <a:endParaRPr lang="en-US" sz="3000" b="1" dirty="0"/>
          </a:p>
        </p:txBody>
      </p:sp>
      <p:sp>
        <p:nvSpPr>
          <p:cNvPr id="106" name="Rectangle 105"/>
          <p:cNvSpPr/>
          <p:nvPr/>
        </p:nvSpPr>
        <p:spPr>
          <a:xfrm>
            <a:off x="685800" y="914196"/>
            <a:ext cx="7772399" cy="5305777"/>
          </a:xfrm>
          <a:prstGeom prst="rect">
            <a:avLst/>
          </a:prstGeom>
          <a:solidFill>
            <a:srgbClr val="FFFFFF"/>
          </a:solidFill>
          <a:ln w="3810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sp>
        <p:nvSpPr>
          <p:cNvPr id="111" name="Content Placeholder 6"/>
          <p:cNvSpPr txBox="1">
            <a:spLocks/>
          </p:cNvSpPr>
          <p:nvPr/>
        </p:nvSpPr>
        <p:spPr>
          <a:xfrm>
            <a:off x="846669" y="5863271"/>
            <a:ext cx="2594204" cy="2659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ClrTx/>
              <a:buNone/>
            </a:pPr>
            <a:r>
              <a:rPr lang="en-US" sz="1600" b="1" dirty="0" smtClean="0">
                <a:solidFill>
                  <a:sysClr val="windowText" lastClr="000000"/>
                </a:solidFill>
                <a:latin typeface="Calisto MT"/>
                <a:sym typeface="Wingdings"/>
              </a:rPr>
              <a:t>Oppenheimer et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sto MT"/>
                <a:sym typeface="Wingdings"/>
              </a:rPr>
              <a:t>al.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sto MT"/>
                <a:sym typeface="Wingdings"/>
              </a:rPr>
              <a:t>(2010)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sto MT"/>
              <a:sym typeface="Wingding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835" y="1168213"/>
            <a:ext cx="6000794" cy="49097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039" y="1138414"/>
            <a:ext cx="1014808" cy="3914260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301947" y="1519592"/>
            <a:ext cx="5635800" cy="3209284"/>
          </a:xfrm>
          <a:custGeom>
            <a:avLst/>
            <a:gdLst>
              <a:gd name="connsiteX0" fmla="*/ 0 w 5635800"/>
              <a:gd name="connsiteY0" fmla="*/ 328867 h 3209284"/>
              <a:gd name="connsiteX1" fmla="*/ 56698 w 5635800"/>
              <a:gd name="connsiteY1" fmla="*/ 306186 h 3209284"/>
              <a:gd name="connsiteX2" fmla="*/ 90717 w 5635800"/>
              <a:gd name="connsiteY2" fmla="*/ 294846 h 3209284"/>
              <a:gd name="connsiteX3" fmla="*/ 158755 w 5635800"/>
              <a:gd name="connsiteY3" fmla="*/ 260826 h 3209284"/>
              <a:gd name="connsiteX4" fmla="*/ 215453 w 5635800"/>
              <a:gd name="connsiteY4" fmla="*/ 226805 h 3209284"/>
              <a:gd name="connsiteX5" fmla="*/ 272151 w 5635800"/>
              <a:gd name="connsiteY5" fmla="*/ 181444 h 3209284"/>
              <a:gd name="connsiteX6" fmla="*/ 317510 w 5635800"/>
              <a:gd name="connsiteY6" fmla="*/ 170104 h 3209284"/>
              <a:gd name="connsiteX7" fmla="*/ 453586 w 5635800"/>
              <a:gd name="connsiteY7" fmla="*/ 136083 h 3209284"/>
              <a:gd name="connsiteX8" fmla="*/ 498944 w 5635800"/>
              <a:gd name="connsiteY8" fmla="*/ 113403 h 3209284"/>
              <a:gd name="connsiteX9" fmla="*/ 544303 w 5635800"/>
              <a:gd name="connsiteY9" fmla="*/ 102062 h 3209284"/>
              <a:gd name="connsiteX10" fmla="*/ 612341 w 5635800"/>
              <a:gd name="connsiteY10" fmla="*/ 79382 h 3209284"/>
              <a:gd name="connsiteX11" fmla="*/ 646359 w 5635800"/>
              <a:gd name="connsiteY11" fmla="*/ 68042 h 3209284"/>
              <a:gd name="connsiteX12" fmla="*/ 680378 w 5635800"/>
              <a:gd name="connsiteY12" fmla="*/ 56701 h 3209284"/>
              <a:gd name="connsiteX13" fmla="*/ 725737 w 5635800"/>
              <a:gd name="connsiteY13" fmla="*/ 45361 h 3209284"/>
              <a:gd name="connsiteX14" fmla="*/ 963869 w 5635800"/>
              <a:gd name="connsiteY14" fmla="*/ 22681 h 3209284"/>
              <a:gd name="connsiteX15" fmla="*/ 1133964 w 5635800"/>
              <a:gd name="connsiteY15" fmla="*/ 0 h 3209284"/>
              <a:gd name="connsiteX16" fmla="*/ 1496832 w 5635800"/>
              <a:gd name="connsiteY16" fmla="*/ 11341 h 3209284"/>
              <a:gd name="connsiteX17" fmla="*/ 1530851 w 5635800"/>
              <a:gd name="connsiteY17" fmla="*/ 22681 h 3209284"/>
              <a:gd name="connsiteX18" fmla="*/ 1576210 w 5635800"/>
              <a:gd name="connsiteY18" fmla="*/ 45361 h 3209284"/>
              <a:gd name="connsiteX19" fmla="*/ 1644247 w 5635800"/>
              <a:gd name="connsiteY19" fmla="*/ 90722 h 3209284"/>
              <a:gd name="connsiteX20" fmla="*/ 1678266 w 5635800"/>
              <a:gd name="connsiteY20" fmla="*/ 102062 h 3209284"/>
              <a:gd name="connsiteX21" fmla="*/ 1780323 w 5635800"/>
              <a:gd name="connsiteY21" fmla="*/ 147423 h 3209284"/>
              <a:gd name="connsiteX22" fmla="*/ 1814342 w 5635800"/>
              <a:gd name="connsiteY22" fmla="*/ 158763 h 3209284"/>
              <a:gd name="connsiteX23" fmla="*/ 1871040 w 5635800"/>
              <a:gd name="connsiteY23" fmla="*/ 192784 h 3209284"/>
              <a:gd name="connsiteX24" fmla="*/ 1905059 w 5635800"/>
              <a:gd name="connsiteY24" fmla="*/ 215465 h 3209284"/>
              <a:gd name="connsiteX25" fmla="*/ 1973097 w 5635800"/>
              <a:gd name="connsiteY25" fmla="*/ 238145 h 3209284"/>
              <a:gd name="connsiteX26" fmla="*/ 2007116 w 5635800"/>
              <a:gd name="connsiteY26" fmla="*/ 260826 h 3209284"/>
              <a:gd name="connsiteX27" fmla="*/ 2086493 w 5635800"/>
              <a:gd name="connsiteY27" fmla="*/ 283506 h 3209284"/>
              <a:gd name="connsiteX28" fmla="*/ 2165871 w 5635800"/>
              <a:gd name="connsiteY28" fmla="*/ 317527 h 3209284"/>
              <a:gd name="connsiteX29" fmla="*/ 2199890 w 5635800"/>
              <a:gd name="connsiteY29" fmla="*/ 340207 h 3209284"/>
              <a:gd name="connsiteX30" fmla="*/ 2222569 w 5635800"/>
              <a:gd name="connsiteY30" fmla="*/ 362888 h 3209284"/>
              <a:gd name="connsiteX31" fmla="*/ 2290607 w 5635800"/>
              <a:gd name="connsiteY31" fmla="*/ 396908 h 3209284"/>
              <a:gd name="connsiteX32" fmla="*/ 2324626 w 5635800"/>
              <a:gd name="connsiteY32" fmla="*/ 430929 h 3209284"/>
              <a:gd name="connsiteX33" fmla="*/ 2358645 w 5635800"/>
              <a:gd name="connsiteY33" fmla="*/ 453609 h 3209284"/>
              <a:gd name="connsiteX34" fmla="*/ 2381324 w 5635800"/>
              <a:gd name="connsiteY34" fmla="*/ 476290 h 3209284"/>
              <a:gd name="connsiteX35" fmla="*/ 2449362 w 5635800"/>
              <a:gd name="connsiteY35" fmla="*/ 498970 h 3209284"/>
              <a:gd name="connsiteX36" fmla="*/ 2483381 w 5635800"/>
              <a:gd name="connsiteY36" fmla="*/ 510310 h 3209284"/>
              <a:gd name="connsiteX37" fmla="*/ 2551418 w 5635800"/>
              <a:gd name="connsiteY37" fmla="*/ 544331 h 3209284"/>
              <a:gd name="connsiteX38" fmla="*/ 2574098 w 5635800"/>
              <a:gd name="connsiteY38" fmla="*/ 578352 h 3209284"/>
              <a:gd name="connsiteX39" fmla="*/ 2608117 w 5635800"/>
              <a:gd name="connsiteY39" fmla="*/ 589692 h 3209284"/>
              <a:gd name="connsiteX40" fmla="*/ 2676154 w 5635800"/>
              <a:gd name="connsiteY40" fmla="*/ 635053 h 3209284"/>
              <a:gd name="connsiteX41" fmla="*/ 2755532 w 5635800"/>
              <a:gd name="connsiteY41" fmla="*/ 703094 h 3209284"/>
              <a:gd name="connsiteX42" fmla="*/ 2778211 w 5635800"/>
              <a:gd name="connsiteY42" fmla="*/ 737115 h 3209284"/>
              <a:gd name="connsiteX43" fmla="*/ 2812230 w 5635800"/>
              <a:gd name="connsiteY43" fmla="*/ 759795 h 3209284"/>
              <a:gd name="connsiteX44" fmla="*/ 2880268 w 5635800"/>
              <a:gd name="connsiteY44" fmla="*/ 805156 h 3209284"/>
              <a:gd name="connsiteX45" fmla="*/ 2936966 w 5635800"/>
              <a:gd name="connsiteY45" fmla="*/ 839177 h 3209284"/>
              <a:gd name="connsiteX46" fmla="*/ 2970985 w 5635800"/>
              <a:gd name="connsiteY46" fmla="*/ 873198 h 3209284"/>
              <a:gd name="connsiteX47" fmla="*/ 3005004 w 5635800"/>
              <a:gd name="connsiteY47" fmla="*/ 884538 h 3209284"/>
              <a:gd name="connsiteX48" fmla="*/ 3039023 w 5635800"/>
              <a:gd name="connsiteY48" fmla="*/ 907218 h 3209284"/>
              <a:gd name="connsiteX49" fmla="*/ 3061702 w 5635800"/>
              <a:gd name="connsiteY49" fmla="*/ 929899 h 3209284"/>
              <a:gd name="connsiteX50" fmla="*/ 3095721 w 5635800"/>
              <a:gd name="connsiteY50" fmla="*/ 941239 h 3209284"/>
              <a:gd name="connsiteX51" fmla="*/ 3163759 w 5635800"/>
              <a:gd name="connsiteY51" fmla="*/ 986600 h 3209284"/>
              <a:gd name="connsiteX52" fmla="*/ 3197778 w 5635800"/>
              <a:gd name="connsiteY52" fmla="*/ 1009280 h 3209284"/>
              <a:gd name="connsiteX53" fmla="*/ 3254476 w 5635800"/>
              <a:gd name="connsiteY53" fmla="*/ 1054641 h 3209284"/>
              <a:gd name="connsiteX54" fmla="*/ 3288495 w 5635800"/>
              <a:gd name="connsiteY54" fmla="*/ 1065981 h 3209284"/>
              <a:gd name="connsiteX55" fmla="*/ 3345193 w 5635800"/>
              <a:gd name="connsiteY55" fmla="*/ 1122682 h 3209284"/>
              <a:gd name="connsiteX56" fmla="*/ 3413231 w 5635800"/>
              <a:gd name="connsiteY56" fmla="*/ 1156703 h 3209284"/>
              <a:gd name="connsiteX57" fmla="*/ 3481269 w 5635800"/>
              <a:gd name="connsiteY57" fmla="*/ 1179384 h 3209284"/>
              <a:gd name="connsiteX58" fmla="*/ 3560646 w 5635800"/>
              <a:gd name="connsiteY58" fmla="*/ 1224744 h 3209284"/>
              <a:gd name="connsiteX59" fmla="*/ 3583325 w 5635800"/>
              <a:gd name="connsiteY59" fmla="*/ 1247425 h 3209284"/>
              <a:gd name="connsiteX60" fmla="*/ 3617344 w 5635800"/>
              <a:gd name="connsiteY60" fmla="*/ 1258765 h 3209284"/>
              <a:gd name="connsiteX61" fmla="*/ 3628684 w 5635800"/>
              <a:gd name="connsiteY61" fmla="*/ 1292786 h 3209284"/>
              <a:gd name="connsiteX62" fmla="*/ 3662703 w 5635800"/>
              <a:gd name="connsiteY62" fmla="*/ 1315466 h 3209284"/>
              <a:gd name="connsiteX63" fmla="*/ 3685382 w 5635800"/>
              <a:gd name="connsiteY63" fmla="*/ 1338147 h 3209284"/>
              <a:gd name="connsiteX64" fmla="*/ 3730741 w 5635800"/>
              <a:gd name="connsiteY64" fmla="*/ 1349487 h 3209284"/>
              <a:gd name="connsiteX65" fmla="*/ 3764760 w 5635800"/>
              <a:gd name="connsiteY65" fmla="*/ 1360827 h 3209284"/>
              <a:gd name="connsiteX66" fmla="*/ 3787439 w 5635800"/>
              <a:gd name="connsiteY66" fmla="*/ 1383508 h 3209284"/>
              <a:gd name="connsiteX67" fmla="*/ 3844137 w 5635800"/>
              <a:gd name="connsiteY67" fmla="*/ 1440209 h 3209284"/>
              <a:gd name="connsiteX68" fmla="*/ 3889496 w 5635800"/>
              <a:gd name="connsiteY68" fmla="*/ 1530931 h 3209284"/>
              <a:gd name="connsiteX69" fmla="*/ 3900835 w 5635800"/>
              <a:gd name="connsiteY69" fmla="*/ 1564951 h 3209284"/>
              <a:gd name="connsiteX70" fmla="*/ 3957533 w 5635800"/>
              <a:gd name="connsiteY70" fmla="*/ 1621652 h 3209284"/>
              <a:gd name="connsiteX71" fmla="*/ 3980213 w 5635800"/>
              <a:gd name="connsiteY71" fmla="*/ 1644333 h 3209284"/>
              <a:gd name="connsiteX72" fmla="*/ 4048251 w 5635800"/>
              <a:gd name="connsiteY72" fmla="*/ 1723714 h 3209284"/>
              <a:gd name="connsiteX73" fmla="*/ 4070930 w 5635800"/>
              <a:gd name="connsiteY73" fmla="*/ 1746395 h 3209284"/>
              <a:gd name="connsiteX74" fmla="*/ 4104949 w 5635800"/>
              <a:gd name="connsiteY74" fmla="*/ 1769075 h 3209284"/>
              <a:gd name="connsiteX75" fmla="*/ 4161647 w 5635800"/>
              <a:gd name="connsiteY75" fmla="*/ 1825776 h 3209284"/>
              <a:gd name="connsiteX76" fmla="*/ 4184326 w 5635800"/>
              <a:gd name="connsiteY76" fmla="*/ 1848457 h 3209284"/>
              <a:gd name="connsiteX77" fmla="*/ 4218345 w 5635800"/>
              <a:gd name="connsiteY77" fmla="*/ 1871137 h 3209284"/>
              <a:gd name="connsiteX78" fmla="*/ 4286383 w 5635800"/>
              <a:gd name="connsiteY78" fmla="*/ 1939179 h 3209284"/>
              <a:gd name="connsiteX79" fmla="*/ 4320402 w 5635800"/>
              <a:gd name="connsiteY79" fmla="*/ 1973199 h 3209284"/>
              <a:gd name="connsiteX80" fmla="*/ 4388440 w 5635800"/>
              <a:gd name="connsiteY80" fmla="*/ 2018560 h 3209284"/>
              <a:gd name="connsiteX81" fmla="*/ 4445138 w 5635800"/>
              <a:gd name="connsiteY81" fmla="*/ 2063921 h 3209284"/>
              <a:gd name="connsiteX82" fmla="*/ 4479157 w 5635800"/>
              <a:gd name="connsiteY82" fmla="*/ 2097942 h 3209284"/>
              <a:gd name="connsiteX83" fmla="*/ 4513176 w 5635800"/>
              <a:gd name="connsiteY83" fmla="*/ 2109282 h 3209284"/>
              <a:gd name="connsiteX84" fmla="*/ 4547195 w 5635800"/>
              <a:gd name="connsiteY84" fmla="*/ 2131962 h 3209284"/>
              <a:gd name="connsiteX85" fmla="*/ 4569874 w 5635800"/>
              <a:gd name="connsiteY85" fmla="*/ 2154643 h 3209284"/>
              <a:gd name="connsiteX86" fmla="*/ 4626572 w 5635800"/>
              <a:gd name="connsiteY86" fmla="*/ 2165983 h 3209284"/>
              <a:gd name="connsiteX87" fmla="*/ 4660591 w 5635800"/>
              <a:gd name="connsiteY87" fmla="*/ 2177323 h 3209284"/>
              <a:gd name="connsiteX88" fmla="*/ 4705950 w 5635800"/>
              <a:gd name="connsiteY88" fmla="*/ 2200004 h 3209284"/>
              <a:gd name="connsiteX89" fmla="*/ 4785327 w 5635800"/>
              <a:gd name="connsiteY89" fmla="*/ 2222684 h 3209284"/>
              <a:gd name="connsiteX90" fmla="*/ 4819346 w 5635800"/>
              <a:gd name="connsiteY90" fmla="*/ 2279385 h 3209284"/>
              <a:gd name="connsiteX91" fmla="*/ 4842025 w 5635800"/>
              <a:gd name="connsiteY91" fmla="*/ 2302066 h 3209284"/>
              <a:gd name="connsiteX92" fmla="*/ 4864704 w 5635800"/>
              <a:gd name="connsiteY92" fmla="*/ 2336086 h 3209284"/>
              <a:gd name="connsiteX93" fmla="*/ 4887384 w 5635800"/>
              <a:gd name="connsiteY93" fmla="*/ 2358767 h 3209284"/>
              <a:gd name="connsiteX94" fmla="*/ 4910063 w 5635800"/>
              <a:gd name="connsiteY94" fmla="*/ 2392787 h 3209284"/>
              <a:gd name="connsiteX95" fmla="*/ 4955422 w 5635800"/>
              <a:gd name="connsiteY95" fmla="*/ 2438148 h 3209284"/>
              <a:gd name="connsiteX96" fmla="*/ 4978101 w 5635800"/>
              <a:gd name="connsiteY96" fmla="*/ 2460829 h 3209284"/>
              <a:gd name="connsiteX97" fmla="*/ 5046139 w 5635800"/>
              <a:gd name="connsiteY97" fmla="*/ 2551551 h 3209284"/>
              <a:gd name="connsiteX98" fmla="*/ 5080158 w 5635800"/>
              <a:gd name="connsiteY98" fmla="*/ 2630932 h 3209284"/>
              <a:gd name="connsiteX99" fmla="*/ 5136856 w 5635800"/>
              <a:gd name="connsiteY99" fmla="*/ 2687633 h 3209284"/>
              <a:gd name="connsiteX100" fmla="*/ 5159535 w 5635800"/>
              <a:gd name="connsiteY100" fmla="*/ 2710314 h 3209284"/>
              <a:gd name="connsiteX101" fmla="*/ 5193554 w 5635800"/>
              <a:gd name="connsiteY101" fmla="*/ 2744334 h 3209284"/>
              <a:gd name="connsiteX102" fmla="*/ 5216233 w 5635800"/>
              <a:gd name="connsiteY102" fmla="*/ 2767015 h 3209284"/>
              <a:gd name="connsiteX103" fmla="*/ 5250252 w 5635800"/>
              <a:gd name="connsiteY103" fmla="*/ 2789695 h 3209284"/>
              <a:gd name="connsiteX104" fmla="*/ 5272931 w 5635800"/>
              <a:gd name="connsiteY104" fmla="*/ 2823716 h 3209284"/>
              <a:gd name="connsiteX105" fmla="*/ 5340969 w 5635800"/>
              <a:gd name="connsiteY105" fmla="*/ 2857737 h 3209284"/>
              <a:gd name="connsiteX106" fmla="*/ 5363649 w 5635800"/>
              <a:gd name="connsiteY106" fmla="*/ 2880417 h 3209284"/>
              <a:gd name="connsiteX107" fmla="*/ 5386328 w 5635800"/>
              <a:gd name="connsiteY107" fmla="*/ 2914438 h 3209284"/>
              <a:gd name="connsiteX108" fmla="*/ 5420347 w 5635800"/>
              <a:gd name="connsiteY108" fmla="*/ 2937118 h 3209284"/>
              <a:gd name="connsiteX109" fmla="*/ 5431686 w 5635800"/>
              <a:gd name="connsiteY109" fmla="*/ 2993819 h 3209284"/>
              <a:gd name="connsiteX110" fmla="*/ 5454366 w 5635800"/>
              <a:gd name="connsiteY110" fmla="*/ 3016500 h 3209284"/>
              <a:gd name="connsiteX111" fmla="*/ 5477045 w 5635800"/>
              <a:gd name="connsiteY111" fmla="*/ 3050520 h 3209284"/>
              <a:gd name="connsiteX112" fmla="*/ 5533743 w 5635800"/>
              <a:gd name="connsiteY112" fmla="*/ 3095881 h 3209284"/>
              <a:gd name="connsiteX113" fmla="*/ 5556422 w 5635800"/>
              <a:gd name="connsiteY113" fmla="*/ 3118562 h 3209284"/>
              <a:gd name="connsiteX114" fmla="*/ 5601781 w 5635800"/>
              <a:gd name="connsiteY114" fmla="*/ 3152582 h 3209284"/>
              <a:gd name="connsiteX115" fmla="*/ 5635800 w 5635800"/>
              <a:gd name="connsiteY115" fmla="*/ 3209284 h 3209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</a:cxnLst>
            <a:rect l="l" t="t" r="r" b="b"/>
            <a:pathLst>
              <a:path w="5635800" h="3209284">
                <a:moveTo>
                  <a:pt x="0" y="328867"/>
                </a:moveTo>
                <a:cubicBezTo>
                  <a:pt x="18899" y="321307"/>
                  <a:pt x="37639" y="313334"/>
                  <a:pt x="56698" y="306186"/>
                </a:cubicBezTo>
                <a:cubicBezTo>
                  <a:pt x="67890" y="301989"/>
                  <a:pt x="80026" y="300192"/>
                  <a:pt x="90717" y="294846"/>
                </a:cubicBezTo>
                <a:cubicBezTo>
                  <a:pt x="178646" y="250880"/>
                  <a:pt x="73248" y="289329"/>
                  <a:pt x="158755" y="260826"/>
                </a:cubicBezTo>
                <a:cubicBezTo>
                  <a:pt x="216219" y="203357"/>
                  <a:pt x="141850" y="270969"/>
                  <a:pt x="215453" y="226805"/>
                </a:cubicBezTo>
                <a:cubicBezTo>
                  <a:pt x="276416" y="190225"/>
                  <a:pt x="192718" y="215488"/>
                  <a:pt x="272151" y="181444"/>
                </a:cubicBezTo>
                <a:cubicBezTo>
                  <a:pt x="286476" y="175305"/>
                  <a:pt x="302228" y="173161"/>
                  <a:pt x="317510" y="170104"/>
                </a:cubicBezTo>
                <a:cubicBezTo>
                  <a:pt x="371296" y="159346"/>
                  <a:pt x="403072" y="161341"/>
                  <a:pt x="453586" y="136083"/>
                </a:cubicBezTo>
                <a:cubicBezTo>
                  <a:pt x="468705" y="128523"/>
                  <a:pt x="483116" y="119339"/>
                  <a:pt x="498944" y="113403"/>
                </a:cubicBezTo>
                <a:cubicBezTo>
                  <a:pt x="513537" y="107930"/>
                  <a:pt x="529375" y="106541"/>
                  <a:pt x="544303" y="102062"/>
                </a:cubicBezTo>
                <a:cubicBezTo>
                  <a:pt x="567201" y="95192"/>
                  <a:pt x="589662" y="86942"/>
                  <a:pt x="612341" y="79382"/>
                </a:cubicBezTo>
                <a:lnTo>
                  <a:pt x="646359" y="68042"/>
                </a:lnTo>
                <a:cubicBezTo>
                  <a:pt x="657699" y="64262"/>
                  <a:pt x="668782" y="59600"/>
                  <a:pt x="680378" y="56701"/>
                </a:cubicBezTo>
                <a:cubicBezTo>
                  <a:pt x="695498" y="52921"/>
                  <a:pt x="710263" y="47218"/>
                  <a:pt x="725737" y="45361"/>
                </a:cubicBezTo>
                <a:cubicBezTo>
                  <a:pt x="804906" y="35860"/>
                  <a:pt x="884748" y="32571"/>
                  <a:pt x="963869" y="22681"/>
                </a:cubicBezTo>
                <a:cubicBezTo>
                  <a:pt x="1081108" y="8026"/>
                  <a:pt x="1024418" y="15651"/>
                  <a:pt x="1133964" y="0"/>
                </a:cubicBezTo>
                <a:cubicBezTo>
                  <a:pt x="1254920" y="3780"/>
                  <a:pt x="1376014" y="4437"/>
                  <a:pt x="1496832" y="11341"/>
                </a:cubicBezTo>
                <a:cubicBezTo>
                  <a:pt x="1508766" y="12023"/>
                  <a:pt x="1519864" y="17972"/>
                  <a:pt x="1530851" y="22681"/>
                </a:cubicBezTo>
                <a:cubicBezTo>
                  <a:pt x="1546389" y="29340"/>
                  <a:pt x="1561715" y="36663"/>
                  <a:pt x="1576210" y="45361"/>
                </a:cubicBezTo>
                <a:cubicBezTo>
                  <a:pt x="1599583" y="59385"/>
                  <a:pt x="1618389" y="82102"/>
                  <a:pt x="1644247" y="90722"/>
                </a:cubicBezTo>
                <a:lnTo>
                  <a:pt x="1678266" y="102062"/>
                </a:lnTo>
                <a:cubicBezTo>
                  <a:pt x="1732176" y="138004"/>
                  <a:pt x="1699356" y="120433"/>
                  <a:pt x="1780323" y="147423"/>
                </a:cubicBezTo>
                <a:lnTo>
                  <a:pt x="1814342" y="158763"/>
                </a:lnTo>
                <a:cubicBezTo>
                  <a:pt x="1858640" y="203064"/>
                  <a:pt x="1812158" y="163341"/>
                  <a:pt x="1871040" y="192784"/>
                </a:cubicBezTo>
                <a:cubicBezTo>
                  <a:pt x="1883230" y="198879"/>
                  <a:pt x="1892605" y="209930"/>
                  <a:pt x="1905059" y="215465"/>
                </a:cubicBezTo>
                <a:cubicBezTo>
                  <a:pt x="1926905" y="225175"/>
                  <a:pt x="1973097" y="238145"/>
                  <a:pt x="1973097" y="238145"/>
                </a:cubicBezTo>
                <a:cubicBezTo>
                  <a:pt x="1984437" y="245705"/>
                  <a:pt x="1994589" y="255457"/>
                  <a:pt x="2007116" y="260826"/>
                </a:cubicBezTo>
                <a:cubicBezTo>
                  <a:pt x="2057991" y="282631"/>
                  <a:pt x="2042352" y="261435"/>
                  <a:pt x="2086493" y="283506"/>
                </a:cubicBezTo>
                <a:cubicBezTo>
                  <a:pt x="2164806" y="322664"/>
                  <a:pt x="2071467" y="293923"/>
                  <a:pt x="2165871" y="317527"/>
                </a:cubicBezTo>
                <a:cubicBezTo>
                  <a:pt x="2177211" y="325087"/>
                  <a:pt x="2189248" y="331693"/>
                  <a:pt x="2199890" y="340207"/>
                </a:cubicBezTo>
                <a:cubicBezTo>
                  <a:pt x="2208238" y="346886"/>
                  <a:pt x="2213401" y="357387"/>
                  <a:pt x="2222569" y="362888"/>
                </a:cubicBezTo>
                <a:cubicBezTo>
                  <a:pt x="2295633" y="406729"/>
                  <a:pt x="2216866" y="335454"/>
                  <a:pt x="2290607" y="396908"/>
                </a:cubicBezTo>
                <a:cubicBezTo>
                  <a:pt x="2302927" y="407175"/>
                  <a:pt x="2312306" y="420662"/>
                  <a:pt x="2324626" y="430929"/>
                </a:cubicBezTo>
                <a:cubicBezTo>
                  <a:pt x="2335096" y="439654"/>
                  <a:pt x="2348003" y="445095"/>
                  <a:pt x="2358645" y="453609"/>
                </a:cubicBezTo>
                <a:cubicBezTo>
                  <a:pt x="2366993" y="460288"/>
                  <a:pt x="2371761" y="471508"/>
                  <a:pt x="2381324" y="476290"/>
                </a:cubicBezTo>
                <a:cubicBezTo>
                  <a:pt x="2402706" y="486982"/>
                  <a:pt x="2426683" y="491410"/>
                  <a:pt x="2449362" y="498970"/>
                </a:cubicBezTo>
                <a:lnTo>
                  <a:pt x="2483381" y="510310"/>
                </a:lnTo>
                <a:cubicBezTo>
                  <a:pt x="2564865" y="591801"/>
                  <a:pt x="2426032" y="460736"/>
                  <a:pt x="2551418" y="544331"/>
                </a:cubicBezTo>
                <a:cubicBezTo>
                  <a:pt x="2562758" y="551891"/>
                  <a:pt x="2563455" y="569838"/>
                  <a:pt x="2574098" y="578352"/>
                </a:cubicBezTo>
                <a:cubicBezTo>
                  <a:pt x="2583432" y="585819"/>
                  <a:pt x="2597668" y="583887"/>
                  <a:pt x="2608117" y="589692"/>
                </a:cubicBezTo>
                <a:cubicBezTo>
                  <a:pt x="2631944" y="602930"/>
                  <a:pt x="2656881" y="615779"/>
                  <a:pt x="2676154" y="635053"/>
                </a:cubicBezTo>
                <a:cubicBezTo>
                  <a:pt x="2731150" y="690051"/>
                  <a:pt x="2703722" y="668553"/>
                  <a:pt x="2755532" y="703094"/>
                </a:cubicBezTo>
                <a:cubicBezTo>
                  <a:pt x="2763092" y="714434"/>
                  <a:pt x="2768574" y="727478"/>
                  <a:pt x="2778211" y="737115"/>
                </a:cubicBezTo>
                <a:cubicBezTo>
                  <a:pt x="2787848" y="746752"/>
                  <a:pt x="2801588" y="751281"/>
                  <a:pt x="2812230" y="759795"/>
                </a:cubicBezTo>
                <a:cubicBezTo>
                  <a:pt x="2869952" y="805975"/>
                  <a:pt x="2788838" y="759440"/>
                  <a:pt x="2880268" y="805156"/>
                </a:cubicBezTo>
                <a:cubicBezTo>
                  <a:pt x="2950896" y="875790"/>
                  <a:pt x="2848646" y="780294"/>
                  <a:pt x="2936966" y="839177"/>
                </a:cubicBezTo>
                <a:cubicBezTo>
                  <a:pt x="2950310" y="848073"/>
                  <a:pt x="2957641" y="864302"/>
                  <a:pt x="2970985" y="873198"/>
                </a:cubicBezTo>
                <a:cubicBezTo>
                  <a:pt x="2980930" y="879829"/>
                  <a:pt x="2994313" y="879192"/>
                  <a:pt x="3005004" y="884538"/>
                </a:cubicBezTo>
                <a:cubicBezTo>
                  <a:pt x="3017194" y="890633"/>
                  <a:pt x="3028381" y="898704"/>
                  <a:pt x="3039023" y="907218"/>
                </a:cubicBezTo>
                <a:cubicBezTo>
                  <a:pt x="3047371" y="913897"/>
                  <a:pt x="3052534" y="924398"/>
                  <a:pt x="3061702" y="929899"/>
                </a:cubicBezTo>
                <a:cubicBezTo>
                  <a:pt x="3071952" y="936049"/>
                  <a:pt x="3085272" y="935434"/>
                  <a:pt x="3095721" y="941239"/>
                </a:cubicBezTo>
                <a:cubicBezTo>
                  <a:pt x="3119548" y="954477"/>
                  <a:pt x="3141080" y="971480"/>
                  <a:pt x="3163759" y="986600"/>
                </a:cubicBezTo>
                <a:cubicBezTo>
                  <a:pt x="3175099" y="994160"/>
                  <a:pt x="3188141" y="999643"/>
                  <a:pt x="3197778" y="1009280"/>
                </a:cubicBezTo>
                <a:cubicBezTo>
                  <a:pt x="3218873" y="1030377"/>
                  <a:pt x="3225864" y="1040335"/>
                  <a:pt x="3254476" y="1054641"/>
                </a:cubicBezTo>
                <a:cubicBezTo>
                  <a:pt x="3265167" y="1059987"/>
                  <a:pt x="3277155" y="1062201"/>
                  <a:pt x="3288495" y="1065981"/>
                </a:cubicBezTo>
                <a:cubicBezTo>
                  <a:pt x="3307394" y="1084881"/>
                  <a:pt x="3319837" y="1114229"/>
                  <a:pt x="3345193" y="1122682"/>
                </a:cubicBezTo>
                <a:cubicBezTo>
                  <a:pt x="3469271" y="1164046"/>
                  <a:pt x="3281326" y="1098075"/>
                  <a:pt x="3413231" y="1156703"/>
                </a:cubicBezTo>
                <a:cubicBezTo>
                  <a:pt x="3435077" y="1166413"/>
                  <a:pt x="3461378" y="1166123"/>
                  <a:pt x="3481269" y="1179384"/>
                </a:cubicBezTo>
                <a:cubicBezTo>
                  <a:pt x="3529353" y="1211441"/>
                  <a:pt x="3503098" y="1195969"/>
                  <a:pt x="3560646" y="1224744"/>
                </a:cubicBezTo>
                <a:cubicBezTo>
                  <a:pt x="3568206" y="1232304"/>
                  <a:pt x="3574157" y="1241924"/>
                  <a:pt x="3583325" y="1247425"/>
                </a:cubicBezTo>
                <a:cubicBezTo>
                  <a:pt x="3593575" y="1253575"/>
                  <a:pt x="3608892" y="1250313"/>
                  <a:pt x="3617344" y="1258765"/>
                </a:cubicBezTo>
                <a:cubicBezTo>
                  <a:pt x="3625796" y="1267218"/>
                  <a:pt x="3621217" y="1283452"/>
                  <a:pt x="3628684" y="1292786"/>
                </a:cubicBezTo>
                <a:cubicBezTo>
                  <a:pt x="3637198" y="1303428"/>
                  <a:pt x="3652061" y="1306952"/>
                  <a:pt x="3662703" y="1315466"/>
                </a:cubicBezTo>
                <a:cubicBezTo>
                  <a:pt x="3671051" y="1322145"/>
                  <a:pt x="3675819" y="1333365"/>
                  <a:pt x="3685382" y="1338147"/>
                </a:cubicBezTo>
                <a:cubicBezTo>
                  <a:pt x="3699321" y="1345117"/>
                  <a:pt x="3715756" y="1345205"/>
                  <a:pt x="3730741" y="1349487"/>
                </a:cubicBezTo>
                <a:cubicBezTo>
                  <a:pt x="3742234" y="1352771"/>
                  <a:pt x="3753420" y="1357047"/>
                  <a:pt x="3764760" y="1360827"/>
                </a:cubicBezTo>
                <a:cubicBezTo>
                  <a:pt x="3772320" y="1368387"/>
                  <a:pt x="3779091" y="1376829"/>
                  <a:pt x="3787439" y="1383508"/>
                </a:cubicBezTo>
                <a:cubicBezTo>
                  <a:pt x="3821330" y="1410622"/>
                  <a:pt x="3825367" y="1397974"/>
                  <a:pt x="3844137" y="1440209"/>
                </a:cubicBezTo>
                <a:cubicBezTo>
                  <a:pt x="3885832" y="1534029"/>
                  <a:pt x="3842919" y="1484352"/>
                  <a:pt x="3889496" y="1530931"/>
                </a:cubicBezTo>
                <a:cubicBezTo>
                  <a:pt x="3893276" y="1542271"/>
                  <a:pt x="3893663" y="1555388"/>
                  <a:pt x="3900835" y="1564951"/>
                </a:cubicBezTo>
                <a:cubicBezTo>
                  <a:pt x="3916871" y="1586334"/>
                  <a:pt x="3938634" y="1602752"/>
                  <a:pt x="3957533" y="1621652"/>
                </a:cubicBezTo>
                <a:cubicBezTo>
                  <a:pt x="3965093" y="1629212"/>
                  <a:pt x="3974282" y="1635437"/>
                  <a:pt x="3980213" y="1644333"/>
                </a:cubicBezTo>
                <a:cubicBezTo>
                  <a:pt x="4014754" y="1696146"/>
                  <a:pt x="3993254" y="1668713"/>
                  <a:pt x="4048251" y="1723714"/>
                </a:cubicBezTo>
                <a:cubicBezTo>
                  <a:pt x="4055811" y="1731274"/>
                  <a:pt x="4062034" y="1740464"/>
                  <a:pt x="4070930" y="1746395"/>
                </a:cubicBezTo>
                <a:cubicBezTo>
                  <a:pt x="4082270" y="1753955"/>
                  <a:pt x="4094693" y="1760100"/>
                  <a:pt x="4104949" y="1769075"/>
                </a:cubicBezTo>
                <a:cubicBezTo>
                  <a:pt x="4125064" y="1786676"/>
                  <a:pt x="4142748" y="1806876"/>
                  <a:pt x="4161647" y="1825776"/>
                </a:cubicBezTo>
                <a:cubicBezTo>
                  <a:pt x="4169207" y="1833336"/>
                  <a:pt x="4175430" y="1842526"/>
                  <a:pt x="4184326" y="1848457"/>
                </a:cubicBezTo>
                <a:cubicBezTo>
                  <a:pt x="4195666" y="1856017"/>
                  <a:pt x="4207997" y="1862267"/>
                  <a:pt x="4218345" y="1871137"/>
                </a:cubicBezTo>
                <a:cubicBezTo>
                  <a:pt x="4218367" y="1871156"/>
                  <a:pt x="4275033" y="1927829"/>
                  <a:pt x="4286383" y="1939179"/>
                </a:cubicBezTo>
                <a:cubicBezTo>
                  <a:pt x="4297723" y="1950519"/>
                  <a:pt x="4307059" y="1964303"/>
                  <a:pt x="4320402" y="1973199"/>
                </a:cubicBezTo>
                <a:cubicBezTo>
                  <a:pt x="4343081" y="1988319"/>
                  <a:pt x="4369167" y="1999285"/>
                  <a:pt x="4388440" y="2018560"/>
                </a:cubicBezTo>
                <a:cubicBezTo>
                  <a:pt x="4454415" y="2084541"/>
                  <a:pt x="4359316" y="1992399"/>
                  <a:pt x="4445138" y="2063921"/>
                </a:cubicBezTo>
                <a:cubicBezTo>
                  <a:pt x="4457458" y="2074188"/>
                  <a:pt x="4465813" y="2089046"/>
                  <a:pt x="4479157" y="2097942"/>
                </a:cubicBezTo>
                <a:cubicBezTo>
                  <a:pt x="4489102" y="2104573"/>
                  <a:pt x="4502485" y="2103936"/>
                  <a:pt x="4513176" y="2109282"/>
                </a:cubicBezTo>
                <a:cubicBezTo>
                  <a:pt x="4525366" y="2115377"/>
                  <a:pt x="4536553" y="2123448"/>
                  <a:pt x="4547195" y="2131962"/>
                </a:cubicBezTo>
                <a:cubicBezTo>
                  <a:pt x="4555543" y="2138641"/>
                  <a:pt x="4560047" y="2150431"/>
                  <a:pt x="4569874" y="2154643"/>
                </a:cubicBezTo>
                <a:cubicBezTo>
                  <a:pt x="4587589" y="2162236"/>
                  <a:pt x="4607874" y="2161308"/>
                  <a:pt x="4626572" y="2165983"/>
                </a:cubicBezTo>
                <a:cubicBezTo>
                  <a:pt x="4638168" y="2168882"/>
                  <a:pt x="4649604" y="2172614"/>
                  <a:pt x="4660591" y="2177323"/>
                </a:cubicBezTo>
                <a:cubicBezTo>
                  <a:pt x="4676129" y="2183982"/>
                  <a:pt x="4690412" y="2193345"/>
                  <a:pt x="4705950" y="2200004"/>
                </a:cubicBezTo>
                <a:cubicBezTo>
                  <a:pt x="4728726" y="2209766"/>
                  <a:pt x="4762309" y="2216929"/>
                  <a:pt x="4785327" y="2222684"/>
                </a:cubicBezTo>
                <a:cubicBezTo>
                  <a:pt x="4842790" y="2280152"/>
                  <a:pt x="4775184" y="2205779"/>
                  <a:pt x="4819346" y="2279385"/>
                </a:cubicBezTo>
                <a:cubicBezTo>
                  <a:pt x="4824847" y="2288553"/>
                  <a:pt x="4835346" y="2293717"/>
                  <a:pt x="4842025" y="2302066"/>
                </a:cubicBezTo>
                <a:cubicBezTo>
                  <a:pt x="4850539" y="2312709"/>
                  <a:pt x="4856190" y="2325444"/>
                  <a:pt x="4864704" y="2336086"/>
                </a:cubicBezTo>
                <a:cubicBezTo>
                  <a:pt x="4871383" y="2344435"/>
                  <a:pt x="4880705" y="2350418"/>
                  <a:pt x="4887384" y="2358767"/>
                </a:cubicBezTo>
                <a:cubicBezTo>
                  <a:pt x="4895898" y="2369409"/>
                  <a:pt x="4901194" y="2382439"/>
                  <a:pt x="4910063" y="2392787"/>
                </a:cubicBezTo>
                <a:cubicBezTo>
                  <a:pt x="4923978" y="2409022"/>
                  <a:pt x="4940302" y="2423028"/>
                  <a:pt x="4955422" y="2438148"/>
                </a:cubicBezTo>
                <a:cubicBezTo>
                  <a:pt x="4962982" y="2445708"/>
                  <a:pt x="4972171" y="2451933"/>
                  <a:pt x="4978101" y="2460829"/>
                </a:cubicBezTo>
                <a:cubicBezTo>
                  <a:pt x="5029389" y="2537766"/>
                  <a:pt x="5004185" y="2509595"/>
                  <a:pt x="5046139" y="2551551"/>
                </a:cubicBezTo>
                <a:cubicBezTo>
                  <a:pt x="5054568" y="2576839"/>
                  <a:pt x="5063808" y="2609910"/>
                  <a:pt x="5080158" y="2630932"/>
                </a:cubicBezTo>
                <a:cubicBezTo>
                  <a:pt x="5096567" y="2652030"/>
                  <a:pt x="5117957" y="2668733"/>
                  <a:pt x="5136856" y="2687633"/>
                </a:cubicBezTo>
                <a:lnTo>
                  <a:pt x="5159535" y="2710314"/>
                </a:lnTo>
                <a:lnTo>
                  <a:pt x="5193554" y="2744334"/>
                </a:lnTo>
                <a:cubicBezTo>
                  <a:pt x="5201114" y="2751894"/>
                  <a:pt x="5207337" y="2761084"/>
                  <a:pt x="5216233" y="2767015"/>
                </a:cubicBezTo>
                <a:lnTo>
                  <a:pt x="5250252" y="2789695"/>
                </a:lnTo>
                <a:cubicBezTo>
                  <a:pt x="5257812" y="2801035"/>
                  <a:pt x="5263294" y="2814079"/>
                  <a:pt x="5272931" y="2823716"/>
                </a:cubicBezTo>
                <a:cubicBezTo>
                  <a:pt x="5294912" y="2845698"/>
                  <a:pt x="5313302" y="2848514"/>
                  <a:pt x="5340969" y="2857737"/>
                </a:cubicBezTo>
                <a:cubicBezTo>
                  <a:pt x="5348529" y="2865297"/>
                  <a:pt x="5356970" y="2872068"/>
                  <a:pt x="5363649" y="2880417"/>
                </a:cubicBezTo>
                <a:cubicBezTo>
                  <a:pt x="5372163" y="2891060"/>
                  <a:pt x="5376691" y="2904801"/>
                  <a:pt x="5386328" y="2914438"/>
                </a:cubicBezTo>
                <a:cubicBezTo>
                  <a:pt x="5395965" y="2924075"/>
                  <a:pt x="5409007" y="2929558"/>
                  <a:pt x="5420347" y="2937118"/>
                </a:cubicBezTo>
                <a:cubicBezTo>
                  <a:pt x="5424127" y="2956018"/>
                  <a:pt x="5424094" y="2976103"/>
                  <a:pt x="5431686" y="2993819"/>
                </a:cubicBezTo>
                <a:cubicBezTo>
                  <a:pt x="5435897" y="3003646"/>
                  <a:pt x="5447687" y="3008151"/>
                  <a:pt x="5454366" y="3016500"/>
                </a:cubicBezTo>
                <a:cubicBezTo>
                  <a:pt x="5462880" y="3027142"/>
                  <a:pt x="5468531" y="3039877"/>
                  <a:pt x="5477045" y="3050520"/>
                </a:cubicBezTo>
                <a:cubicBezTo>
                  <a:pt x="5501386" y="3080948"/>
                  <a:pt x="5500994" y="3069680"/>
                  <a:pt x="5533743" y="3095881"/>
                </a:cubicBezTo>
                <a:cubicBezTo>
                  <a:pt x="5542091" y="3102560"/>
                  <a:pt x="5548209" y="3111717"/>
                  <a:pt x="5556422" y="3118562"/>
                </a:cubicBezTo>
                <a:cubicBezTo>
                  <a:pt x="5570941" y="3130662"/>
                  <a:pt x="5586661" y="3141242"/>
                  <a:pt x="5601781" y="3152582"/>
                </a:cubicBezTo>
                <a:cubicBezTo>
                  <a:pt x="5629148" y="3193636"/>
                  <a:pt x="5618365" y="3174413"/>
                  <a:pt x="5635800" y="3209284"/>
                </a:cubicBezTo>
              </a:path>
            </a:pathLst>
          </a:custGeom>
          <a:ln w="38100" cmpd="sng">
            <a:solidFill>
              <a:schemeClr val="bg1">
                <a:lumMod val="65000"/>
              </a:schemeClr>
            </a:solidFill>
            <a:prstDash val="dash"/>
          </a:ln>
          <a:effectLst>
            <a:glow rad="101600">
              <a:schemeClr val="bg1">
                <a:lumMod val="85000"/>
                <a:alpha val="3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171457" y="1357606"/>
            <a:ext cx="2634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D30780"/>
                </a:solidFill>
              </a:rPr>
              <a:t>Momentum-driven winds</a:t>
            </a:r>
            <a:endParaRPr lang="en-US" b="1" dirty="0">
              <a:solidFill>
                <a:srgbClr val="D30780"/>
              </a:solidFill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3135307" y="3823411"/>
            <a:ext cx="16226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D30780"/>
                </a:solidFill>
              </a:rPr>
              <a:t>removing wind</a:t>
            </a:r>
          </a:p>
          <a:p>
            <a:r>
              <a:rPr lang="en-US" b="1" dirty="0" smtClean="0">
                <a:solidFill>
                  <a:srgbClr val="D30780"/>
                </a:solidFill>
              </a:rPr>
              <a:t>recycling</a:t>
            </a:r>
            <a:endParaRPr lang="en-US" b="1" dirty="0">
              <a:solidFill>
                <a:srgbClr val="D3078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4411129" y="3368047"/>
            <a:ext cx="396887" cy="455364"/>
          </a:xfrm>
          <a:prstGeom prst="straightConnector1">
            <a:avLst/>
          </a:prstGeom>
          <a:ln>
            <a:solidFill>
              <a:srgbClr val="D3078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 rot="1736180">
            <a:off x="3573972" y="1691010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n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o winds</a:t>
            </a:r>
            <a:endParaRPr lang="en-US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2399826" y="4593897"/>
            <a:ext cx="61274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</a:rPr>
              <a:t>z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</a:rPr>
              <a:t> = 0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212121"/>
              </a:solidFill>
              <a:effectLst/>
              <a:uLnTx/>
              <a:uFillTx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685800" y="6340697"/>
            <a:ext cx="7772400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D30780"/>
                </a:solidFill>
                <a:sym typeface="Wingdings"/>
              </a:rPr>
              <a:t></a:t>
            </a:r>
            <a:r>
              <a:rPr lang="en-US" b="1" dirty="0" smtClean="0">
                <a:solidFill>
                  <a:srgbClr val="D30780"/>
                </a:solidFill>
              </a:rPr>
              <a:t>Galactic winds required to match GSMF and wind recycling contributes a lot! </a:t>
            </a:r>
          </a:p>
        </p:txBody>
      </p:sp>
    </p:spTree>
    <p:extLst>
      <p:ext uri="{BB962C8B-B14F-4D97-AF65-F5344CB8AC3E}">
        <p14:creationId xmlns:p14="http://schemas.microsoft.com/office/powerpoint/2010/main" val="1264639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C6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85800" y="914196"/>
            <a:ext cx="7772399" cy="5305777"/>
          </a:xfrm>
          <a:prstGeom prst="rect">
            <a:avLst/>
          </a:prstGeom>
          <a:solidFill>
            <a:srgbClr val="FFFFFF"/>
          </a:solidFill>
          <a:ln w="3810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pic>
        <p:nvPicPr>
          <p:cNvPr id="112" name="Picture 111" descr="sins_Rhalf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32" y="1252029"/>
            <a:ext cx="6864620" cy="4852330"/>
          </a:xfrm>
          <a:prstGeom prst="rect">
            <a:avLst/>
          </a:prstGeom>
        </p:spPr>
      </p:pic>
      <p:sp>
        <p:nvSpPr>
          <p:cNvPr id="56" name="Title 1"/>
          <p:cNvSpPr txBox="1">
            <a:spLocks/>
          </p:cNvSpPr>
          <p:nvPr/>
        </p:nvSpPr>
        <p:spPr>
          <a:xfrm>
            <a:off x="685800" y="139385"/>
            <a:ext cx="7772400" cy="542219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 smtClean="0"/>
              <a:t>The baryon cycle in simulations </a:t>
            </a:r>
            <a:endParaRPr lang="en-US" sz="3000" b="1" dirty="0"/>
          </a:p>
        </p:txBody>
      </p:sp>
      <p:sp>
        <p:nvSpPr>
          <p:cNvPr id="107" name="Content Placeholder 6"/>
          <p:cNvSpPr txBox="1">
            <a:spLocks/>
          </p:cNvSpPr>
          <p:nvPr/>
        </p:nvSpPr>
        <p:spPr>
          <a:xfrm>
            <a:off x="4080983" y="1112750"/>
            <a:ext cx="3855460" cy="361563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Tx/>
              <a:buSzPct val="130000"/>
              <a:buFont typeface="Georgia" pitchFamily="18" charset="0"/>
              <a:buNone/>
              <a:tabLst/>
              <a:defRPr/>
            </a:pPr>
            <a:r>
              <a:rPr kumimoji="0" lang="en-US" sz="6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sto MT"/>
                <a:ea typeface="+mn-ea"/>
                <a:cs typeface="+mn-cs"/>
                <a:sym typeface="Wingdings"/>
              </a:rPr>
              <a:t>SINS galaxies (</a:t>
            </a:r>
            <a:r>
              <a:rPr kumimoji="0" lang="en-US" sz="6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Förster</a:t>
            </a:r>
            <a:r>
              <a:rPr kumimoji="0" lang="en-US" sz="6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> Schreiber+09)</a:t>
            </a:r>
            <a:r>
              <a:rPr kumimoji="0" lang="en-US" sz="6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  <a:t/>
            </a:r>
            <a:br>
              <a:rPr kumimoji="0" lang="en-US" sz="6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</a:br>
            <a:endParaRPr kumimoji="0" lang="en-US" sz="6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  <a:p>
            <a:pPr marL="4572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Tx/>
              <a:buSzPct val="130000"/>
              <a:buFont typeface="Georgia" pitchFamily="18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>
                    <a:lumMod val="75000"/>
                    <a:lumOff val="25000"/>
                  </a:sysClr>
                </a:solidFill>
                <a:effectLst/>
                <a:uLnTx/>
                <a:uFillTx/>
                <a:latin typeface="Calisto MT"/>
                <a:ea typeface="+mn-ea"/>
                <a:cs typeface="+mn-cs"/>
                <a:sym typeface="Wingdings"/>
              </a:rPr>
              <a:t>)</a:t>
            </a: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sysClr val="window" lastClr="FFFFFF">
                  <a:lumMod val="75000"/>
                  <a:lumOff val="25000"/>
                </a:sysClr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  <a:p>
            <a:pPr marL="22860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Tx/>
              <a:buSzPct val="130000"/>
              <a:buFont typeface="Arial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ysClr val="window" lastClr="FFFFFF">
                  <a:lumMod val="75000"/>
                  <a:lumOff val="25000"/>
                </a:sysClr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sp>
        <p:nvSpPr>
          <p:cNvPr id="111" name="Content Placeholder 6"/>
          <p:cNvSpPr txBox="1">
            <a:spLocks/>
          </p:cNvSpPr>
          <p:nvPr/>
        </p:nvSpPr>
        <p:spPr>
          <a:xfrm>
            <a:off x="821474" y="5826462"/>
            <a:ext cx="3167820" cy="2659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Tx/>
              <a:buSzPct val="130000"/>
              <a:buFont typeface="Georgia" pitchFamily="18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sto MT"/>
                <a:ea typeface="+mn-ea"/>
                <a:cs typeface="+mn-cs"/>
                <a:sym typeface="Wingdings"/>
              </a:rPr>
              <a:t>Anglés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sto MT"/>
                <a:ea typeface="+mn-ea"/>
                <a:cs typeface="+mn-cs"/>
                <a:sym typeface="Wingdings"/>
              </a:rPr>
              <a:t>-Alcázar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sto MT"/>
                <a:ea typeface="+mn-ea"/>
                <a:cs typeface="+mn-cs"/>
                <a:sym typeface="Wingdings"/>
              </a:rPr>
              <a:t> et al.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sto MT"/>
                <a:ea typeface="+mn-ea"/>
                <a:cs typeface="+mn-cs"/>
                <a:sym typeface="Wingdings"/>
              </a:rPr>
              <a:t>(2014)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sto MT"/>
              <a:ea typeface="+mn-ea"/>
              <a:cs typeface="+mn-cs"/>
              <a:sym typeface="Wingdings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2683320" y="4662107"/>
            <a:ext cx="612743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</a:rPr>
              <a:t>z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</a:rPr>
              <a:t> = 2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212121"/>
              </a:solidFill>
              <a:effectLst/>
              <a:uLnTx/>
              <a:uFillTx/>
            </a:endParaRPr>
          </a:p>
        </p:txBody>
      </p:sp>
      <p:sp>
        <p:nvSpPr>
          <p:cNvPr id="114" name="Oval 113"/>
          <p:cNvSpPr/>
          <p:nvPr/>
        </p:nvSpPr>
        <p:spPr>
          <a:xfrm>
            <a:off x="4520584" y="2979359"/>
            <a:ext cx="2032000" cy="1619250"/>
          </a:xfrm>
          <a:prstGeom prst="ellipse">
            <a:avLst/>
          </a:prstGeom>
          <a:gradFill flip="none" rotWithShape="1">
            <a:gsLst>
              <a:gs pos="0">
                <a:srgbClr val="1D86CD">
                  <a:shade val="20000"/>
                  <a:satMod val="130000"/>
                  <a:alpha val="5000"/>
                </a:srgbClr>
              </a:gs>
              <a:gs pos="50000">
                <a:srgbClr val="1D86CD">
                  <a:shade val="90000"/>
                  <a:satMod val="130000"/>
                  <a:alpha val="5000"/>
                </a:srgbClr>
              </a:gs>
              <a:gs pos="100000">
                <a:srgbClr val="1D86CD">
                  <a:shade val="100000"/>
                  <a:satMod val="200000"/>
                  <a:lumMod val="120000"/>
                  <a:alpha val="5000"/>
                </a:srgbClr>
              </a:gs>
            </a:gsLst>
            <a:lin ang="16200000" scaled="0"/>
            <a:tileRect/>
          </a:gradFill>
          <a:ln w="38100" cap="flat" cmpd="sng" algn="ctr">
            <a:solidFill>
              <a:srgbClr val="1D86CD">
                <a:shade val="95000"/>
                <a:satMod val="105000"/>
              </a:srgbClr>
            </a:solidFill>
            <a:prstDash val="solid"/>
          </a:ln>
          <a:effectLst>
            <a:outerShdw blurRad="88900" dist="50800" dir="2100000" sx="104000" sy="104000" algn="br" rotWithShape="0">
              <a:srgbClr val="000000">
                <a:alpha val="5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sp>
        <p:nvSpPr>
          <p:cNvPr id="115" name="Oval 114"/>
          <p:cNvSpPr/>
          <p:nvPr/>
        </p:nvSpPr>
        <p:spPr>
          <a:xfrm rot="19906541">
            <a:off x="3127293" y="1918514"/>
            <a:ext cx="3169319" cy="1619250"/>
          </a:xfrm>
          <a:prstGeom prst="ellipse">
            <a:avLst/>
          </a:prstGeom>
          <a:gradFill flip="none" rotWithShape="1">
            <a:gsLst>
              <a:gs pos="0">
                <a:srgbClr val="1D86CD">
                  <a:shade val="20000"/>
                  <a:satMod val="130000"/>
                  <a:alpha val="5000"/>
                </a:srgbClr>
              </a:gs>
              <a:gs pos="50000">
                <a:srgbClr val="1D86CD">
                  <a:shade val="90000"/>
                  <a:satMod val="130000"/>
                  <a:alpha val="5000"/>
                </a:srgbClr>
              </a:gs>
              <a:gs pos="100000">
                <a:srgbClr val="1D86CD">
                  <a:shade val="100000"/>
                  <a:satMod val="200000"/>
                  <a:lumMod val="120000"/>
                  <a:alpha val="5000"/>
                </a:srgbClr>
              </a:gs>
            </a:gsLst>
            <a:lin ang="16200000" scaled="0"/>
            <a:tileRect/>
          </a:gradFill>
          <a:ln w="38100" cap="flat" cmpd="sng" algn="ctr">
            <a:solidFill>
              <a:srgbClr val="008000"/>
            </a:solidFill>
            <a:prstDash val="solid"/>
          </a:ln>
          <a:effectLst>
            <a:outerShdw blurRad="88900" dist="50800" dir="2100000" sx="104000" sy="104000" algn="br" rotWithShape="0">
              <a:srgbClr val="000000">
                <a:alpha val="5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6202955" y="4331959"/>
            <a:ext cx="1214345" cy="400110"/>
          </a:xfrm>
          <a:prstGeom prst="rect">
            <a:avLst/>
          </a:prstGeom>
          <a:solidFill>
            <a:srgbClr val="FFFFFF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no winds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6202955" y="1496025"/>
            <a:ext cx="892945" cy="400110"/>
          </a:xfrm>
          <a:prstGeom prst="rect">
            <a:avLst/>
          </a:prstGeom>
          <a:solidFill>
            <a:sysClr val="window" lastClr="FFFFFF"/>
          </a:solidFill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1CEA13"/>
                </a:solidFill>
                <a:effectLst/>
                <a:uLnTx/>
                <a:uFillTx/>
              </a:rPr>
              <a:t>winds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1CEA13"/>
              </a:solidFill>
              <a:effectLst/>
              <a:uLnTx/>
              <a:uFillTx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5799" y="6340697"/>
            <a:ext cx="7772401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  <a:sym typeface="Wingdings"/>
              </a:rPr>
              <a:t></a:t>
            </a:r>
            <a:r>
              <a:rPr lang="en-US" b="1" dirty="0" smtClean="0">
                <a:solidFill>
                  <a:srgbClr val="008000"/>
                </a:solidFill>
              </a:rPr>
              <a:t>Galactic winds required to match structural/kinematic properties of z=2 disks</a:t>
            </a:r>
            <a:endParaRPr lang="en-US" sz="500" b="1" dirty="0" smtClean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757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 txBox="1">
            <a:spLocks/>
          </p:cNvSpPr>
          <p:nvPr/>
        </p:nvSpPr>
        <p:spPr>
          <a:xfrm>
            <a:off x="685800" y="76665"/>
            <a:ext cx="7772400" cy="542219"/>
          </a:xfrm>
          <a:prstGeom prst="rect">
            <a:avLst/>
          </a:prstGeom>
          <a:noFill/>
          <a:ln w="38100" cmpd="sng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0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/>
              </a:rPr>
              <a:t>Tracing stars back to the original gas source</a:t>
            </a:r>
            <a:endParaRPr lang="en-US" sz="3000" b="1" dirty="0">
              <a:solidFill>
                <a:schemeClr val="accent5">
                  <a:lumMod val="20000"/>
                  <a:lumOff val="80000"/>
                </a:schemeClr>
              </a:solidFill>
              <a:latin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06825" y="4050909"/>
            <a:ext cx="2014039" cy="707886"/>
          </a:xfrm>
          <a:prstGeom prst="rect">
            <a:avLst/>
          </a:prstGeom>
          <a:solidFill>
            <a:sysClr val="window" lastClr="FFFFFF"/>
          </a:solidFill>
          <a:ln w="38100" cmpd="sng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b="1" kern="0" dirty="0" smtClean="0">
                <a:solidFill>
                  <a:prstClr val="black"/>
                </a:solidFill>
                <a:latin typeface="Calibri"/>
              </a:rPr>
              <a:t>Stellar content of Galaxy at z = </a:t>
            </a:r>
            <a:r>
              <a:rPr lang="en-US" sz="2000" b="1" kern="0" dirty="0">
                <a:solidFill>
                  <a:prstClr val="black"/>
                </a:solidFill>
                <a:latin typeface="Calibri"/>
              </a:rPr>
              <a:t>0</a:t>
            </a:r>
            <a:endParaRPr lang="en-US" sz="2000" b="1" kern="0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003223" y="2468712"/>
            <a:ext cx="2692134" cy="369332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  <a:latin typeface="Calibri"/>
              </a:rPr>
              <a:t>Externally processed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003223" y="5641992"/>
            <a:ext cx="2692134" cy="369332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  <a:latin typeface="Calibri"/>
              </a:rPr>
              <a:t>Non-externally processed</a:t>
            </a:r>
            <a:endParaRPr lang="en-US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891463" y="1004996"/>
            <a:ext cx="1997909" cy="369332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  <a:latin typeface="Calibri"/>
              </a:rPr>
              <a:t>Gas: ISM</a:t>
            </a:r>
            <a:endParaRPr lang="en-US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695356" y="3399529"/>
            <a:ext cx="2196107" cy="369332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  <a:latin typeface="Calibri"/>
              </a:rPr>
              <a:t>Intergalactic transfer</a:t>
            </a:r>
            <a:endParaRPr lang="en-US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695356" y="4995144"/>
            <a:ext cx="2196108" cy="369332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  <a:latin typeface="Calibri"/>
              </a:rPr>
              <a:t>Gas: wind recycling</a:t>
            </a:r>
            <a:endParaRPr lang="en-US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695357" y="6261754"/>
            <a:ext cx="2196108" cy="369332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  <a:latin typeface="Calibri"/>
              </a:rPr>
              <a:t>Gas: fresh accretion</a:t>
            </a:r>
            <a:endParaRPr lang="en-US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695356" y="1514763"/>
            <a:ext cx="2196107" cy="369332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  <a:latin typeface="Calibri"/>
              </a:rPr>
              <a:t>Mergers</a:t>
            </a:r>
            <a:endParaRPr lang="en-US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891465" y="2004463"/>
            <a:ext cx="1997907" cy="369332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  <a:latin typeface="Calibri"/>
              </a:rPr>
              <a:t>Stars</a:t>
            </a:r>
            <a:endParaRPr lang="en-US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891465" y="3921628"/>
            <a:ext cx="1997907" cy="369332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  <a:latin typeface="Calibri"/>
              </a:rPr>
              <a:t>Stars: stripping</a:t>
            </a:r>
            <a:endParaRPr lang="en-US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891466" y="2865110"/>
            <a:ext cx="1997906" cy="369332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  <a:latin typeface="Calibri"/>
              </a:rPr>
              <a:t>Gas: wind transfer</a:t>
            </a:r>
            <a:endParaRPr lang="en-US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Bent-Up Arrow 36"/>
          <p:cNvSpPr/>
          <p:nvPr/>
        </p:nvSpPr>
        <p:spPr>
          <a:xfrm rot="5400000">
            <a:off x="3656900" y="2845931"/>
            <a:ext cx="802003" cy="897438"/>
          </a:xfrm>
          <a:prstGeom prst="bentUpArrow">
            <a:avLst>
              <a:gd name="adj1" fmla="val 6486"/>
              <a:gd name="adj2" fmla="val 13247"/>
              <a:gd name="adj3" fmla="val 46569"/>
            </a:avLst>
          </a:prstGeom>
          <a:solidFill>
            <a:srgbClr val="FF0000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>
              <a:defRPr/>
            </a:pPr>
            <a:endParaRPr lang="en-US" kern="0" smtClea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8" name="Bent-Up Arrow 37"/>
          <p:cNvSpPr/>
          <p:nvPr/>
        </p:nvSpPr>
        <p:spPr>
          <a:xfrm rot="5400000" flipH="1">
            <a:off x="3634126" y="1548126"/>
            <a:ext cx="783131" cy="868207"/>
          </a:xfrm>
          <a:prstGeom prst="bentUpArrow">
            <a:avLst>
              <a:gd name="adj1" fmla="val 6486"/>
              <a:gd name="adj2" fmla="val 13247"/>
              <a:gd name="adj3" fmla="val 46569"/>
            </a:avLst>
          </a:prstGeom>
          <a:solidFill>
            <a:srgbClr val="FF0000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>
              <a:defRPr/>
            </a:pPr>
            <a:endParaRPr lang="en-US" kern="0" smtClea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9" name="Bent-Up Arrow 38"/>
          <p:cNvSpPr/>
          <p:nvPr/>
        </p:nvSpPr>
        <p:spPr>
          <a:xfrm rot="5400000" flipH="1">
            <a:off x="758883" y="2848026"/>
            <a:ext cx="1445302" cy="868207"/>
          </a:xfrm>
          <a:prstGeom prst="bentUpArrow">
            <a:avLst>
              <a:gd name="adj1" fmla="val 6486"/>
              <a:gd name="adj2" fmla="val 13247"/>
              <a:gd name="adj3" fmla="val 46569"/>
            </a:avLst>
          </a:prstGeom>
          <a:solidFill>
            <a:srgbClr val="FF0000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>
              <a:defRPr/>
            </a:pPr>
            <a:endParaRPr lang="en-US" kern="0" smtClea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0" name="Bent-Up Arrow 39"/>
          <p:cNvSpPr/>
          <p:nvPr/>
        </p:nvSpPr>
        <p:spPr>
          <a:xfrm rot="5400000">
            <a:off x="908722" y="4947334"/>
            <a:ext cx="1145622" cy="868207"/>
          </a:xfrm>
          <a:prstGeom prst="bentUpArrow">
            <a:avLst>
              <a:gd name="adj1" fmla="val 6486"/>
              <a:gd name="adj2" fmla="val 13247"/>
              <a:gd name="adj3" fmla="val 46569"/>
            </a:avLst>
          </a:prstGeom>
          <a:solidFill>
            <a:srgbClr val="0000FF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>
              <a:defRPr/>
            </a:pPr>
            <a:endParaRPr lang="en-US" kern="0" smtClea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Bent-Up Arrow 40"/>
          <p:cNvSpPr/>
          <p:nvPr/>
        </p:nvSpPr>
        <p:spPr>
          <a:xfrm rot="5400000" flipH="1">
            <a:off x="6204165" y="847924"/>
            <a:ext cx="399779" cy="868207"/>
          </a:xfrm>
          <a:prstGeom prst="bentUpArrow">
            <a:avLst>
              <a:gd name="adj1" fmla="val 11073"/>
              <a:gd name="adj2" fmla="val 26974"/>
              <a:gd name="adj3" fmla="val 50000"/>
            </a:avLst>
          </a:prstGeom>
          <a:solidFill>
            <a:srgbClr val="FF0000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>
              <a:defRPr/>
            </a:pPr>
            <a:endParaRPr lang="en-US" kern="0" smtClea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Bent-Up Arrow 41"/>
          <p:cNvSpPr/>
          <p:nvPr/>
        </p:nvSpPr>
        <p:spPr>
          <a:xfrm rot="5400000">
            <a:off x="6216558" y="1677633"/>
            <a:ext cx="374992" cy="868207"/>
          </a:xfrm>
          <a:prstGeom prst="bentUpArrow">
            <a:avLst>
              <a:gd name="adj1" fmla="val 11255"/>
              <a:gd name="adj2" fmla="val 28517"/>
              <a:gd name="adj3" fmla="val 50000"/>
            </a:avLst>
          </a:prstGeom>
          <a:solidFill>
            <a:srgbClr val="FF0000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>
              <a:defRPr/>
            </a:pPr>
            <a:endParaRPr lang="en-US" kern="0" smtClea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Bent-Up Arrow 42"/>
          <p:cNvSpPr/>
          <p:nvPr/>
        </p:nvSpPr>
        <p:spPr>
          <a:xfrm rot="5400000">
            <a:off x="6216558" y="3562061"/>
            <a:ext cx="374992" cy="868207"/>
          </a:xfrm>
          <a:prstGeom prst="bentUpArrow">
            <a:avLst>
              <a:gd name="adj1" fmla="val 11255"/>
              <a:gd name="adj2" fmla="val 28517"/>
              <a:gd name="adj3" fmla="val 50000"/>
            </a:avLst>
          </a:prstGeom>
          <a:solidFill>
            <a:srgbClr val="FF0000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>
              <a:defRPr/>
            </a:pPr>
            <a:endParaRPr lang="en-US" kern="0" smtClea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4" name="Bent-Up Arrow 43"/>
          <p:cNvSpPr/>
          <p:nvPr/>
        </p:nvSpPr>
        <p:spPr>
          <a:xfrm rot="5400000" flipH="1">
            <a:off x="6204165" y="2725128"/>
            <a:ext cx="399779" cy="868207"/>
          </a:xfrm>
          <a:prstGeom prst="bentUpArrow">
            <a:avLst>
              <a:gd name="adj1" fmla="val 11073"/>
              <a:gd name="adj2" fmla="val 26974"/>
              <a:gd name="adj3" fmla="val 50000"/>
            </a:avLst>
          </a:prstGeom>
          <a:solidFill>
            <a:srgbClr val="FF0000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>
              <a:defRPr/>
            </a:pPr>
            <a:endParaRPr lang="en-US" kern="0" smtClea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5" name="Bent-Up Arrow 44"/>
          <p:cNvSpPr/>
          <p:nvPr/>
        </p:nvSpPr>
        <p:spPr>
          <a:xfrm rot="5400000" flipH="1">
            <a:off x="3818918" y="4830660"/>
            <a:ext cx="477968" cy="897439"/>
          </a:xfrm>
          <a:prstGeom prst="bentUpArrow">
            <a:avLst>
              <a:gd name="adj1" fmla="val 16135"/>
              <a:gd name="adj2" fmla="val 28185"/>
              <a:gd name="adj3" fmla="val 50000"/>
            </a:avLst>
          </a:prstGeom>
          <a:solidFill>
            <a:srgbClr val="0000FF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>
              <a:defRPr/>
            </a:pPr>
            <a:endParaRPr lang="en-US" kern="0" smtClea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6" name="Bent-Up Arrow 45"/>
          <p:cNvSpPr/>
          <p:nvPr/>
        </p:nvSpPr>
        <p:spPr>
          <a:xfrm rot="5400000">
            <a:off x="3835372" y="5883198"/>
            <a:ext cx="445060" cy="897440"/>
          </a:xfrm>
          <a:prstGeom prst="bentUpArrow">
            <a:avLst>
              <a:gd name="adj1" fmla="val 16135"/>
              <a:gd name="adj2" fmla="val 28185"/>
              <a:gd name="adj3" fmla="val 50000"/>
            </a:avLst>
          </a:prstGeom>
          <a:solidFill>
            <a:srgbClr val="0000FF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>
              <a:defRPr/>
            </a:pPr>
            <a:endParaRPr lang="en-US" kern="0" smtClean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988" y="821916"/>
            <a:ext cx="1961749" cy="1294974"/>
          </a:xfrm>
          <a:prstGeom prst="rect">
            <a:avLst/>
          </a:prstGeom>
          <a:ln>
            <a:solidFill>
              <a:sysClr val="window" lastClr="FFFFFF"/>
            </a:solidFill>
          </a:ln>
        </p:spPr>
      </p:pic>
    </p:spTree>
    <p:extLst>
      <p:ext uri="{BB962C8B-B14F-4D97-AF65-F5344CB8AC3E}">
        <p14:creationId xmlns:p14="http://schemas.microsoft.com/office/powerpoint/2010/main" val="3804468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>
            <a:spLocks noChangeAspect="1"/>
          </p:cNvSpPr>
          <p:nvPr/>
        </p:nvSpPr>
        <p:spPr>
          <a:xfrm>
            <a:off x="3024353" y="1968944"/>
            <a:ext cx="3200400" cy="3200400"/>
          </a:xfrm>
          <a:prstGeom prst="ellipse">
            <a:avLst/>
          </a:prstGeom>
          <a:noFill/>
          <a:ln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6" name="Oval 5"/>
          <p:cNvSpPr/>
          <p:nvPr/>
        </p:nvSpPr>
        <p:spPr>
          <a:xfrm>
            <a:off x="3508228" y="3164743"/>
            <a:ext cx="2301946" cy="84792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21" name="5-Point Star 20"/>
          <p:cNvSpPr/>
          <p:nvPr/>
        </p:nvSpPr>
        <p:spPr>
          <a:xfrm>
            <a:off x="4472097" y="3350559"/>
            <a:ext cx="294831" cy="238145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41" name="Oval 40"/>
          <p:cNvSpPr>
            <a:spLocks noChangeAspect="1"/>
          </p:cNvSpPr>
          <p:nvPr/>
        </p:nvSpPr>
        <p:spPr>
          <a:xfrm>
            <a:off x="4245304" y="3164743"/>
            <a:ext cx="850472" cy="84792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33" name="5-Point Star 32"/>
          <p:cNvSpPr/>
          <p:nvPr/>
        </p:nvSpPr>
        <p:spPr>
          <a:xfrm>
            <a:off x="4370040" y="3622030"/>
            <a:ext cx="294831" cy="238145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34" name="5-Point Star 33"/>
          <p:cNvSpPr/>
          <p:nvPr/>
        </p:nvSpPr>
        <p:spPr>
          <a:xfrm>
            <a:off x="4664871" y="3502958"/>
            <a:ext cx="294831" cy="238145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35" name="5-Point Star 34"/>
          <p:cNvSpPr/>
          <p:nvPr/>
        </p:nvSpPr>
        <p:spPr>
          <a:xfrm>
            <a:off x="4619512" y="3231486"/>
            <a:ext cx="294831" cy="238145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38" name="5-Point Star 37"/>
          <p:cNvSpPr/>
          <p:nvPr/>
        </p:nvSpPr>
        <p:spPr>
          <a:xfrm>
            <a:off x="4370040" y="3349862"/>
            <a:ext cx="294831" cy="238145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44" name="5-Point Star 43"/>
          <p:cNvSpPr/>
          <p:nvPr/>
        </p:nvSpPr>
        <p:spPr>
          <a:xfrm>
            <a:off x="3822278" y="3440585"/>
            <a:ext cx="294831" cy="238145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45" name="5-Point Star 44"/>
          <p:cNvSpPr/>
          <p:nvPr/>
        </p:nvSpPr>
        <p:spPr>
          <a:xfrm>
            <a:off x="4880323" y="3157080"/>
            <a:ext cx="294831" cy="238145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46" name="5-Point Star 45"/>
          <p:cNvSpPr/>
          <p:nvPr/>
        </p:nvSpPr>
        <p:spPr>
          <a:xfrm>
            <a:off x="4041191" y="3644710"/>
            <a:ext cx="294831" cy="238145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37" name="5-Point Star 36"/>
          <p:cNvSpPr/>
          <p:nvPr/>
        </p:nvSpPr>
        <p:spPr>
          <a:xfrm>
            <a:off x="5165151" y="3257757"/>
            <a:ext cx="294831" cy="238145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39" name="5-Point Star 38"/>
          <p:cNvSpPr/>
          <p:nvPr/>
        </p:nvSpPr>
        <p:spPr>
          <a:xfrm>
            <a:off x="5303051" y="3518582"/>
            <a:ext cx="294831" cy="238145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40" name="5-Point Star 39"/>
          <p:cNvSpPr/>
          <p:nvPr/>
        </p:nvSpPr>
        <p:spPr>
          <a:xfrm>
            <a:off x="3905115" y="3198763"/>
            <a:ext cx="294831" cy="238145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42" name="5-Point Star 41"/>
          <p:cNvSpPr/>
          <p:nvPr/>
        </p:nvSpPr>
        <p:spPr>
          <a:xfrm>
            <a:off x="4517455" y="3432837"/>
            <a:ext cx="294831" cy="238145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22" name="Freeform 21"/>
          <p:cNvSpPr/>
          <p:nvPr/>
        </p:nvSpPr>
        <p:spPr>
          <a:xfrm rot="20936292">
            <a:off x="4858219" y="2421326"/>
            <a:ext cx="679309" cy="694908"/>
          </a:xfrm>
          <a:custGeom>
            <a:avLst/>
            <a:gdLst>
              <a:gd name="connsiteX0" fmla="*/ 0 w 911999"/>
              <a:gd name="connsiteY0" fmla="*/ 959256 h 959256"/>
              <a:gd name="connsiteX1" fmla="*/ 521623 w 911999"/>
              <a:gd name="connsiteY1" fmla="*/ 52039 h 959256"/>
              <a:gd name="connsiteX2" fmla="*/ 907171 w 911999"/>
              <a:gd name="connsiteY2" fmla="*/ 188121 h 959256"/>
              <a:gd name="connsiteX3" fmla="*/ 748416 w 911999"/>
              <a:gd name="connsiteY3" fmla="*/ 834514 h 959256"/>
              <a:gd name="connsiteX4" fmla="*/ 748416 w 911999"/>
              <a:gd name="connsiteY4" fmla="*/ 834514 h 959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999" h="959256">
                <a:moveTo>
                  <a:pt x="0" y="959256"/>
                </a:moveTo>
                <a:cubicBezTo>
                  <a:pt x="185214" y="569908"/>
                  <a:pt x="370428" y="180561"/>
                  <a:pt x="521623" y="52039"/>
                </a:cubicBezTo>
                <a:cubicBezTo>
                  <a:pt x="672818" y="-76483"/>
                  <a:pt x="869372" y="57709"/>
                  <a:pt x="907171" y="188121"/>
                </a:cubicBezTo>
                <a:cubicBezTo>
                  <a:pt x="944970" y="318533"/>
                  <a:pt x="748416" y="834514"/>
                  <a:pt x="748416" y="834514"/>
                </a:cubicBezTo>
                <a:lnTo>
                  <a:pt x="748416" y="834514"/>
                </a:lnTo>
              </a:path>
            </a:pathLst>
          </a:custGeom>
          <a:ln w="38100">
            <a:solidFill>
              <a:srgbClr val="1AC51B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4404060" y="1683522"/>
            <a:ext cx="130368" cy="1413149"/>
          </a:xfrm>
          <a:custGeom>
            <a:avLst/>
            <a:gdLst>
              <a:gd name="connsiteX0" fmla="*/ 544303 w 557820"/>
              <a:gd name="connsiteY0" fmla="*/ 2483509 h 2483509"/>
              <a:gd name="connsiteX1" fmla="*/ 487605 w 557820"/>
              <a:gd name="connsiteY1" fmla="*/ 748455 h 2483509"/>
              <a:gd name="connsiteX2" fmla="*/ 0 w 557820"/>
              <a:gd name="connsiteY2" fmla="*/ 0 h 2483509"/>
              <a:gd name="connsiteX3" fmla="*/ 0 w 557820"/>
              <a:gd name="connsiteY3" fmla="*/ 0 h 2483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7820" h="2483509">
                <a:moveTo>
                  <a:pt x="544303" y="2483509"/>
                </a:moveTo>
                <a:cubicBezTo>
                  <a:pt x="561312" y="1822941"/>
                  <a:pt x="578322" y="1162373"/>
                  <a:pt x="487605" y="748455"/>
                </a:cubicBezTo>
                <a:cubicBezTo>
                  <a:pt x="396888" y="334537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ln w="34925">
            <a:solidFill>
              <a:srgbClr val="FF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50" name="Freeform 49"/>
          <p:cNvSpPr/>
          <p:nvPr/>
        </p:nvSpPr>
        <p:spPr>
          <a:xfrm rot="310843" flipH="1">
            <a:off x="4829642" y="1688978"/>
            <a:ext cx="66864" cy="1402747"/>
          </a:xfrm>
          <a:custGeom>
            <a:avLst/>
            <a:gdLst>
              <a:gd name="connsiteX0" fmla="*/ 544303 w 557820"/>
              <a:gd name="connsiteY0" fmla="*/ 2483509 h 2483509"/>
              <a:gd name="connsiteX1" fmla="*/ 487605 w 557820"/>
              <a:gd name="connsiteY1" fmla="*/ 748455 h 2483509"/>
              <a:gd name="connsiteX2" fmla="*/ 0 w 557820"/>
              <a:gd name="connsiteY2" fmla="*/ 0 h 2483509"/>
              <a:gd name="connsiteX3" fmla="*/ 0 w 557820"/>
              <a:gd name="connsiteY3" fmla="*/ 0 h 2483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7820" h="2483509">
                <a:moveTo>
                  <a:pt x="544303" y="2483509"/>
                </a:moveTo>
                <a:cubicBezTo>
                  <a:pt x="561312" y="1822941"/>
                  <a:pt x="578322" y="1162373"/>
                  <a:pt x="487605" y="748455"/>
                </a:cubicBezTo>
                <a:cubicBezTo>
                  <a:pt x="396888" y="334537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ln w="34925">
            <a:solidFill>
              <a:srgbClr val="FF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51" name="Freeform 50"/>
          <p:cNvSpPr/>
          <p:nvPr/>
        </p:nvSpPr>
        <p:spPr>
          <a:xfrm rot="955162" flipV="1">
            <a:off x="4285038" y="4054684"/>
            <a:ext cx="78669" cy="1235491"/>
          </a:xfrm>
          <a:custGeom>
            <a:avLst/>
            <a:gdLst>
              <a:gd name="connsiteX0" fmla="*/ 544303 w 557820"/>
              <a:gd name="connsiteY0" fmla="*/ 2483509 h 2483509"/>
              <a:gd name="connsiteX1" fmla="*/ 487605 w 557820"/>
              <a:gd name="connsiteY1" fmla="*/ 748455 h 2483509"/>
              <a:gd name="connsiteX2" fmla="*/ 0 w 557820"/>
              <a:gd name="connsiteY2" fmla="*/ 0 h 2483509"/>
              <a:gd name="connsiteX3" fmla="*/ 0 w 557820"/>
              <a:gd name="connsiteY3" fmla="*/ 0 h 2483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7820" h="2483509">
                <a:moveTo>
                  <a:pt x="544303" y="2483509"/>
                </a:moveTo>
                <a:cubicBezTo>
                  <a:pt x="561312" y="1822941"/>
                  <a:pt x="578322" y="1162373"/>
                  <a:pt x="487605" y="748455"/>
                </a:cubicBezTo>
                <a:cubicBezTo>
                  <a:pt x="396888" y="334537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ln w="34925">
            <a:solidFill>
              <a:srgbClr val="FF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52" name="Freeform 51"/>
          <p:cNvSpPr/>
          <p:nvPr/>
        </p:nvSpPr>
        <p:spPr>
          <a:xfrm rot="21024436" flipH="1" flipV="1">
            <a:off x="4851195" y="4054603"/>
            <a:ext cx="88449" cy="1227280"/>
          </a:xfrm>
          <a:custGeom>
            <a:avLst/>
            <a:gdLst>
              <a:gd name="connsiteX0" fmla="*/ 544303 w 557820"/>
              <a:gd name="connsiteY0" fmla="*/ 2483509 h 2483509"/>
              <a:gd name="connsiteX1" fmla="*/ 487605 w 557820"/>
              <a:gd name="connsiteY1" fmla="*/ 748455 h 2483509"/>
              <a:gd name="connsiteX2" fmla="*/ 0 w 557820"/>
              <a:gd name="connsiteY2" fmla="*/ 0 h 2483509"/>
              <a:gd name="connsiteX3" fmla="*/ 0 w 557820"/>
              <a:gd name="connsiteY3" fmla="*/ 0 h 2483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7820" h="2483509">
                <a:moveTo>
                  <a:pt x="544303" y="2483509"/>
                </a:moveTo>
                <a:cubicBezTo>
                  <a:pt x="561312" y="1822941"/>
                  <a:pt x="578322" y="1162373"/>
                  <a:pt x="487605" y="748455"/>
                </a:cubicBezTo>
                <a:cubicBezTo>
                  <a:pt x="396888" y="334537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ln w="34925">
            <a:solidFill>
              <a:srgbClr val="FF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53" name="Freeform 52"/>
          <p:cNvSpPr/>
          <p:nvPr/>
        </p:nvSpPr>
        <p:spPr>
          <a:xfrm rot="20936292" flipH="1" flipV="1">
            <a:off x="3695664" y="4002473"/>
            <a:ext cx="691054" cy="720662"/>
          </a:xfrm>
          <a:custGeom>
            <a:avLst/>
            <a:gdLst>
              <a:gd name="connsiteX0" fmla="*/ 0 w 911999"/>
              <a:gd name="connsiteY0" fmla="*/ 959256 h 959256"/>
              <a:gd name="connsiteX1" fmla="*/ 521623 w 911999"/>
              <a:gd name="connsiteY1" fmla="*/ 52039 h 959256"/>
              <a:gd name="connsiteX2" fmla="*/ 907171 w 911999"/>
              <a:gd name="connsiteY2" fmla="*/ 188121 h 959256"/>
              <a:gd name="connsiteX3" fmla="*/ 748416 w 911999"/>
              <a:gd name="connsiteY3" fmla="*/ 834514 h 959256"/>
              <a:gd name="connsiteX4" fmla="*/ 748416 w 911999"/>
              <a:gd name="connsiteY4" fmla="*/ 834514 h 959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999" h="959256">
                <a:moveTo>
                  <a:pt x="0" y="959256"/>
                </a:moveTo>
                <a:cubicBezTo>
                  <a:pt x="185214" y="569908"/>
                  <a:pt x="370428" y="180561"/>
                  <a:pt x="521623" y="52039"/>
                </a:cubicBezTo>
                <a:cubicBezTo>
                  <a:pt x="672818" y="-76483"/>
                  <a:pt x="869372" y="57709"/>
                  <a:pt x="907171" y="188121"/>
                </a:cubicBezTo>
                <a:cubicBezTo>
                  <a:pt x="944970" y="318533"/>
                  <a:pt x="748416" y="834514"/>
                  <a:pt x="748416" y="834514"/>
                </a:cubicBezTo>
                <a:lnTo>
                  <a:pt x="748416" y="834514"/>
                </a:lnTo>
              </a:path>
            </a:pathLst>
          </a:custGeom>
          <a:ln w="38100">
            <a:solidFill>
              <a:srgbClr val="1AC51B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54" name="Freeform 53"/>
          <p:cNvSpPr/>
          <p:nvPr/>
        </p:nvSpPr>
        <p:spPr>
          <a:xfrm flipV="1">
            <a:off x="5018605" y="3996232"/>
            <a:ext cx="621491" cy="674176"/>
          </a:xfrm>
          <a:custGeom>
            <a:avLst/>
            <a:gdLst>
              <a:gd name="connsiteX0" fmla="*/ 0 w 911999"/>
              <a:gd name="connsiteY0" fmla="*/ 959256 h 959256"/>
              <a:gd name="connsiteX1" fmla="*/ 521623 w 911999"/>
              <a:gd name="connsiteY1" fmla="*/ 52039 h 959256"/>
              <a:gd name="connsiteX2" fmla="*/ 907171 w 911999"/>
              <a:gd name="connsiteY2" fmla="*/ 188121 h 959256"/>
              <a:gd name="connsiteX3" fmla="*/ 748416 w 911999"/>
              <a:gd name="connsiteY3" fmla="*/ 834514 h 959256"/>
              <a:gd name="connsiteX4" fmla="*/ 748416 w 911999"/>
              <a:gd name="connsiteY4" fmla="*/ 834514 h 959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999" h="959256">
                <a:moveTo>
                  <a:pt x="0" y="959256"/>
                </a:moveTo>
                <a:cubicBezTo>
                  <a:pt x="185214" y="569908"/>
                  <a:pt x="370428" y="180561"/>
                  <a:pt x="521623" y="52039"/>
                </a:cubicBezTo>
                <a:cubicBezTo>
                  <a:pt x="672818" y="-76483"/>
                  <a:pt x="869372" y="57709"/>
                  <a:pt x="907171" y="188121"/>
                </a:cubicBezTo>
                <a:cubicBezTo>
                  <a:pt x="944970" y="318533"/>
                  <a:pt x="748416" y="834514"/>
                  <a:pt x="748416" y="834514"/>
                </a:cubicBezTo>
                <a:lnTo>
                  <a:pt x="748416" y="834514"/>
                </a:lnTo>
              </a:path>
            </a:pathLst>
          </a:custGeom>
          <a:ln w="38100">
            <a:solidFill>
              <a:srgbClr val="1AC51B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57" name="Freeform 56"/>
          <p:cNvSpPr/>
          <p:nvPr/>
        </p:nvSpPr>
        <p:spPr>
          <a:xfrm flipH="1">
            <a:off x="3811354" y="2419312"/>
            <a:ext cx="558685" cy="761225"/>
          </a:xfrm>
          <a:custGeom>
            <a:avLst/>
            <a:gdLst>
              <a:gd name="connsiteX0" fmla="*/ 0 w 911999"/>
              <a:gd name="connsiteY0" fmla="*/ 959256 h 959256"/>
              <a:gd name="connsiteX1" fmla="*/ 521623 w 911999"/>
              <a:gd name="connsiteY1" fmla="*/ 52039 h 959256"/>
              <a:gd name="connsiteX2" fmla="*/ 907171 w 911999"/>
              <a:gd name="connsiteY2" fmla="*/ 188121 h 959256"/>
              <a:gd name="connsiteX3" fmla="*/ 748416 w 911999"/>
              <a:gd name="connsiteY3" fmla="*/ 834514 h 959256"/>
              <a:gd name="connsiteX4" fmla="*/ 748416 w 911999"/>
              <a:gd name="connsiteY4" fmla="*/ 834514 h 959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999" h="959256">
                <a:moveTo>
                  <a:pt x="0" y="959256"/>
                </a:moveTo>
                <a:cubicBezTo>
                  <a:pt x="185214" y="569908"/>
                  <a:pt x="370428" y="180561"/>
                  <a:pt x="521623" y="52039"/>
                </a:cubicBezTo>
                <a:cubicBezTo>
                  <a:pt x="672818" y="-76483"/>
                  <a:pt x="869372" y="57709"/>
                  <a:pt x="907171" y="188121"/>
                </a:cubicBezTo>
                <a:cubicBezTo>
                  <a:pt x="944970" y="318533"/>
                  <a:pt x="748416" y="834514"/>
                  <a:pt x="748416" y="834514"/>
                </a:cubicBezTo>
                <a:lnTo>
                  <a:pt x="748416" y="834514"/>
                </a:lnTo>
              </a:path>
            </a:pathLst>
          </a:custGeom>
          <a:ln w="38100">
            <a:solidFill>
              <a:srgbClr val="1AC51B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25" name="Right Arrow 24"/>
          <p:cNvSpPr/>
          <p:nvPr/>
        </p:nvSpPr>
        <p:spPr>
          <a:xfrm>
            <a:off x="1966067" y="2838136"/>
            <a:ext cx="1398476" cy="152183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1962026" y="2057478"/>
            <a:ext cx="1161104" cy="646331"/>
          </a:xfrm>
          <a:prstGeom prst="rect">
            <a:avLst/>
          </a:prstGeom>
          <a:solidFill>
            <a:srgbClr val="000000"/>
          </a:solidFill>
          <a:ln w="38100" cmpd="sng"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b="1" dirty="0" smtClean="0">
                <a:solidFill>
                  <a:srgbClr val="6EB8EA"/>
                </a:solidFill>
                <a:latin typeface="Calisto MT"/>
              </a:rPr>
              <a:t>Fresh gas accretion</a:t>
            </a:r>
            <a:endParaRPr lang="en-US" b="1" dirty="0">
              <a:solidFill>
                <a:srgbClr val="6EB8EA"/>
              </a:solidFill>
              <a:latin typeface="Calisto MT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5304761" y="4803568"/>
            <a:ext cx="1811384" cy="369332"/>
          </a:xfrm>
          <a:prstGeom prst="rect">
            <a:avLst/>
          </a:prstGeom>
          <a:solidFill>
            <a:srgbClr val="000000"/>
          </a:solidFill>
          <a:ln w="38100" cmpd="sng"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b="1" dirty="0">
                <a:solidFill>
                  <a:srgbClr val="1AC51B"/>
                </a:solidFill>
                <a:latin typeface="Calisto MT"/>
              </a:rPr>
              <a:t>W</a:t>
            </a:r>
            <a:r>
              <a:rPr lang="en-US" b="1" dirty="0" smtClean="0">
                <a:solidFill>
                  <a:srgbClr val="1AC51B"/>
                </a:solidFill>
                <a:latin typeface="Calisto MT"/>
              </a:rPr>
              <a:t>ind recycling</a:t>
            </a:r>
            <a:endParaRPr lang="en-US" b="1" dirty="0">
              <a:solidFill>
                <a:srgbClr val="1AC51B"/>
              </a:solidFill>
              <a:latin typeface="Calisto MT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3381982" y="5379934"/>
            <a:ext cx="1274249" cy="369332"/>
          </a:xfrm>
          <a:prstGeom prst="rect">
            <a:avLst/>
          </a:prstGeom>
          <a:solidFill>
            <a:srgbClr val="000000"/>
          </a:solidFill>
          <a:ln w="38100" cmpd="sng"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b="1" dirty="0">
                <a:solidFill>
                  <a:srgbClr val="FF0000"/>
                </a:solidFill>
                <a:latin typeface="Calisto MT"/>
              </a:rPr>
              <a:t>W</a:t>
            </a:r>
            <a:r>
              <a:rPr lang="en-US" b="1" dirty="0" smtClean="0">
                <a:solidFill>
                  <a:srgbClr val="FF0000"/>
                </a:solidFill>
                <a:latin typeface="Calisto MT"/>
              </a:rPr>
              <a:t>ind loss</a:t>
            </a:r>
            <a:endParaRPr lang="en-US" b="1" dirty="0">
              <a:solidFill>
                <a:srgbClr val="FF0000"/>
              </a:solidFill>
              <a:latin typeface="Calisto M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496778" y="31044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endParaRPr lang="en-US" dirty="0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85800" y="22896"/>
            <a:ext cx="7772400" cy="66326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lvl="0" defTabSz="457200">
              <a:defRPr/>
            </a:pPr>
            <a:r>
              <a:rPr lang="en-US" sz="3000" b="1" dirty="0" smtClean="0">
                <a:solidFill>
                  <a:srgbClr val="DBF1CE"/>
                </a:solidFill>
                <a:effectLst/>
              </a:rPr>
              <a:t>The Baryon Cycle in Galaxy Evolution</a:t>
            </a:r>
            <a:endParaRPr lang="en-US" sz="3000" b="1" dirty="0">
              <a:solidFill>
                <a:srgbClr val="DBF1CE"/>
              </a:solidFill>
              <a:effectLst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199947" y="555065"/>
            <a:ext cx="488126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1300" dirty="0" smtClean="0">
                <a:latin typeface="Calibri"/>
              </a:rPr>
              <a:t>…Martin</a:t>
            </a:r>
            <a:r>
              <a:rPr lang="fi-FI" sz="1300" dirty="0">
                <a:latin typeface="Calibri"/>
              </a:rPr>
              <a:t>+2005, </a:t>
            </a:r>
            <a:r>
              <a:rPr lang="fi-FI" sz="1300" dirty="0" err="1">
                <a:latin typeface="Calibri"/>
              </a:rPr>
              <a:t>Erb</a:t>
            </a:r>
            <a:r>
              <a:rPr lang="fi-FI" sz="1300" dirty="0">
                <a:latin typeface="Calibri"/>
              </a:rPr>
              <a:t> 2008, Weiner+2009, </a:t>
            </a:r>
            <a:r>
              <a:rPr lang="fi-FI" sz="1300" dirty="0" smtClean="0">
                <a:latin typeface="Calibri"/>
              </a:rPr>
              <a:t>Steidel</a:t>
            </a:r>
            <a:r>
              <a:rPr lang="fi-FI" sz="1300" dirty="0">
                <a:latin typeface="Calibri"/>
              </a:rPr>
              <a:t>+2010, Kornei+2012, Genzel+</a:t>
            </a:r>
            <a:r>
              <a:rPr lang="fi-FI" sz="1300" dirty="0" smtClean="0">
                <a:latin typeface="Calibri"/>
              </a:rPr>
              <a:t>2011, </a:t>
            </a:r>
            <a:r>
              <a:rPr lang="en-US" sz="1300" dirty="0" smtClean="0">
                <a:latin typeface="Calibri"/>
              </a:rPr>
              <a:t>Dekel+09, Oppenheimer+10, Davé+11,12, Lilly+13, Anglés-Alcázar+14, Shen+14, Muratov+15, Christensen+15,…</a:t>
            </a:r>
          </a:p>
        </p:txBody>
      </p:sp>
    </p:spTree>
    <p:extLst>
      <p:ext uri="{BB962C8B-B14F-4D97-AF65-F5344CB8AC3E}">
        <p14:creationId xmlns:p14="http://schemas.microsoft.com/office/powerpoint/2010/main" val="273298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C6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9385"/>
            <a:ext cx="7772400" cy="542219"/>
          </a:xfrm>
          <a:solidFill>
            <a:srgbClr val="FFFFFF"/>
          </a:solidFill>
          <a:ln w="38100" cmpd="sng"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sz="3000" b="1" dirty="0" smtClean="0"/>
              <a:t>Tracing stars back to the original gas source</a:t>
            </a:r>
            <a:endParaRPr lang="en-US" sz="3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06825" y="4050909"/>
            <a:ext cx="2014039" cy="707886"/>
          </a:xfrm>
          <a:prstGeom prst="rect">
            <a:avLst/>
          </a:prstGeom>
          <a:solidFill>
            <a:schemeClr val="bg1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Stellar content of Galaxy at z = 0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003223" y="2468712"/>
            <a:ext cx="2692134" cy="369332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Externally processed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03223" y="5641992"/>
            <a:ext cx="2692134" cy="369332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Non-externally processed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891463" y="1004996"/>
            <a:ext cx="1997909" cy="369332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Gas: ISM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695356" y="3399529"/>
            <a:ext cx="2196107" cy="369332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Intergalactic transfer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695356" y="4995144"/>
            <a:ext cx="2196108" cy="369332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Gas: wind recycling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695357" y="6261754"/>
            <a:ext cx="2196108" cy="369332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Gas: fresh accretion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695356" y="1514763"/>
            <a:ext cx="2196107" cy="369332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Mergers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891465" y="2004463"/>
            <a:ext cx="1997907" cy="369332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Stars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6891465" y="3921628"/>
            <a:ext cx="1997907" cy="369332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Stars: stripping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891466" y="2865110"/>
            <a:ext cx="1997906" cy="369332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Gas: wind transfer</a:t>
            </a:r>
            <a:endParaRPr lang="en-US" b="1" dirty="0"/>
          </a:p>
        </p:txBody>
      </p:sp>
      <p:sp>
        <p:nvSpPr>
          <p:cNvPr id="24" name="Bent-Up Arrow 23"/>
          <p:cNvSpPr/>
          <p:nvPr/>
        </p:nvSpPr>
        <p:spPr>
          <a:xfrm rot="5400000">
            <a:off x="3656900" y="2845931"/>
            <a:ext cx="802003" cy="897438"/>
          </a:xfrm>
          <a:prstGeom prst="bentUpArrow">
            <a:avLst>
              <a:gd name="adj1" fmla="val 6486"/>
              <a:gd name="adj2" fmla="val 13247"/>
              <a:gd name="adj3" fmla="val 46569"/>
            </a:avLst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Bent-Up Arrow 27"/>
          <p:cNvSpPr/>
          <p:nvPr/>
        </p:nvSpPr>
        <p:spPr>
          <a:xfrm rot="5400000" flipH="1">
            <a:off x="3634126" y="1548126"/>
            <a:ext cx="783131" cy="868207"/>
          </a:xfrm>
          <a:prstGeom prst="bentUpArrow">
            <a:avLst>
              <a:gd name="adj1" fmla="val 6486"/>
              <a:gd name="adj2" fmla="val 13247"/>
              <a:gd name="adj3" fmla="val 46569"/>
            </a:avLst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Bent-Up Arrow 28"/>
          <p:cNvSpPr/>
          <p:nvPr/>
        </p:nvSpPr>
        <p:spPr>
          <a:xfrm rot="5400000" flipH="1">
            <a:off x="758883" y="2848026"/>
            <a:ext cx="1445302" cy="868207"/>
          </a:xfrm>
          <a:prstGeom prst="bentUpArrow">
            <a:avLst>
              <a:gd name="adj1" fmla="val 6486"/>
              <a:gd name="adj2" fmla="val 13247"/>
              <a:gd name="adj3" fmla="val 46569"/>
            </a:avLst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Bent-Up Arrow 29"/>
          <p:cNvSpPr/>
          <p:nvPr/>
        </p:nvSpPr>
        <p:spPr>
          <a:xfrm rot="5400000">
            <a:off x="908722" y="4947334"/>
            <a:ext cx="1145622" cy="868207"/>
          </a:xfrm>
          <a:prstGeom prst="bentUpArrow">
            <a:avLst>
              <a:gd name="adj1" fmla="val 6486"/>
              <a:gd name="adj2" fmla="val 13247"/>
              <a:gd name="adj3" fmla="val 46569"/>
            </a:avLst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Bent-Up Arrow 35"/>
          <p:cNvSpPr/>
          <p:nvPr/>
        </p:nvSpPr>
        <p:spPr>
          <a:xfrm rot="5400000" flipH="1">
            <a:off x="6204165" y="847924"/>
            <a:ext cx="399779" cy="868207"/>
          </a:xfrm>
          <a:prstGeom prst="bentUpArrow">
            <a:avLst>
              <a:gd name="adj1" fmla="val 11073"/>
              <a:gd name="adj2" fmla="val 26974"/>
              <a:gd name="adj3" fmla="val 50000"/>
            </a:avLst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Bent-Up Arrow 36"/>
          <p:cNvSpPr/>
          <p:nvPr/>
        </p:nvSpPr>
        <p:spPr>
          <a:xfrm rot="5400000">
            <a:off x="6216558" y="1677633"/>
            <a:ext cx="374992" cy="868207"/>
          </a:xfrm>
          <a:prstGeom prst="bentUpArrow">
            <a:avLst>
              <a:gd name="adj1" fmla="val 11255"/>
              <a:gd name="adj2" fmla="val 28517"/>
              <a:gd name="adj3" fmla="val 50000"/>
            </a:avLst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Bent-Up Arrow 38"/>
          <p:cNvSpPr/>
          <p:nvPr/>
        </p:nvSpPr>
        <p:spPr>
          <a:xfrm rot="5400000">
            <a:off x="6216558" y="3562061"/>
            <a:ext cx="374992" cy="868207"/>
          </a:xfrm>
          <a:prstGeom prst="bentUpArrow">
            <a:avLst>
              <a:gd name="adj1" fmla="val 11255"/>
              <a:gd name="adj2" fmla="val 28517"/>
              <a:gd name="adj3" fmla="val 50000"/>
            </a:avLst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Bent-Up Arrow 39"/>
          <p:cNvSpPr/>
          <p:nvPr/>
        </p:nvSpPr>
        <p:spPr>
          <a:xfrm rot="5400000" flipH="1">
            <a:off x="6204165" y="2725128"/>
            <a:ext cx="399779" cy="868207"/>
          </a:xfrm>
          <a:prstGeom prst="bentUpArrow">
            <a:avLst>
              <a:gd name="adj1" fmla="val 11073"/>
              <a:gd name="adj2" fmla="val 26974"/>
              <a:gd name="adj3" fmla="val 50000"/>
            </a:avLst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Bent-Up Arrow 41"/>
          <p:cNvSpPr/>
          <p:nvPr/>
        </p:nvSpPr>
        <p:spPr>
          <a:xfrm rot="5400000" flipH="1">
            <a:off x="3818918" y="4830660"/>
            <a:ext cx="477968" cy="897439"/>
          </a:xfrm>
          <a:prstGeom prst="bentUpArrow">
            <a:avLst>
              <a:gd name="adj1" fmla="val 16135"/>
              <a:gd name="adj2" fmla="val 28185"/>
              <a:gd name="adj3" fmla="val 50000"/>
            </a:avLst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Bent-Up Arrow 42"/>
          <p:cNvSpPr/>
          <p:nvPr/>
        </p:nvSpPr>
        <p:spPr>
          <a:xfrm rot="5400000">
            <a:off x="3835372" y="5883198"/>
            <a:ext cx="445060" cy="897440"/>
          </a:xfrm>
          <a:prstGeom prst="bentUpArrow">
            <a:avLst>
              <a:gd name="adj1" fmla="val 16135"/>
              <a:gd name="adj2" fmla="val 28185"/>
              <a:gd name="adj3" fmla="val 50000"/>
            </a:avLst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1904319" y="5994943"/>
            <a:ext cx="1233230" cy="338554"/>
          </a:xfrm>
          <a:prstGeom prst="rect">
            <a:avLst/>
          </a:prstGeom>
          <a:noFill/>
          <a:ln w="28575" cmpd="sng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00FF"/>
                </a:solidFill>
              </a:rPr>
              <a:t>[ 51, 55, 72 ]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903664" y="2123261"/>
            <a:ext cx="1233230" cy="338554"/>
          </a:xfrm>
          <a:prstGeom prst="rect">
            <a:avLst/>
          </a:prstGeom>
          <a:noFill/>
          <a:ln w="28575" cmpd="sng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[ 49, 45, 28 ]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5785" y="814870"/>
            <a:ext cx="2848481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% mass from each mode for </a:t>
            </a:r>
          </a:p>
          <a:p>
            <a:r>
              <a:rPr lang="en-US" b="1" dirty="0" smtClean="0"/>
              <a:t>log M</a:t>
            </a:r>
            <a:r>
              <a:rPr lang="en-US" b="1" baseline="-25000" dirty="0" smtClean="0"/>
              <a:t>HALO</a:t>
            </a:r>
            <a:r>
              <a:rPr lang="en-US" b="1" dirty="0" smtClean="0"/>
              <a:t>  =  [ 13, 12, 11 ]</a:t>
            </a:r>
            <a:endParaRPr lang="en-US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5799770" y="5923200"/>
            <a:ext cx="1233230" cy="338554"/>
          </a:xfrm>
          <a:prstGeom prst="rect">
            <a:avLst/>
          </a:prstGeom>
          <a:noFill/>
          <a:ln w="28575" cmpd="sng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00FF"/>
                </a:solidFill>
              </a:rPr>
              <a:t>[ 53, 38, 19 ]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791809" y="5330455"/>
            <a:ext cx="1233230" cy="338554"/>
          </a:xfrm>
          <a:prstGeom prst="rect">
            <a:avLst/>
          </a:prstGeom>
          <a:noFill/>
          <a:ln w="28575" cmpd="sng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00FF"/>
                </a:solidFill>
              </a:rPr>
              <a:t>[ 47, 62, 81 ]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791775" y="1314639"/>
            <a:ext cx="1233230" cy="338554"/>
          </a:xfrm>
          <a:prstGeom prst="rect">
            <a:avLst/>
          </a:prstGeom>
          <a:noFill/>
          <a:ln w="28575" cmpd="sng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[ 41, 70, 60 ]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789716" y="1676934"/>
            <a:ext cx="1233230" cy="338554"/>
          </a:xfrm>
          <a:prstGeom prst="rect">
            <a:avLst/>
          </a:prstGeom>
          <a:noFill/>
          <a:ln w="28575" cmpd="sng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[ 59, 30, 40 ]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789714" y="3177655"/>
            <a:ext cx="1233230" cy="338554"/>
          </a:xfrm>
          <a:prstGeom prst="rect">
            <a:avLst/>
          </a:prstGeom>
          <a:noFill/>
          <a:ln w="28575" cmpd="sng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[ 98, 98, 96 ]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093129" y="3590479"/>
            <a:ext cx="921246" cy="338554"/>
          </a:xfrm>
          <a:prstGeom prst="rect">
            <a:avLst/>
          </a:prstGeom>
          <a:noFill/>
          <a:ln w="28575" cmpd="sng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[ 2, 2, 4 ]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589220" y="1812423"/>
            <a:ext cx="1233230" cy="338554"/>
          </a:xfrm>
          <a:prstGeom prst="rect">
            <a:avLst/>
          </a:prstGeom>
          <a:noFill/>
          <a:ln w="28575" cmpd="sng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[ 68, 24, 23 ]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576142" y="3077902"/>
            <a:ext cx="1233230" cy="338554"/>
          </a:xfrm>
          <a:prstGeom prst="rect">
            <a:avLst/>
          </a:prstGeom>
          <a:noFill/>
          <a:ln w="28575" cmpd="sng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[ 32, 76, 77 ]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620954" y="4989250"/>
            <a:ext cx="1233230" cy="584776"/>
          </a:xfrm>
          <a:prstGeom prst="rect">
            <a:avLst/>
          </a:prstGeom>
          <a:noFill/>
          <a:ln w="28575" cmpd="sng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FF"/>
                </a:solidFill>
                <a:latin typeface="Calibri"/>
              </a:rPr>
              <a:t>Globally: </a:t>
            </a:r>
          </a:p>
          <a:p>
            <a:r>
              <a:rPr lang="en-US" sz="1600" b="1" dirty="0" smtClean="0">
                <a:solidFill>
                  <a:srgbClr val="0000FF"/>
                </a:solidFill>
                <a:latin typeface="Calibri"/>
              </a:rPr>
              <a:t>[ 35, 56, 78 </a:t>
            </a:r>
            <a:r>
              <a:rPr lang="en-US" sz="1600" b="1" dirty="0">
                <a:solidFill>
                  <a:srgbClr val="0000FF"/>
                </a:solidFill>
                <a:latin typeface="Calibri"/>
              </a:rPr>
              <a:t>]</a:t>
            </a:r>
          </a:p>
        </p:txBody>
      </p:sp>
      <p:cxnSp>
        <p:nvCxnSpPr>
          <p:cNvPr id="48" name="Straight Arrow Connector 47"/>
          <p:cNvCxnSpPr/>
          <p:nvPr/>
        </p:nvCxnSpPr>
        <p:spPr>
          <a:xfrm>
            <a:off x="7033000" y="5201987"/>
            <a:ext cx="428481" cy="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930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>
            <a:spLocks noChangeAspect="1"/>
          </p:cNvSpPr>
          <p:nvPr/>
        </p:nvSpPr>
        <p:spPr>
          <a:xfrm>
            <a:off x="1330437" y="2564805"/>
            <a:ext cx="3200400" cy="3200400"/>
          </a:xfrm>
          <a:prstGeom prst="ellipse">
            <a:avLst/>
          </a:prstGeom>
          <a:noFill/>
          <a:ln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6" name="Oval 5"/>
          <p:cNvSpPr/>
          <p:nvPr/>
        </p:nvSpPr>
        <p:spPr>
          <a:xfrm>
            <a:off x="1814312" y="3760604"/>
            <a:ext cx="2301946" cy="84792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21" name="5-Point Star 20"/>
          <p:cNvSpPr/>
          <p:nvPr/>
        </p:nvSpPr>
        <p:spPr>
          <a:xfrm>
            <a:off x="2778181" y="3946420"/>
            <a:ext cx="294831" cy="238145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41" name="Oval 40"/>
          <p:cNvSpPr>
            <a:spLocks noChangeAspect="1"/>
          </p:cNvSpPr>
          <p:nvPr/>
        </p:nvSpPr>
        <p:spPr>
          <a:xfrm>
            <a:off x="2551388" y="3760604"/>
            <a:ext cx="850472" cy="84792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33" name="5-Point Star 32"/>
          <p:cNvSpPr/>
          <p:nvPr/>
        </p:nvSpPr>
        <p:spPr>
          <a:xfrm>
            <a:off x="2676124" y="4217891"/>
            <a:ext cx="294831" cy="238145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34" name="5-Point Star 33"/>
          <p:cNvSpPr/>
          <p:nvPr/>
        </p:nvSpPr>
        <p:spPr>
          <a:xfrm>
            <a:off x="2970955" y="4098819"/>
            <a:ext cx="294831" cy="238145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35" name="5-Point Star 34"/>
          <p:cNvSpPr/>
          <p:nvPr/>
        </p:nvSpPr>
        <p:spPr>
          <a:xfrm>
            <a:off x="2925596" y="3827347"/>
            <a:ext cx="294831" cy="238145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38" name="5-Point Star 37"/>
          <p:cNvSpPr/>
          <p:nvPr/>
        </p:nvSpPr>
        <p:spPr>
          <a:xfrm>
            <a:off x="2676124" y="3945723"/>
            <a:ext cx="294831" cy="238145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44" name="5-Point Star 43"/>
          <p:cNvSpPr/>
          <p:nvPr/>
        </p:nvSpPr>
        <p:spPr>
          <a:xfrm>
            <a:off x="2128362" y="4036446"/>
            <a:ext cx="294831" cy="238145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45" name="5-Point Star 44"/>
          <p:cNvSpPr/>
          <p:nvPr/>
        </p:nvSpPr>
        <p:spPr>
          <a:xfrm>
            <a:off x="3186407" y="3752941"/>
            <a:ext cx="294831" cy="238145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46" name="5-Point Star 45"/>
          <p:cNvSpPr/>
          <p:nvPr/>
        </p:nvSpPr>
        <p:spPr>
          <a:xfrm>
            <a:off x="2347275" y="4240571"/>
            <a:ext cx="294831" cy="238145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37" name="5-Point Star 36"/>
          <p:cNvSpPr/>
          <p:nvPr/>
        </p:nvSpPr>
        <p:spPr>
          <a:xfrm>
            <a:off x="3471235" y="3853618"/>
            <a:ext cx="294831" cy="238145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39" name="5-Point Star 38"/>
          <p:cNvSpPr/>
          <p:nvPr/>
        </p:nvSpPr>
        <p:spPr>
          <a:xfrm>
            <a:off x="3609135" y="4114443"/>
            <a:ext cx="294831" cy="238145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40" name="5-Point Star 39"/>
          <p:cNvSpPr/>
          <p:nvPr/>
        </p:nvSpPr>
        <p:spPr>
          <a:xfrm>
            <a:off x="2211199" y="3794624"/>
            <a:ext cx="294831" cy="238145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42" name="5-Point Star 41"/>
          <p:cNvSpPr/>
          <p:nvPr/>
        </p:nvSpPr>
        <p:spPr>
          <a:xfrm>
            <a:off x="2823539" y="4028698"/>
            <a:ext cx="294831" cy="238145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22" name="Freeform 21"/>
          <p:cNvSpPr/>
          <p:nvPr/>
        </p:nvSpPr>
        <p:spPr>
          <a:xfrm rot="20936292">
            <a:off x="3164303" y="3017187"/>
            <a:ext cx="679309" cy="694908"/>
          </a:xfrm>
          <a:custGeom>
            <a:avLst/>
            <a:gdLst>
              <a:gd name="connsiteX0" fmla="*/ 0 w 911999"/>
              <a:gd name="connsiteY0" fmla="*/ 959256 h 959256"/>
              <a:gd name="connsiteX1" fmla="*/ 521623 w 911999"/>
              <a:gd name="connsiteY1" fmla="*/ 52039 h 959256"/>
              <a:gd name="connsiteX2" fmla="*/ 907171 w 911999"/>
              <a:gd name="connsiteY2" fmla="*/ 188121 h 959256"/>
              <a:gd name="connsiteX3" fmla="*/ 748416 w 911999"/>
              <a:gd name="connsiteY3" fmla="*/ 834514 h 959256"/>
              <a:gd name="connsiteX4" fmla="*/ 748416 w 911999"/>
              <a:gd name="connsiteY4" fmla="*/ 834514 h 959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999" h="959256">
                <a:moveTo>
                  <a:pt x="0" y="959256"/>
                </a:moveTo>
                <a:cubicBezTo>
                  <a:pt x="185214" y="569908"/>
                  <a:pt x="370428" y="180561"/>
                  <a:pt x="521623" y="52039"/>
                </a:cubicBezTo>
                <a:cubicBezTo>
                  <a:pt x="672818" y="-76483"/>
                  <a:pt x="869372" y="57709"/>
                  <a:pt x="907171" y="188121"/>
                </a:cubicBezTo>
                <a:cubicBezTo>
                  <a:pt x="944970" y="318533"/>
                  <a:pt x="748416" y="834514"/>
                  <a:pt x="748416" y="834514"/>
                </a:cubicBezTo>
                <a:lnTo>
                  <a:pt x="748416" y="834514"/>
                </a:lnTo>
              </a:path>
            </a:pathLst>
          </a:custGeom>
          <a:ln w="38100">
            <a:solidFill>
              <a:srgbClr val="1AC51B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2710144" y="2279383"/>
            <a:ext cx="130368" cy="1413149"/>
          </a:xfrm>
          <a:custGeom>
            <a:avLst/>
            <a:gdLst>
              <a:gd name="connsiteX0" fmla="*/ 544303 w 557820"/>
              <a:gd name="connsiteY0" fmla="*/ 2483509 h 2483509"/>
              <a:gd name="connsiteX1" fmla="*/ 487605 w 557820"/>
              <a:gd name="connsiteY1" fmla="*/ 748455 h 2483509"/>
              <a:gd name="connsiteX2" fmla="*/ 0 w 557820"/>
              <a:gd name="connsiteY2" fmla="*/ 0 h 2483509"/>
              <a:gd name="connsiteX3" fmla="*/ 0 w 557820"/>
              <a:gd name="connsiteY3" fmla="*/ 0 h 2483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7820" h="2483509">
                <a:moveTo>
                  <a:pt x="544303" y="2483509"/>
                </a:moveTo>
                <a:cubicBezTo>
                  <a:pt x="561312" y="1822941"/>
                  <a:pt x="578322" y="1162373"/>
                  <a:pt x="487605" y="748455"/>
                </a:cubicBezTo>
                <a:cubicBezTo>
                  <a:pt x="396888" y="334537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ln w="34925">
            <a:solidFill>
              <a:srgbClr val="FF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50" name="Freeform 49"/>
          <p:cNvSpPr/>
          <p:nvPr/>
        </p:nvSpPr>
        <p:spPr>
          <a:xfrm rot="310843" flipH="1">
            <a:off x="3135726" y="2284839"/>
            <a:ext cx="66864" cy="1402747"/>
          </a:xfrm>
          <a:custGeom>
            <a:avLst/>
            <a:gdLst>
              <a:gd name="connsiteX0" fmla="*/ 544303 w 557820"/>
              <a:gd name="connsiteY0" fmla="*/ 2483509 h 2483509"/>
              <a:gd name="connsiteX1" fmla="*/ 487605 w 557820"/>
              <a:gd name="connsiteY1" fmla="*/ 748455 h 2483509"/>
              <a:gd name="connsiteX2" fmla="*/ 0 w 557820"/>
              <a:gd name="connsiteY2" fmla="*/ 0 h 2483509"/>
              <a:gd name="connsiteX3" fmla="*/ 0 w 557820"/>
              <a:gd name="connsiteY3" fmla="*/ 0 h 2483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7820" h="2483509">
                <a:moveTo>
                  <a:pt x="544303" y="2483509"/>
                </a:moveTo>
                <a:cubicBezTo>
                  <a:pt x="561312" y="1822941"/>
                  <a:pt x="578322" y="1162373"/>
                  <a:pt x="487605" y="748455"/>
                </a:cubicBezTo>
                <a:cubicBezTo>
                  <a:pt x="396888" y="334537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ln w="34925">
            <a:solidFill>
              <a:srgbClr val="FF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51" name="Freeform 50"/>
          <p:cNvSpPr/>
          <p:nvPr/>
        </p:nvSpPr>
        <p:spPr>
          <a:xfrm rot="955162" flipV="1">
            <a:off x="2591122" y="4650545"/>
            <a:ext cx="78669" cy="1235491"/>
          </a:xfrm>
          <a:custGeom>
            <a:avLst/>
            <a:gdLst>
              <a:gd name="connsiteX0" fmla="*/ 544303 w 557820"/>
              <a:gd name="connsiteY0" fmla="*/ 2483509 h 2483509"/>
              <a:gd name="connsiteX1" fmla="*/ 487605 w 557820"/>
              <a:gd name="connsiteY1" fmla="*/ 748455 h 2483509"/>
              <a:gd name="connsiteX2" fmla="*/ 0 w 557820"/>
              <a:gd name="connsiteY2" fmla="*/ 0 h 2483509"/>
              <a:gd name="connsiteX3" fmla="*/ 0 w 557820"/>
              <a:gd name="connsiteY3" fmla="*/ 0 h 2483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7820" h="2483509">
                <a:moveTo>
                  <a:pt x="544303" y="2483509"/>
                </a:moveTo>
                <a:cubicBezTo>
                  <a:pt x="561312" y="1822941"/>
                  <a:pt x="578322" y="1162373"/>
                  <a:pt x="487605" y="748455"/>
                </a:cubicBezTo>
                <a:cubicBezTo>
                  <a:pt x="396888" y="334537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ln w="34925">
            <a:solidFill>
              <a:srgbClr val="FF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52" name="Freeform 51"/>
          <p:cNvSpPr/>
          <p:nvPr/>
        </p:nvSpPr>
        <p:spPr>
          <a:xfrm rot="21024436" flipH="1" flipV="1">
            <a:off x="3157279" y="4650464"/>
            <a:ext cx="88449" cy="1227280"/>
          </a:xfrm>
          <a:custGeom>
            <a:avLst/>
            <a:gdLst>
              <a:gd name="connsiteX0" fmla="*/ 544303 w 557820"/>
              <a:gd name="connsiteY0" fmla="*/ 2483509 h 2483509"/>
              <a:gd name="connsiteX1" fmla="*/ 487605 w 557820"/>
              <a:gd name="connsiteY1" fmla="*/ 748455 h 2483509"/>
              <a:gd name="connsiteX2" fmla="*/ 0 w 557820"/>
              <a:gd name="connsiteY2" fmla="*/ 0 h 2483509"/>
              <a:gd name="connsiteX3" fmla="*/ 0 w 557820"/>
              <a:gd name="connsiteY3" fmla="*/ 0 h 2483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7820" h="2483509">
                <a:moveTo>
                  <a:pt x="544303" y="2483509"/>
                </a:moveTo>
                <a:cubicBezTo>
                  <a:pt x="561312" y="1822941"/>
                  <a:pt x="578322" y="1162373"/>
                  <a:pt x="487605" y="748455"/>
                </a:cubicBezTo>
                <a:cubicBezTo>
                  <a:pt x="396888" y="334537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ln w="34925">
            <a:solidFill>
              <a:srgbClr val="FF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53" name="Freeform 52"/>
          <p:cNvSpPr/>
          <p:nvPr/>
        </p:nvSpPr>
        <p:spPr>
          <a:xfrm rot="20936292" flipH="1" flipV="1">
            <a:off x="2001748" y="4598334"/>
            <a:ext cx="691054" cy="720662"/>
          </a:xfrm>
          <a:custGeom>
            <a:avLst/>
            <a:gdLst>
              <a:gd name="connsiteX0" fmla="*/ 0 w 911999"/>
              <a:gd name="connsiteY0" fmla="*/ 959256 h 959256"/>
              <a:gd name="connsiteX1" fmla="*/ 521623 w 911999"/>
              <a:gd name="connsiteY1" fmla="*/ 52039 h 959256"/>
              <a:gd name="connsiteX2" fmla="*/ 907171 w 911999"/>
              <a:gd name="connsiteY2" fmla="*/ 188121 h 959256"/>
              <a:gd name="connsiteX3" fmla="*/ 748416 w 911999"/>
              <a:gd name="connsiteY3" fmla="*/ 834514 h 959256"/>
              <a:gd name="connsiteX4" fmla="*/ 748416 w 911999"/>
              <a:gd name="connsiteY4" fmla="*/ 834514 h 959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999" h="959256">
                <a:moveTo>
                  <a:pt x="0" y="959256"/>
                </a:moveTo>
                <a:cubicBezTo>
                  <a:pt x="185214" y="569908"/>
                  <a:pt x="370428" y="180561"/>
                  <a:pt x="521623" y="52039"/>
                </a:cubicBezTo>
                <a:cubicBezTo>
                  <a:pt x="672818" y="-76483"/>
                  <a:pt x="869372" y="57709"/>
                  <a:pt x="907171" y="188121"/>
                </a:cubicBezTo>
                <a:cubicBezTo>
                  <a:pt x="944970" y="318533"/>
                  <a:pt x="748416" y="834514"/>
                  <a:pt x="748416" y="834514"/>
                </a:cubicBezTo>
                <a:lnTo>
                  <a:pt x="748416" y="834514"/>
                </a:lnTo>
              </a:path>
            </a:pathLst>
          </a:custGeom>
          <a:ln w="38100">
            <a:solidFill>
              <a:srgbClr val="1AC51B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54" name="Freeform 53"/>
          <p:cNvSpPr/>
          <p:nvPr/>
        </p:nvSpPr>
        <p:spPr>
          <a:xfrm flipV="1">
            <a:off x="3324689" y="4592093"/>
            <a:ext cx="621491" cy="674176"/>
          </a:xfrm>
          <a:custGeom>
            <a:avLst/>
            <a:gdLst>
              <a:gd name="connsiteX0" fmla="*/ 0 w 911999"/>
              <a:gd name="connsiteY0" fmla="*/ 959256 h 959256"/>
              <a:gd name="connsiteX1" fmla="*/ 521623 w 911999"/>
              <a:gd name="connsiteY1" fmla="*/ 52039 h 959256"/>
              <a:gd name="connsiteX2" fmla="*/ 907171 w 911999"/>
              <a:gd name="connsiteY2" fmla="*/ 188121 h 959256"/>
              <a:gd name="connsiteX3" fmla="*/ 748416 w 911999"/>
              <a:gd name="connsiteY3" fmla="*/ 834514 h 959256"/>
              <a:gd name="connsiteX4" fmla="*/ 748416 w 911999"/>
              <a:gd name="connsiteY4" fmla="*/ 834514 h 959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999" h="959256">
                <a:moveTo>
                  <a:pt x="0" y="959256"/>
                </a:moveTo>
                <a:cubicBezTo>
                  <a:pt x="185214" y="569908"/>
                  <a:pt x="370428" y="180561"/>
                  <a:pt x="521623" y="52039"/>
                </a:cubicBezTo>
                <a:cubicBezTo>
                  <a:pt x="672818" y="-76483"/>
                  <a:pt x="869372" y="57709"/>
                  <a:pt x="907171" y="188121"/>
                </a:cubicBezTo>
                <a:cubicBezTo>
                  <a:pt x="944970" y="318533"/>
                  <a:pt x="748416" y="834514"/>
                  <a:pt x="748416" y="834514"/>
                </a:cubicBezTo>
                <a:lnTo>
                  <a:pt x="748416" y="834514"/>
                </a:lnTo>
              </a:path>
            </a:pathLst>
          </a:custGeom>
          <a:ln w="38100">
            <a:solidFill>
              <a:srgbClr val="1AC51B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57" name="Freeform 56"/>
          <p:cNvSpPr/>
          <p:nvPr/>
        </p:nvSpPr>
        <p:spPr>
          <a:xfrm flipH="1">
            <a:off x="2117438" y="3015173"/>
            <a:ext cx="558685" cy="761225"/>
          </a:xfrm>
          <a:custGeom>
            <a:avLst/>
            <a:gdLst>
              <a:gd name="connsiteX0" fmla="*/ 0 w 911999"/>
              <a:gd name="connsiteY0" fmla="*/ 959256 h 959256"/>
              <a:gd name="connsiteX1" fmla="*/ 521623 w 911999"/>
              <a:gd name="connsiteY1" fmla="*/ 52039 h 959256"/>
              <a:gd name="connsiteX2" fmla="*/ 907171 w 911999"/>
              <a:gd name="connsiteY2" fmla="*/ 188121 h 959256"/>
              <a:gd name="connsiteX3" fmla="*/ 748416 w 911999"/>
              <a:gd name="connsiteY3" fmla="*/ 834514 h 959256"/>
              <a:gd name="connsiteX4" fmla="*/ 748416 w 911999"/>
              <a:gd name="connsiteY4" fmla="*/ 834514 h 959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999" h="959256">
                <a:moveTo>
                  <a:pt x="0" y="959256"/>
                </a:moveTo>
                <a:cubicBezTo>
                  <a:pt x="185214" y="569908"/>
                  <a:pt x="370428" y="180561"/>
                  <a:pt x="521623" y="52039"/>
                </a:cubicBezTo>
                <a:cubicBezTo>
                  <a:pt x="672818" y="-76483"/>
                  <a:pt x="869372" y="57709"/>
                  <a:pt x="907171" y="188121"/>
                </a:cubicBezTo>
                <a:cubicBezTo>
                  <a:pt x="944970" y="318533"/>
                  <a:pt x="748416" y="834514"/>
                  <a:pt x="748416" y="834514"/>
                </a:cubicBezTo>
                <a:lnTo>
                  <a:pt x="748416" y="834514"/>
                </a:lnTo>
              </a:path>
            </a:pathLst>
          </a:custGeom>
          <a:ln w="38100">
            <a:solidFill>
              <a:srgbClr val="1AC51B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25" name="Right Arrow 24"/>
          <p:cNvSpPr/>
          <p:nvPr/>
        </p:nvSpPr>
        <p:spPr>
          <a:xfrm>
            <a:off x="272151" y="3433997"/>
            <a:ext cx="1398476" cy="152183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69" name="Oval 68"/>
          <p:cNvSpPr>
            <a:spLocks noChangeAspect="1"/>
          </p:cNvSpPr>
          <p:nvPr/>
        </p:nvSpPr>
        <p:spPr>
          <a:xfrm>
            <a:off x="5993787" y="1676830"/>
            <a:ext cx="1920240" cy="1920240"/>
          </a:xfrm>
          <a:prstGeom prst="ellipse">
            <a:avLst/>
          </a:prstGeom>
          <a:noFill/>
          <a:ln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70" name="Oval 69"/>
          <p:cNvSpPr>
            <a:spLocks noChangeAspect="1"/>
          </p:cNvSpPr>
          <p:nvPr/>
        </p:nvSpPr>
        <p:spPr>
          <a:xfrm rot="20187006">
            <a:off x="6265961" y="2384562"/>
            <a:ext cx="1381170" cy="50876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71" name="5-Point Star 70"/>
          <p:cNvSpPr>
            <a:spLocks noChangeAspect="1"/>
          </p:cNvSpPr>
          <p:nvPr/>
        </p:nvSpPr>
        <p:spPr>
          <a:xfrm>
            <a:off x="6832918" y="2570370"/>
            <a:ext cx="176910" cy="14289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72" name="Oval 71"/>
          <p:cNvSpPr>
            <a:spLocks noChangeAspect="1"/>
          </p:cNvSpPr>
          <p:nvPr/>
        </p:nvSpPr>
        <p:spPr>
          <a:xfrm>
            <a:off x="6696865" y="2384562"/>
            <a:ext cx="510272" cy="508761"/>
          </a:xfrm>
          <a:prstGeom prst="ellipse">
            <a:avLst/>
          </a:prstGeom>
          <a:solidFill>
            <a:srgbClr val="9ED0F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73" name="5-Point Star 72"/>
          <p:cNvSpPr>
            <a:spLocks noChangeAspect="1"/>
          </p:cNvSpPr>
          <p:nvPr/>
        </p:nvSpPr>
        <p:spPr>
          <a:xfrm>
            <a:off x="6662821" y="2807821"/>
            <a:ext cx="176910" cy="14289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74" name="5-Point Star 73"/>
          <p:cNvSpPr>
            <a:spLocks noChangeAspect="1"/>
          </p:cNvSpPr>
          <p:nvPr/>
        </p:nvSpPr>
        <p:spPr>
          <a:xfrm>
            <a:off x="7025692" y="2654729"/>
            <a:ext cx="176910" cy="14289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75" name="5-Point Star 74"/>
          <p:cNvSpPr>
            <a:spLocks noChangeAspect="1"/>
          </p:cNvSpPr>
          <p:nvPr/>
        </p:nvSpPr>
        <p:spPr>
          <a:xfrm>
            <a:off x="6980333" y="2451297"/>
            <a:ext cx="176910" cy="14289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76" name="5-Point Star 75"/>
          <p:cNvSpPr>
            <a:spLocks noChangeAspect="1"/>
          </p:cNvSpPr>
          <p:nvPr/>
        </p:nvSpPr>
        <p:spPr>
          <a:xfrm>
            <a:off x="6730861" y="2501633"/>
            <a:ext cx="176910" cy="14289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77" name="5-Point Star 76"/>
          <p:cNvSpPr>
            <a:spLocks noChangeAspect="1"/>
          </p:cNvSpPr>
          <p:nvPr/>
        </p:nvSpPr>
        <p:spPr>
          <a:xfrm>
            <a:off x="6042160" y="2629649"/>
            <a:ext cx="176910" cy="14289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78" name="5-Point Star 77"/>
          <p:cNvSpPr>
            <a:spLocks noChangeAspect="1"/>
          </p:cNvSpPr>
          <p:nvPr/>
        </p:nvSpPr>
        <p:spPr>
          <a:xfrm>
            <a:off x="7195784" y="2354211"/>
            <a:ext cx="176910" cy="14289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79" name="5-Point Star 78"/>
          <p:cNvSpPr>
            <a:spLocks noChangeAspect="1"/>
          </p:cNvSpPr>
          <p:nvPr/>
        </p:nvSpPr>
        <p:spPr>
          <a:xfrm>
            <a:off x="6311292" y="2883796"/>
            <a:ext cx="176910" cy="14289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80" name="5-Point Star 79"/>
          <p:cNvSpPr>
            <a:spLocks noChangeAspect="1"/>
          </p:cNvSpPr>
          <p:nvPr/>
        </p:nvSpPr>
        <p:spPr>
          <a:xfrm>
            <a:off x="7514632" y="2364168"/>
            <a:ext cx="176910" cy="14289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81" name="5-Point Star 80"/>
          <p:cNvSpPr>
            <a:spLocks noChangeAspect="1"/>
          </p:cNvSpPr>
          <p:nvPr/>
        </p:nvSpPr>
        <p:spPr>
          <a:xfrm>
            <a:off x="7958712" y="2534273"/>
            <a:ext cx="176910" cy="14289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82" name="5-Point Star 81"/>
          <p:cNvSpPr>
            <a:spLocks noChangeAspect="1"/>
          </p:cNvSpPr>
          <p:nvPr/>
        </p:nvSpPr>
        <p:spPr>
          <a:xfrm>
            <a:off x="5491260" y="2512962"/>
            <a:ext cx="176910" cy="14289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83" name="5-Point Star 82"/>
          <p:cNvSpPr>
            <a:spLocks noChangeAspect="1"/>
          </p:cNvSpPr>
          <p:nvPr/>
        </p:nvSpPr>
        <p:spPr>
          <a:xfrm>
            <a:off x="6821576" y="2652648"/>
            <a:ext cx="176910" cy="14289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268110" y="2653339"/>
            <a:ext cx="1161104" cy="646331"/>
          </a:xfrm>
          <a:prstGeom prst="rect">
            <a:avLst/>
          </a:prstGeom>
          <a:solidFill>
            <a:srgbClr val="000000"/>
          </a:solidFill>
          <a:ln w="38100" cmpd="sng"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b="1" dirty="0" smtClean="0">
                <a:solidFill>
                  <a:srgbClr val="6EB8EA"/>
                </a:solidFill>
                <a:latin typeface="Calisto MT"/>
              </a:rPr>
              <a:t>Fresh gas accretion</a:t>
            </a:r>
            <a:endParaRPr lang="en-US" b="1" dirty="0">
              <a:solidFill>
                <a:srgbClr val="6EB8EA"/>
              </a:solidFill>
              <a:latin typeface="Calisto MT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3610845" y="5399429"/>
            <a:ext cx="1811384" cy="369332"/>
          </a:xfrm>
          <a:prstGeom prst="rect">
            <a:avLst/>
          </a:prstGeom>
          <a:solidFill>
            <a:srgbClr val="000000"/>
          </a:solidFill>
          <a:ln w="38100" cmpd="sng"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b="1" dirty="0">
                <a:solidFill>
                  <a:srgbClr val="1AC51B"/>
                </a:solidFill>
                <a:latin typeface="Calisto MT"/>
              </a:rPr>
              <a:t>W</a:t>
            </a:r>
            <a:r>
              <a:rPr lang="en-US" b="1" dirty="0" smtClean="0">
                <a:solidFill>
                  <a:srgbClr val="1AC51B"/>
                </a:solidFill>
                <a:latin typeface="Calisto MT"/>
              </a:rPr>
              <a:t>ind recycling</a:t>
            </a:r>
            <a:endParaRPr lang="en-US" b="1" dirty="0">
              <a:solidFill>
                <a:srgbClr val="1AC51B"/>
              </a:solidFill>
              <a:latin typeface="Calisto MT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1688066" y="5975795"/>
            <a:ext cx="1274249" cy="369332"/>
          </a:xfrm>
          <a:prstGeom prst="rect">
            <a:avLst/>
          </a:prstGeom>
          <a:solidFill>
            <a:srgbClr val="000000"/>
          </a:solidFill>
          <a:ln w="38100" cmpd="sng"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b="1" dirty="0">
                <a:solidFill>
                  <a:srgbClr val="FF0000"/>
                </a:solidFill>
                <a:latin typeface="Calisto MT"/>
              </a:rPr>
              <a:t>W</a:t>
            </a:r>
            <a:r>
              <a:rPr lang="en-US" b="1" dirty="0" smtClean="0">
                <a:solidFill>
                  <a:srgbClr val="FF0000"/>
                </a:solidFill>
                <a:latin typeface="Calisto MT"/>
              </a:rPr>
              <a:t>ind loss</a:t>
            </a:r>
            <a:endParaRPr lang="en-US" b="1" dirty="0">
              <a:solidFill>
                <a:srgbClr val="FF0000"/>
              </a:solidFill>
              <a:latin typeface="Calisto MT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4474393" y="1586187"/>
            <a:ext cx="1748789" cy="584776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00" b="1" dirty="0" smtClean="0">
                <a:solidFill>
                  <a:prstClr val="white"/>
                </a:solidFill>
                <a:latin typeface="Calisto MT"/>
              </a:rPr>
              <a:t>Galaxy mergers: </a:t>
            </a:r>
          </a:p>
          <a:p>
            <a:pPr algn="ctr" defTabSz="914400"/>
            <a:r>
              <a:rPr lang="en-US" sz="1600" b="1" dirty="0">
                <a:solidFill>
                  <a:srgbClr val="1D86CD">
                    <a:lumMod val="60000"/>
                    <a:lumOff val="40000"/>
                  </a:srgbClr>
                </a:solidFill>
                <a:latin typeface="Calisto MT"/>
              </a:rPr>
              <a:t>G</a:t>
            </a:r>
            <a:r>
              <a:rPr lang="en-US" sz="1600" b="1" dirty="0" smtClean="0">
                <a:solidFill>
                  <a:srgbClr val="1D86CD">
                    <a:lumMod val="60000"/>
                    <a:lumOff val="40000"/>
                  </a:srgbClr>
                </a:solidFill>
                <a:latin typeface="Calisto MT"/>
              </a:rPr>
              <a:t>as </a:t>
            </a:r>
            <a:r>
              <a:rPr lang="en-US" sz="1600" b="1" dirty="0" smtClean="0">
                <a:solidFill>
                  <a:prstClr val="white"/>
                </a:solidFill>
                <a:latin typeface="Calisto MT"/>
              </a:rPr>
              <a:t>+ </a:t>
            </a:r>
            <a:r>
              <a:rPr lang="en-US" sz="1600" b="1" dirty="0" smtClean="0">
                <a:solidFill>
                  <a:srgbClr val="FFFF00"/>
                </a:solidFill>
                <a:latin typeface="Calisto MT"/>
              </a:rPr>
              <a:t>stars</a:t>
            </a:r>
            <a:endParaRPr lang="en-US" sz="1600" b="1" dirty="0">
              <a:solidFill>
                <a:srgbClr val="FFFF00"/>
              </a:solidFill>
              <a:latin typeface="Calisto MT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3706293" y="1068753"/>
            <a:ext cx="2590407" cy="5602070"/>
          </a:xfrm>
          <a:prstGeom prst="line">
            <a:avLst/>
          </a:prstGeom>
          <a:ln w="57150" cmpd="sng">
            <a:solidFill>
              <a:srgbClr val="FFFF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9" name="TextBox 98"/>
          <p:cNvSpPr txBox="1"/>
          <p:nvPr/>
        </p:nvSpPr>
        <p:spPr>
          <a:xfrm>
            <a:off x="255196" y="1054642"/>
            <a:ext cx="2800442" cy="369332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b="1" dirty="0" smtClean="0">
                <a:solidFill>
                  <a:prstClr val="black"/>
                </a:solidFill>
                <a:latin typeface="Calisto MT"/>
              </a:rPr>
              <a:t>Non-externally processed</a:t>
            </a:r>
            <a:endParaRPr lang="en-US" b="1" dirty="0">
              <a:solidFill>
                <a:prstClr val="black"/>
              </a:solidFill>
              <a:latin typeface="Calisto MT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6680781" y="5994537"/>
            <a:ext cx="2255155" cy="369332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b="1" dirty="0" smtClean="0">
                <a:solidFill>
                  <a:srgbClr val="000000"/>
                </a:solidFill>
                <a:latin typeface="Calisto MT"/>
              </a:rPr>
              <a:t>Externally processed</a:t>
            </a:r>
          </a:p>
        </p:txBody>
      </p:sp>
      <p:sp>
        <p:nvSpPr>
          <p:cNvPr id="27" name="Left Arrow 26"/>
          <p:cNvSpPr/>
          <p:nvPr/>
        </p:nvSpPr>
        <p:spPr>
          <a:xfrm rot="20105924">
            <a:off x="4438666" y="3056509"/>
            <a:ext cx="783771" cy="481920"/>
          </a:xfrm>
          <a:prstGeom prst="leftArrow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496778" y="31044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endParaRPr lang="en-US" dirty="0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61" name="Title 1"/>
          <p:cNvSpPr txBox="1">
            <a:spLocks/>
          </p:cNvSpPr>
          <p:nvPr/>
        </p:nvSpPr>
        <p:spPr>
          <a:xfrm>
            <a:off x="685800" y="22896"/>
            <a:ext cx="7772400" cy="66326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lvl="0" defTabSz="457200">
              <a:defRPr/>
            </a:pPr>
            <a:r>
              <a:rPr lang="en-US" sz="3000" b="1" dirty="0" smtClean="0">
                <a:solidFill>
                  <a:srgbClr val="DBF1CE"/>
                </a:solidFill>
                <a:effectLst/>
              </a:rPr>
              <a:t>The Baryon Cycle in Galaxy Evolution</a:t>
            </a:r>
            <a:endParaRPr lang="en-US" sz="3000" b="1" dirty="0">
              <a:solidFill>
                <a:srgbClr val="DBF1CE"/>
              </a:solidFill>
              <a:effectLst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199947" y="555065"/>
            <a:ext cx="488126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1300" dirty="0" smtClean="0">
                <a:latin typeface="Calibri"/>
              </a:rPr>
              <a:t>…Martin</a:t>
            </a:r>
            <a:r>
              <a:rPr lang="fi-FI" sz="1300" dirty="0">
                <a:latin typeface="Calibri"/>
              </a:rPr>
              <a:t>+2005, </a:t>
            </a:r>
            <a:r>
              <a:rPr lang="fi-FI" sz="1300" dirty="0" err="1">
                <a:latin typeface="Calibri"/>
              </a:rPr>
              <a:t>Erb</a:t>
            </a:r>
            <a:r>
              <a:rPr lang="fi-FI" sz="1300" dirty="0">
                <a:latin typeface="Calibri"/>
              </a:rPr>
              <a:t> 2008, Weiner+2009, </a:t>
            </a:r>
            <a:r>
              <a:rPr lang="fi-FI" sz="1300" dirty="0" smtClean="0">
                <a:latin typeface="Calibri"/>
              </a:rPr>
              <a:t>Steidel</a:t>
            </a:r>
            <a:r>
              <a:rPr lang="fi-FI" sz="1300" dirty="0">
                <a:latin typeface="Calibri"/>
              </a:rPr>
              <a:t>+2010, Kornei+2012, Genzel+</a:t>
            </a:r>
            <a:r>
              <a:rPr lang="fi-FI" sz="1300" dirty="0" smtClean="0">
                <a:latin typeface="Calibri"/>
              </a:rPr>
              <a:t>2011, </a:t>
            </a:r>
            <a:r>
              <a:rPr lang="en-US" sz="1300" dirty="0" smtClean="0">
                <a:latin typeface="Calibri"/>
              </a:rPr>
              <a:t>Dekel+09, Oppenheimer+10, Davé+11,12, Lilly+13, Anglés-Alcázar+14, Shen+14, Muratov+15, Christensen+15,…</a:t>
            </a:r>
          </a:p>
        </p:txBody>
      </p:sp>
    </p:spTree>
    <p:extLst>
      <p:ext uri="{BB962C8B-B14F-4D97-AF65-F5344CB8AC3E}">
        <p14:creationId xmlns:p14="http://schemas.microsoft.com/office/powerpoint/2010/main" val="21852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>
            <a:spLocks noChangeAspect="1"/>
          </p:cNvSpPr>
          <p:nvPr/>
        </p:nvSpPr>
        <p:spPr>
          <a:xfrm>
            <a:off x="1330437" y="2564805"/>
            <a:ext cx="3200400" cy="3200400"/>
          </a:xfrm>
          <a:prstGeom prst="ellipse">
            <a:avLst/>
          </a:prstGeom>
          <a:noFill/>
          <a:ln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6" name="Oval 5"/>
          <p:cNvSpPr/>
          <p:nvPr/>
        </p:nvSpPr>
        <p:spPr>
          <a:xfrm>
            <a:off x="1814312" y="3760604"/>
            <a:ext cx="2301946" cy="84792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21" name="5-Point Star 20"/>
          <p:cNvSpPr/>
          <p:nvPr/>
        </p:nvSpPr>
        <p:spPr>
          <a:xfrm>
            <a:off x="2778181" y="3946420"/>
            <a:ext cx="294831" cy="238145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41" name="Oval 40"/>
          <p:cNvSpPr>
            <a:spLocks noChangeAspect="1"/>
          </p:cNvSpPr>
          <p:nvPr/>
        </p:nvSpPr>
        <p:spPr>
          <a:xfrm>
            <a:off x="2551388" y="3760604"/>
            <a:ext cx="850472" cy="84792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33" name="5-Point Star 32"/>
          <p:cNvSpPr/>
          <p:nvPr/>
        </p:nvSpPr>
        <p:spPr>
          <a:xfrm>
            <a:off x="2676124" y="4217891"/>
            <a:ext cx="294831" cy="238145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34" name="5-Point Star 33"/>
          <p:cNvSpPr/>
          <p:nvPr/>
        </p:nvSpPr>
        <p:spPr>
          <a:xfrm>
            <a:off x="2970955" y="4098819"/>
            <a:ext cx="294831" cy="238145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35" name="5-Point Star 34"/>
          <p:cNvSpPr/>
          <p:nvPr/>
        </p:nvSpPr>
        <p:spPr>
          <a:xfrm>
            <a:off x="2925596" y="3827347"/>
            <a:ext cx="294831" cy="238145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38" name="5-Point Star 37"/>
          <p:cNvSpPr/>
          <p:nvPr/>
        </p:nvSpPr>
        <p:spPr>
          <a:xfrm>
            <a:off x="2676124" y="3945723"/>
            <a:ext cx="294831" cy="238145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44" name="5-Point Star 43"/>
          <p:cNvSpPr/>
          <p:nvPr/>
        </p:nvSpPr>
        <p:spPr>
          <a:xfrm>
            <a:off x="2128362" y="4036446"/>
            <a:ext cx="294831" cy="238145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45" name="5-Point Star 44"/>
          <p:cNvSpPr/>
          <p:nvPr/>
        </p:nvSpPr>
        <p:spPr>
          <a:xfrm>
            <a:off x="3186407" y="3752941"/>
            <a:ext cx="294831" cy="238145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46" name="5-Point Star 45"/>
          <p:cNvSpPr/>
          <p:nvPr/>
        </p:nvSpPr>
        <p:spPr>
          <a:xfrm>
            <a:off x="2347275" y="4240571"/>
            <a:ext cx="294831" cy="238145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37" name="5-Point Star 36"/>
          <p:cNvSpPr/>
          <p:nvPr/>
        </p:nvSpPr>
        <p:spPr>
          <a:xfrm>
            <a:off x="3471235" y="3853618"/>
            <a:ext cx="294831" cy="238145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39" name="5-Point Star 38"/>
          <p:cNvSpPr/>
          <p:nvPr/>
        </p:nvSpPr>
        <p:spPr>
          <a:xfrm>
            <a:off x="3609135" y="4114443"/>
            <a:ext cx="294831" cy="238145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40" name="5-Point Star 39"/>
          <p:cNvSpPr/>
          <p:nvPr/>
        </p:nvSpPr>
        <p:spPr>
          <a:xfrm>
            <a:off x="2211199" y="3794624"/>
            <a:ext cx="294831" cy="238145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42" name="5-Point Star 41"/>
          <p:cNvSpPr/>
          <p:nvPr/>
        </p:nvSpPr>
        <p:spPr>
          <a:xfrm>
            <a:off x="2823539" y="4028698"/>
            <a:ext cx="294831" cy="238145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22" name="Freeform 21"/>
          <p:cNvSpPr/>
          <p:nvPr/>
        </p:nvSpPr>
        <p:spPr>
          <a:xfrm rot="20936292">
            <a:off x="3164303" y="3017187"/>
            <a:ext cx="679309" cy="694908"/>
          </a:xfrm>
          <a:custGeom>
            <a:avLst/>
            <a:gdLst>
              <a:gd name="connsiteX0" fmla="*/ 0 w 911999"/>
              <a:gd name="connsiteY0" fmla="*/ 959256 h 959256"/>
              <a:gd name="connsiteX1" fmla="*/ 521623 w 911999"/>
              <a:gd name="connsiteY1" fmla="*/ 52039 h 959256"/>
              <a:gd name="connsiteX2" fmla="*/ 907171 w 911999"/>
              <a:gd name="connsiteY2" fmla="*/ 188121 h 959256"/>
              <a:gd name="connsiteX3" fmla="*/ 748416 w 911999"/>
              <a:gd name="connsiteY3" fmla="*/ 834514 h 959256"/>
              <a:gd name="connsiteX4" fmla="*/ 748416 w 911999"/>
              <a:gd name="connsiteY4" fmla="*/ 834514 h 959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999" h="959256">
                <a:moveTo>
                  <a:pt x="0" y="959256"/>
                </a:moveTo>
                <a:cubicBezTo>
                  <a:pt x="185214" y="569908"/>
                  <a:pt x="370428" y="180561"/>
                  <a:pt x="521623" y="52039"/>
                </a:cubicBezTo>
                <a:cubicBezTo>
                  <a:pt x="672818" y="-76483"/>
                  <a:pt x="869372" y="57709"/>
                  <a:pt x="907171" y="188121"/>
                </a:cubicBezTo>
                <a:cubicBezTo>
                  <a:pt x="944970" y="318533"/>
                  <a:pt x="748416" y="834514"/>
                  <a:pt x="748416" y="834514"/>
                </a:cubicBezTo>
                <a:lnTo>
                  <a:pt x="748416" y="834514"/>
                </a:lnTo>
              </a:path>
            </a:pathLst>
          </a:custGeom>
          <a:ln w="38100">
            <a:solidFill>
              <a:srgbClr val="1AC51B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2710144" y="2279383"/>
            <a:ext cx="130368" cy="1413149"/>
          </a:xfrm>
          <a:custGeom>
            <a:avLst/>
            <a:gdLst>
              <a:gd name="connsiteX0" fmla="*/ 544303 w 557820"/>
              <a:gd name="connsiteY0" fmla="*/ 2483509 h 2483509"/>
              <a:gd name="connsiteX1" fmla="*/ 487605 w 557820"/>
              <a:gd name="connsiteY1" fmla="*/ 748455 h 2483509"/>
              <a:gd name="connsiteX2" fmla="*/ 0 w 557820"/>
              <a:gd name="connsiteY2" fmla="*/ 0 h 2483509"/>
              <a:gd name="connsiteX3" fmla="*/ 0 w 557820"/>
              <a:gd name="connsiteY3" fmla="*/ 0 h 2483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7820" h="2483509">
                <a:moveTo>
                  <a:pt x="544303" y="2483509"/>
                </a:moveTo>
                <a:cubicBezTo>
                  <a:pt x="561312" y="1822941"/>
                  <a:pt x="578322" y="1162373"/>
                  <a:pt x="487605" y="748455"/>
                </a:cubicBezTo>
                <a:cubicBezTo>
                  <a:pt x="396888" y="334537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ln w="34925">
            <a:solidFill>
              <a:srgbClr val="FF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50" name="Freeform 49"/>
          <p:cNvSpPr/>
          <p:nvPr/>
        </p:nvSpPr>
        <p:spPr>
          <a:xfrm rot="310843" flipH="1">
            <a:off x="3135726" y="2284839"/>
            <a:ext cx="66864" cy="1402747"/>
          </a:xfrm>
          <a:custGeom>
            <a:avLst/>
            <a:gdLst>
              <a:gd name="connsiteX0" fmla="*/ 544303 w 557820"/>
              <a:gd name="connsiteY0" fmla="*/ 2483509 h 2483509"/>
              <a:gd name="connsiteX1" fmla="*/ 487605 w 557820"/>
              <a:gd name="connsiteY1" fmla="*/ 748455 h 2483509"/>
              <a:gd name="connsiteX2" fmla="*/ 0 w 557820"/>
              <a:gd name="connsiteY2" fmla="*/ 0 h 2483509"/>
              <a:gd name="connsiteX3" fmla="*/ 0 w 557820"/>
              <a:gd name="connsiteY3" fmla="*/ 0 h 2483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7820" h="2483509">
                <a:moveTo>
                  <a:pt x="544303" y="2483509"/>
                </a:moveTo>
                <a:cubicBezTo>
                  <a:pt x="561312" y="1822941"/>
                  <a:pt x="578322" y="1162373"/>
                  <a:pt x="487605" y="748455"/>
                </a:cubicBezTo>
                <a:cubicBezTo>
                  <a:pt x="396888" y="334537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ln w="34925">
            <a:solidFill>
              <a:srgbClr val="FF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51" name="Freeform 50"/>
          <p:cNvSpPr/>
          <p:nvPr/>
        </p:nvSpPr>
        <p:spPr>
          <a:xfrm rot="955162" flipV="1">
            <a:off x="2591122" y="4650545"/>
            <a:ext cx="78669" cy="1235491"/>
          </a:xfrm>
          <a:custGeom>
            <a:avLst/>
            <a:gdLst>
              <a:gd name="connsiteX0" fmla="*/ 544303 w 557820"/>
              <a:gd name="connsiteY0" fmla="*/ 2483509 h 2483509"/>
              <a:gd name="connsiteX1" fmla="*/ 487605 w 557820"/>
              <a:gd name="connsiteY1" fmla="*/ 748455 h 2483509"/>
              <a:gd name="connsiteX2" fmla="*/ 0 w 557820"/>
              <a:gd name="connsiteY2" fmla="*/ 0 h 2483509"/>
              <a:gd name="connsiteX3" fmla="*/ 0 w 557820"/>
              <a:gd name="connsiteY3" fmla="*/ 0 h 2483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7820" h="2483509">
                <a:moveTo>
                  <a:pt x="544303" y="2483509"/>
                </a:moveTo>
                <a:cubicBezTo>
                  <a:pt x="561312" y="1822941"/>
                  <a:pt x="578322" y="1162373"/>
                  <a:pt x="487605" y="748455"/>
                </a:cubicBezTo>
                <a:cubicBezTo>
                  <a:pt x="396888" y="334537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ln w="34925">
            <a:solidFill>
              <a:srgbClr val="FF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52" name="Freeform 51"/>
          <p:cNvSpPr/>
          <p:nvPr/>
        </p:nvSpPr>
        <p:spPr>
          <a:xfrm rot="21024436" flipH="1" flipV="1">
            <a:off x="3157279" y="4650464"/>
            <a:ext cx="88449" cy="1227280"/>
          </a:xfrm>
          <a:custGeom>
            <a:avLst/>
            <a:gdLst>
              <a:gd name="connsiteX0" fmla="*/ 544303 w 557820"/>
              <a:gd name="connsiteY0" fmla="*/ 2483509 h 2483509"/>
              <a:gd name="connsiteX1" fmla="*/ 487605 w 557820"/>
              <a:gd name="connsiteY1" fmla="*/ 748455 h 2483509"/>
              <a:gd name="connsiteX2" fmla="*/ 0 w 557820"/>
              <a:gd name="connsiteY2" fmla="*/ 0 h 2483509"/>
              <a:gd name="connsiteX3" fmla="*/ 0 w 557820"/>
              <a:gd name="connsiteY3" fmla="*/ 0 h 2483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7820" h="2483509">
                <a:moveTo>
                  <a:pt x="544303" y="2483509"/>
                </a:moveTo>
                <a:cubicBezTo>
                  <a:pt x="561312" y="1822941"/>
                  <a:pt x="578322" y="1162373"/>
                  <a:pt x="487605" y="748455"/>
                </a:cubicBezTo>
                <a:cubicBezTo>
                  <a:pt x="396888" y="334537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ln w="34925">
            <a:solidFill>
              <a:srgbClr val="FF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53" name="Freeform 52"/>
          <p:cNvSpPr/>
          <p:nvPr/>
        </p:nvSpPr>
        <p:spPr>
          <a:xfrm rot="20936292" flipH="1" flipV="1">
            <a:off x="2001748" y="4598334"/>
            <a:ext cx="691054" cy="720662"/>
          </a:xfrm>
          <a:custGeom>
            <a:avLst/>
            <a:gdLst>
              <a:gd name="connsiteX0" fmla="*/ 0 w 911999"/>
              <a:gd name="connsiteY0" fmla="*/ 959256 h 959256"/>
              <a:gd name="connsiteX1" fmla="*/ 521623 w 911999"/>
              <a:gd name="connsiteY1" fmla="*/ 52039 h 959256"/>
              <a:gd name="connsiteX2" fmla="*/ 907171 w 911999"/>
              <a:gd name="connsiteY2" fmla="*/ 188121 h 959256"/>
              <a:gd name="connsiteX3" fmla="*/ 748416 w 911999"/>
              <a:gd name="connsiteY3" fmla="*/ 834514 h 959256"/>
              <a:gd name="connsiteX4" fmla="*/ 748416 w 911999"/>
              <a:gd name="connsiteY4" fmla="*/ 834514 h 959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999" h="959256">
                <a:moveTo>
                  <a:pt x="0" y="959256"/>
                </a:moveTo>
                <a:cubicBezTo>
                  <a:pt x="185214" y="569908"/>
                  <a:pt x="370428" y="180561"/>
                  <a:pt x="521623" y="52039"/>
                </a:cubicBezTo>
                <a:cubicBezTo>
                  <a:pt x="672818" y="-76483"/>
                  <a:pt x="869372" y="57709"/>
                  <a:pt x="907171" y="188121"/>
                </a:cubicBezTo>
                <a:cubicBezTo>
                  <a:pt x="944970" y="318533"/>
                  <a:pt x="748416" y="834514"/>
                  <a:pt x="748416" y="834514"/>
                </a:cubicBezTo>
                <a:lnTo>
                  <a:pt x="748416" y="834514"/>
                </a:lnTo>
              </a:path>
            </a:pathLst>
          </a:custGeom>
          <a:ln w="38100">
            <a:solidFill>
              <a:srgbClr val="1AC51B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54" name="Freeform 53"/>
          <p:cNvSpPr/>
          <p:nvPr/>
        </p:nvSpPr>
        <p:spPr>
          <a:xfrm flipV="1">
            <a:off x="3324689" y="4592093"/>
            <a:ext cx="621491" cy="674176"/>
          </a:xfrm>
          <a:custGeom>
            <a:avLst/>
            <a:gdLst>
              <a:gd name="connsiteX0" fmla="*/ 0 w 911999"/>
              <a:gd name="connsiteY0" fmla="*/ 959256 h 959256"/>
              <a:gd name="connsiteX1" fmla="*/ 521623 w 911999"/>
              <a:gd name="connsiteY1" fmla="*/ 52039 h 959256"/>
              <a:gd name="connsiteX2" fmla="*/ 907171 w 911999"/>
              <a:gd name="connsiteY2" fmla="*/ 188121 h 959256"/>
              <a:gd name="connsiteX3" fmla="*/ 748416 w 911999"/>
              <a:gd name="connsiteY3" fmla="*/ 834514 h 959256"/>
              <a:gd name="connsiteX4" fmla="*/ 748416 w 911999"/>
              <a:gd name="connsiteY4" fmla="*/ 834514 h 959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999" h="959256">
                <a:moveTo>
                  <a:pt x="0" y="959256"/>
                </a:moveTo>
                <a:cubicBezTo>
                  <a:pt x="185214" y="569908"/>
                  <a:pt x="370428" y="180561"/>
                  <a:pt x="521623" y="52039"/>
                </a:cubicBezTo>
                <a:cubicBezTo>
                  <a:pt x="672818" y="-76483"/>
                  <a:pt x="869372" y="57709"/>
                  <a:pt x="907171" y="188121"/>
                </a:cubicBezTo>
                <a:cubicBezTo>
                  <a:pt x="944970" y="318533"/>
                  <a:pt x="748416" y="834514"/>
                  <a:pt x="748416" y="834514"/>
                </a:cubicBezTo>
                <a:lnTo>
                  <a:pt x="748416" y="834514"/>
                </a:lnTo>
              </a:path>
            </a:pathLst>
          </a:custGeom>
          <a:ln w="38100">
            <a:solidFill>
              <a:srgbClr val="1AC51B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57" name="Freeform 56"/>
          <p:cNvSpPr/>
          <p:nvPr/>
        </p:nvSpPr>
        <p:spPr>
          <a:xfrm flipH="1">
            <a:off x="2117438" y="3015173"/>
            <a:ext cx="558685" cy="761225"/>
          </a:xfrm>
          <a:custGeom>
            <a:avLst/>
            <a:gdLst>
              <a:gd name="connsiteX0" fmla="*/ 0 w 911999"/>
              <a:gd name="connsiteY0" fmla="*/ 959256 h 959256"/>
              <a:gd name="connsiteX1" fmla="*/ 521623 w 911999"/>
              <a:gd name="connsiteY1" fmla="*/ 52039 h 959256"/>
              <a:gd name="connsiteX2" fmla="*/ 907171 w 911999"/>
              <a:gd name="connsiteY2" fmla="*/ 188121 h 959256"/>
              <a:gd name="connsiteX3" fmla="*/ 748416 w 911999"/>
              <a:gd name="connsiteY3" fmla="*/ 834514 h 959256"/>
              <a:gd name="connsiteX4" fmla="*/ 748416 w 911999"/>
              <a:gd name="connsiteY4" fmla="*/ 834514 h 959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999" h="959256">
                <a:moveTo>
                  <a:pt x="0" y="959256"/>
                </a:moveTo>
                <a:cubicBezTo>
                  <a:pt x="185214" y="569908"/>
                  <a:pt x="370428" y="180561"/>
                  <a:pt x="521623" y="52039"/>
                </a:cubicBezTo>
                <a:cubicBezTo>
                  <a:pt x="672818" y="-76483"/>
                  <a:pt x="869372" y="57709"/>
                  <a:pt x="907171" y="188121"/>
                </a:cubicBezTo>
                <a:cubicBezTo>
                  <a:pt x="944970" y="318533"/>
                  <a:pt x="748416" y="834514"/>
                  <a:pt x="748416" y="834514"/>
                </a:cubicBezTo>
                <a:lnTo>
                  <a:pt x="748416" y="834514"/>
                </a:lnTo>
              </a:path>
            </a:pathLst>
          </a:custGeom>
          <a:ln w="38100">
            <a:solidFill>
              <a:srgbClr val="1AC51B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25" name="Right Arrow 24"/>
          <p:cNvSpPr/>
          <p:nvPr/>
        </p:nvSpPr>
        <p:spPr>
          <a:xfrm>
            <a:off x="272151" y="3433997"/>
            <a:ext cx="1398476" cy="152183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69" name="Oval 68"/>
          <p:cNvSpPr>
            <a:spLocks noChangeAspect="1"/>
          </p:cNvSpPr>
          <p:nvPr/>
        </p:nvSpPr>
        <p:spPr>
          <a:xfrm>
            <a:off x="5993787" y="1676830"/>
            <a:ext cx="1920240" cy="1920240"/>
          </a:xfrm>
          <a:prstGeom prst="ellipse">
            <a:avLst/>
          </a:prstGeom>
          <a:noFill/>
          <a:ln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70" name="Oval 69"/>
          <p:cNvSpPr>
            <a:spLocks noChangeAspect="1"/>
          </p:cNvSpPr>
          <p:nvPr/>
        </p:nvSpPr>
        <p:spPr>
          <a:xfrm rot="20187006">
            <a:off x="6265961" y="2384562"/>
            <a:ext cx="1381170" cy="50876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71" name="5-Point Star 70"/>
          <p:cNvSpPr>
            <a:spLocks noChangeAspect="1"/>
          </p:cNvSpPr>
          <p:nvPr/>
        </p:nvSpPr>
        <p:spPr>
          <a:xfrm>
            <a:off x="6832918" y="2570370"/>
            <a:ext cx="176910" cy="14289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72" name="Oval 71"/>
          <p:cNvSpPr>
            <a:spLocks noChangeAspect="1"/>
          </p:cNvSpPr>
          <p:nvPr/>
        </p:nvSpPr>
        <p:spPr>
          <a:xfrm>
            <a:off x="6696865" y="2384562"/>
            <a:ext cx="510272" cy="508761"/>
          </a:xfrm>
          <a:prstGeom prst="ellipse">
            <a:avLst/>
          </a:prstGeom>
          <a:solidFill>
            <a:srgbClr val="9ED0F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73" name="5-Point Star 72"/>
          <p:cNvSpPr>
            <a:spLocks noChangeAspect="1"/>
          </p:cNvSpPr>
          <p:nvPr/>
        </p:nvSpPr>
        <p:spPr>
          <a:xfrm>
            <a:off x="6662821" y="2807821"/>
            <a:ext cx="176910" cy="14289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74" name="5-Point Star 73"/>
          <p:cNvSpPr>
            <a:spLocks noChangeAspect="1"/>
          </p:cNvSpPr>
          <p:nvPr/>
        </p:nvSpPr>
        <p:spPr>
          <a:xfrm>
            <a:off x="7025692" y="2654729"/>
            <a:ext cx="176910" cy="14289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75" name="5-Point Star 74"/>
          <p:cNvSpPr>
            <a:spLocks noChangeAspect="1"/>
          </p:cNvSpPr>
          <p:nvPr/>
        </p:nvSpPr>
        <p:spPr>
          <a:xfrm>
            <a:off x="6980333" y="2451297"/>
            <a:ext cx="176910" cy="14289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76" name="5-Point Star 75"/>
          <p:cNvSpPr>
            <a:spLocks noChangeAspect="1"/>
          </p:cNvSpPr>
          <p:nvPr/>
        </p:nvSpPr>
        <p:spPr>
          <a:xfrm>
            <a:off x="6730861" y="2501633"/>
            <a:ext cx="176910" cy="14289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77" name="5-Point Star 76"/>
          <p:cNvSpPr>
            <a:spLocks noChangeAspect="1"/>
          </p:cNvSpPr>
          <p:nvPr/>
        </p:nvSpPr>
        <p:spPr>
          <a:xfrm>
            <a:off x="6042160" y="2629649"/>
            <a:ext cx="176910" cy="14289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78" name="5-Point Star 77"/>
          <p:cNvSpPr>
            <a:spLocks noChangeAspect="1"/>
          </p:cNvSpPr>
          <p:nvPr/>
        </p:nvSpPr>
        <p:spPr>
          <a:xfrm>
            <a:off x="7195784" y="2354211"/>
            <a:ext cx="176910" cy="14289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79" name="5-Point Star 78"/>
          <p:cNvSpPr>
            <a:spLocks noChangeAspect="1"/>
          </p:cNvSpPr>
          <p:nvPr/>
        </p:nvSpPr>
        <p:spPr>
          <a:xfrm>
            <a:off x="6311292" y="2883796"/>
            <a:ext cx="176910" cy="14289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80" name="5-Point Star 79"/>
          <p:cNvSpPr>
            <a:spLocks noChangeAspect="1"/>
          </p:cNvSpPr>
          <p:nvPr/>
        </p:nvSpPr>
        <p:spPr>
          <a:xfrm>
            <a:off x="7514632" y="2364168"/>
            <a:ext cx="176910" cy="14289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81" name="5-Point Star 80"/>
          <p:cNvSpPr>
            <a:spLocks noChangeAspect="1"/>
          </p:cNvSpPr>
          <p:nvPr/>
        </p:nvSpPr>
        <p:spPr>
          <a:xfrm>
            <a:off x="7958712" y="2534273"/>
            <a:ext cx="176910" cy="14289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82" name="5-Point Star 81"/>
          <p:cNvSpPr>
            <a:spLocks noChangeAspect="1"/>
          </p:cNvSpPr>
          <p:nvPr/>
        </p:nvSpPr>
        <p:spPr>
          <a:xfrm>
            <a:off x="5491260" y="2512962"/>
            <a:ext cx="176910" cy="14289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83" name="5-Point Star 82"/>
          <p:cNvSpPr>
            <a:spLocks noChangeAspect="1"/>
          </p:cNvSpPr>
          <p:nvPr/>
        </p:nvSpPr>
        <p:spPr>
          <a:xfrm>
            <a:off x="6821576" y="2652648"/>
            <a:ext cx="176910" cy="14289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84" name="Freeform 83"/>
          <p:cNvSpPr>
            <a:spLocks noChangeAspect="1"/>
          </p:cNvSpPr>
          <p:nvPr/>
        </p:nvSpPr>
        <p:spPr>
          <a:xfrm rot="20191643">
            <a:off x="6952428" y="1897318"/>
            <a:ext cx="373139" cy="381707"/>
          </a:xfrm>
          <a:custGeom>
            <a:avLst/>
            <a:gdLst>
              <a:gd name="connsiteX0" fmla="*/ 0 w 911999"/>
              <a:gd name="connsiteY0" fmla="*/ 959256 h 959256"/>
              <a:gd name="connsiteX1" fmla="*/ 521623 w 911999"/>
              <a:gd name="connsiteY1" fmla="*/ 52039 h 959256"/>
              <a:gd name="connsiteX2" fmla="*/ 907171 w 911999"/>
              <a:gd name="connsiteY2" fmla="*/ 188121 h 959256"/>
              <a:gd name="connsiteX3" fmla="*/ 748416 w 911999"/>
              <a:gd name="connsiteY3" fmla="*/ 834514 h 959256"/>
              <a:gd name="connsiteX4" fmla="*/ 748416 w 911999"/>
              <a:gd name="connsiteY4" fmla="*/ 834514 h 959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999" h="959256">
                <a:moveTo>
                  <a:pt x="0" y="959256"/>
                </a:moveTo>
                <a:cubicBezTo>
                  <a:pt x="185214" y="569908"/>
                  <a:pt x="370428" y="180561"/>
                  <a:pt x="521623" y="52039"/>
                </a:cubicBezTo>
                <a:cubicBezTo>
                  <a:pt x="672818" y="-76483"/>
                  <a:pt x="869372" y="57709"/>
                  <a:pt x="907171" y="188121"/>
                </a:cubicBezTo>
                <a:cubicBezTo>
                  <a:pt x="944970" y="318533"/>
                  <a:pt x="748416" y="834514"/>
                  <a:pt x="748416" y="834514"/>
                </a:cubicBezTo>
                <a:lnTo>
                  <a:pt x="748416" y="834514"/>
                </a:lnTo>
              </a:path>
            </a:pathLst>
          </a:custGeom>
          <a:ln w="38100">
            <a:solidFill>
              <a:srgbClr val="1AC51B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85" name="Freeform 84"/>
          <p:cNvSpPr>
            <a:spLocks noChangeAspect="1"/>
          </p:cNvSpPr>
          <p:nvPr/>
        </p:nvSpPr>
        <p:spPr>
          <a:xfrm rot="20623987">
            <a:off x="6349972" y="1219376"/>
            <a:ext cx="344581" cy="1160323"/>
          </a:xfrm>
          <a:custGeom>
            <a:avLst/>
            <a:gdLst>
              <a:gd name="connsiteX0" fmla="*/ 544303 w 557820"/>
              <a:gd name="connsiteY0" fmla="*/ 2483509 h 2483509"/>
              <a:gd name="connsiteX1" fmla="*/ 487605 w 557820"/>
              <a:gd name="connsiteY1" fmla="*/ 748455 h 2483509"/>
              <a:gd name="connsiteX2" fmla="*/ 0 w 557820"/>
              <a:gd name="connsiteY2" fmla="*/ 0 h 2483509"/>
              <a:gd name="connsiteX3" fmla="*/ 0 w 557820"/>
              <a:gd name="connsiteY3" fmla="*/ 0 h 2483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7820" h="2483509">
                <a:moveTo>
                  <a:pt x="544303" y="2483509"/>
                </a:moveTo>
                <a:cubicBezTo>
                  <a:pt x="561312" y="1822941"/>
                  <a:pt x="578322" y="1162373"/>
                  <a:pt x="487605" y="748455"/>
                </a:cubicBezTo>
                <a:cubicBezTo>
                  <a:pt x="396888" y="334537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ln w="34925">
            <a:solidFill>
              <a:srgbClr val="FF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86" name="Freeform 85"/>
          <p:cNvSpPr>
            <a:spLocks noChangeAspect="1"/>
          </p:cNvSpPr>
          <p:nvPr/>
        </p:nvSpPr>
        <p:spPr>
          <a:xfrm rot="310843" flipH="1">
            <a:off x="6961442" y="1316696"/>
            <a:ext cx="102998" cy="959354"/>
          </a:xfrm>
          <a:custGeom>
            <a:avLst/>
            <a:gdLst>
              <a:gd name="connsiteX0" fmla="*/ 544303 w 557820"/>
              <a:gd name="connsiteY0" fmla="*/ 2483509 h 2483509"/>
              <a:gd name="connsiteX1" fmla="*/ 487605 w 557820"/>
              <a:gd name="connsiteY1" fmla="*/ 748455 h 2483509"/>
              <a:gd name="connsiteX2" fmla="*/ 0 w 557820"/>
              <a:gd name="connsiteY2" fmla="*/ 0 h 2483509"/>
              <a:gd name="connsiteX3" fmla="*/ 0 w 557820"/>
              <a:gd name="connsiteY3" fmla="*/ 0 h 2483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7820" h="2483509">
                <a:moveTo>
                  <a:pt x="544303" y="2483509"/>
                </a:moveTo>
                <a:cubicBezTo>
                  <a:pt x="561312" y="1822941"/>
                  <a:pt x="578322" y="1162373"/>
                  <a:pt x="487605" y="748455"/>
                </a:cubicBezTo>
                <a:cubicBezTo>
                  <a:pt x="396888" y="334537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ln w="34925">
            <a:solidFill>
              <a:srgbClr val="FF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87" name="Freeform 86"/>
          <p:cNvSpPr>
            <a:spLocks noChangeAspect="1"/>
          </p:cNvSpPr>
          <p:nvPr/>
        </p:nvSpPr>
        <p:spPr>
          <a:xfrm rot="357595" flipV="1">
            <a:off x="6451801" y="2903292"/>
            <a:ext cx="507636" cy="1587091"/>
          </a:xfrm>
          <a:custGeom>
            <a:avLst/>
            <a:gdLst>
              <a:gd name="connsiteX0" fmla="*/ 544303 w 557820"/>
              <a:gd name="connsiteY0" fmla="*/ 2483509 h 2483509"/>
              <a:gd name="connsiteX1" fmla="*/ 487605 w 557820"/>
              <a:gd name="connsiteY1" fmla="*/ 748455 h 2483509"/>
              <a:gd name="connsiteX2" fmla="*/ 0 w 557820"/>
              <a:gd name="connsiteY2" fmla="*/ 0 h 2483509"/>
              <a:gd name="connsiteX3" fmla="*/ 0 w 557820"/>
              <a:gd name="connsiteY3" fmla="*/ 0 h 2483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7820" h="2483509">
                <a:moveTo>
                  <a:pt x="544303" y="2483509"/>
                </a:moveTo>
                <a:cubicBezTo>
                  <a:pt x="561312" y="1822941"/>
                  <a:pt x="578322" y="1162373"/>
                  <a:pt x="487605" y="748455"/>
                </a:cubicBezTo>
                <a:cubicBezTo>
                  <a:pt x="396888" y="334537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ln w="34925">
            <a:solidFill>
              <a:srgbClr val="FF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88" name="Freeform 87"/>
          <p:cNvSpPr>
            <a:spLocks noChangeAspect="1"/>
          </p:cNvSpPr>
          <p:nvPr/>
        </p:nvSpPr>
        <p:spPr>
          <a:xfrm rot="20157814" flipH="1" flipV="1">
            <a:off x="7307272" y="2830529"/>
            <a:ext cx="166951" cy="723784"/>
          </a:xfrm>
          <a:custGeom>
            <a:avLst/>
            <a:gdLst>
              <a:gd name="connsiteX0" fmla="*/ 544303 w 557820"/>
              <a:gd name="connsiteY0" fmla="*/ 2483509 h 2483509"/>
              <a:gd name="connsiteX1" fmla="*/ 487605 w 557820"/>
              <a:gd name="connsiteY1" fmla="*/ 748455 h 2483509"/>
              <a:gd name="connsiteX2" fmla="*/ 0 w 557820"/>
              <a:gd name="connsiteY2" fmla="*/ 0 h 2483509"/>
              <a:gd name="connsiteX3" fmla="*/ 0 w 557820"/>
              <a:gd name="connsiteY3" fmla="*/ 0 h 2483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7820" h="2483509">
                <a:moveTo>
                  <a:pt x="544303" y="2483509"/>
                </a:moveTo>
                <a:cubicBezTo>
                  <a:pt x="561312" y="1822941"/>
                  <a:pt x="578322" y="1162373"/>
                  <a:pt x="487605" y="748455"/>
                </a:cubicBezTo>
                <a:cubicBezTo>
                  <a:pt x="396888" y="334537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ln w="34925">
            <a:solidFill>
              <a:srgbClr val="FF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89" name="Freeform 88"/>
          <p:cNvSpPr>
            <a:spLocks noChangeAspect="1"/>
          </p:cNvSpPr>
          <p:nvPr/>
        </p:nvSpPr>
        <p:spPr>
          <a:xfrm rot="20073483" flipH="1" flipV="1">
            <a:off x="6665841" y="2990260"/>
            <a:ext cx="311674" cy="325024"/>
          </a:xfrm>
          <a:custGeom>
            <a:avLst/>
            <a:gdLst>
              <a:gd name="connsiteX0" fmla="*/ 0 w 911999"/>
              <a:gd name="connsiteY0" fmla="*/ 959256 h 959256"/>
              <a:gd name="connsiteX1" fmla="*/ 521623 w 911999"/>
              <a:gd name="connsiteY1" fmla="*/ 52039 h 959256"/>
              <a:gd name="connsiteX2" fmla="*/ 907171 w 911999"/>
              <a:gd name="connsiteY2" fmla="*/ 188121 h 959256"/>
              <a:gd name="connsiteX3" fmla="*/ 748416 w 911999"/>
              <a:gd name="connsiteY3" fmla="*/ 834514 h 959256"/>
              <a:gd name="connsiteX4" fmla="*/ 748416 w 911999"/>
              <a:gd name="connsiteY4" fmla="*/ 834514 h 959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999" h="959256">
                <a:moveTo>
                  <a:pt x="0" y="959256"/>
                </a:moveTo>
                <a:cubicBezTo>
                  <a:pt x="185214" y="569908"/>
                  <a:pt x="370428" y="180561"/>
                  <a:pt x="521623" y="52039"/>
                </a:cubicBezTo>
                <a:cubicBezTo>
                  <a:pt x="672818" y="-76483"/>
                  <a:pt x="869372" y="57709"/>
                  <a:pt x="907171" y="188121"/>
                </a:cubicBezTo>
                <a:cubicBezTo>
                  <a:pt x="944970" y="318533"/>
                  <a:pt x="748416" y="834514"/>
                  <a:pt x="748416" y="834514"/>
                </a:cubicBezTo>
                <a:lnTo>
                  <a:pt x="748416" y="834514"/>
                </a:lnTo>
              </a:path>
            </a:pathLst>
          </a:custGeom>
          <a:ln w="38100">
            <a:solidFill>
              <a:srgbClr val="1AC51B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90" name="Freeform 89"/>
          <p:cNvSpPr>
            <a:spLocks noChangeAspect="1"/>
          </p:cNvSpPr>
          <p:nvPr/>
        </p:nvSpPr>
        <p:spPr>
          <a:xfrm flipV="1">
            <a:off x="7238684" y="2783599"/>
            <a:ext cx="372891" cy="297000"/>
          </a:xfrm>
          <a:custGeom>
            <a:avLst/>
            <a:gdLst>
              <a:gd name="connsiteX0" fmla="*/ 0 w 911999"/>
              <a:gd name="connsiteY0" fmla="*/ 959256 h 959256"/>
              <a:gd name="connsiteX1" fmla="*/ 521623 w 911999"/>
              <a:gd name="connsiteY1" fmla="*/ 52039 h 959256"/>
              <a:gd name="connsiteX2" fmla="*/ 907171 w 911999"/>
              <a:gd name="connsiteY2" fmla="*/ 188121 h 959256"/>
              <a:gd name="connsiteX3" fmla="*/ 748416 w 911999"/>
              <a:gd name="connsiteY3" fmla="*/ 834514 h 959256"/>
              <a:gd name="connsiteX4" fmla="*/ 748416 w 911999"/>
              <a:gd name="connsiteY4" fmla="*/ 834514 h 959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999" h="959256">
                <a:moveTo>
                  <a:pt x="0" y="959256"/>
                </a:moveTo>
                <a:cubicBezTo>
                  <a:pt x="185214" y="569908"/>
                  <a:pt x="370428" y="180561"/>
                  <a:pt x="521623" y="52039"/>
                </a:cubicBezTo>
                <a:cubicBezTo>
                  <a:pt x="672818" y="-76483"/>
                  <a:pt x="869372" y="57709"/>
                  <a:pt x="907171" y="188121"/>
                </a:cubicBezTo>
                <a:cubicBezTo>
                  <a:pt x="944970" y="318533"/>
                  <a:pt x="748416" y="834514"/>
                  <a:pt x="748416" y="834514"/>
                </a:cubicBezTo>
                <a:lnTo>
                  <a:pt x="748416" y="834514"/>
                </a:lnTo>
              </a:path>
            </a:pathLst>
          </a:custGeom>
          <a:ln w="38100">
            <a:solidFill>
              <a:srgbClr val="1AC51B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91" name="Freeform 90"/>
          <p:cNvSpPr>
            <a:spLocks noChangeAspect="1"/>
          </p:cNvSpPr>
          <p:nvPr/>
        </p:nvSpPr>
        <p:spPr>
          <a:xfrm flipH="1">
            <a:off x="6444353" y="2087131"/>
            <a:ext cx="335205" cy="337585"/>
          </a:xfrm>
          <a:custGeom>
            <a:avLst/>
            <a:gdLst>
              <a:gd name="connsiteX0" fmla="*/ 0 w 911999"/>
              <a:gd name="connsiteY0" fmla="*/ 959256 h 959256"/>
              <a:gd name="connsiteX1" fmla="*/ 521623 w 911999"/>
              <a:gd name="connsiteY1" fmla="*/ 52039 h 959256"/>
              <a:gd name="connsiteX2" fmla="*/ 907171 w 911999"/>
              <a:gd name="connsiteY2" fmla="*/ 188121 h 959256"/>
              <a:gd name="connsiteX3" fmla="*/ 748416 w 911999"/>
              <a:gd name="connsiteY3" fmla="*/ 834514 h 959256"/>
              <a:gd name="connsiteX4" fmla="*/ 748416 w 911999"/>
              <a:gd name="connsiteY4" fmla="*/ 834514 h 959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999" h="959256">
                <a:moveTo>
                  <a:pt x="0" y="959256"/>
                </a:moveTo>
                <a:cubicBezTo>
                  <a:pt x="185214" y="569908"/>
                  <a:pt x="370428" y="180561"/>
                  <a:pt x="521623" y="52039"/>
                </a:cubicBezTo>
                <a:cubicBezTo>
                  <a:pt x="672818" y="-76483"/>
                  <a:pt x="869372" y="57709"/>
                  <a:pt x="907171" y="188121"/>
                </a:cubicBezTo>
                <a:cubicBezTo>
                  <a:pt x="944970" y="318533"/>
                  <a:pt x="748416" y="834514"/>
                  <a:pt x="748416" y="834514"/>
                </a:cubicBezTo>
                <a:lnTo>
                  <a:pt x="748416" y="834514"/>
                </a:lnTo>
              </a:path>
            </a:pathLst>
          </a:custGeom>
          <a:ln w="38100">
            <a:solidFill>
              <a:srgbClr val="1AC51B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268110" y="2653339"/>
            <a:ext cx="1161104" cy="646331"/>
          </a:xfrm>
          <a:prstGeom prst="rect">
            <a:avLst/>
          </a:prstGeom>
          <a:solidFill>
            <a:srgbClr val="000000"/>
          </a:solidFill>
          <a:ln w="38100" cmpd="sng"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b="1" dirty="0" smtClean="0">
                <a:solidFill>
                  <a:srgbClr val="6EB8EA"/>
                </a:solidFill>
                <a:latin typeface="Calisto MT"/>
              </a:rPr>
              <a:t>Fresh gas accretion</a:t>
            </a:r>
            <a:endParaRPr lang="en-US" b="1" dirty="0">
              <a:solidFill>
                <a:srgbClr val="6EB8EA"/>
              </a:solidFill>
              <a:latin typeface="Calisto MT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3610845" y="5399429"/>
            <a:ext cx="1811384" cy="369332"/>
          </a:xfrm>
          <a:prstGeom prst="rect">
            <a:avLst/>
          </a:prstGeom>
          <a:solidFill>
            <a:srgbClr val="000000"/>
          </a:solidFill>
          <a:ln w="38100" cmpd="sng"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b="1" dirty="0">
                <a:solidFill>
                  <a:srgbClr val="1AC51B"/>
                </a:solidFill>
                <a:latin typeface="Calisto MT"/>
              </a:rPr>
              <a:t>W</a:t>
            </a:r>
            <a:r>
              <a:rPr lang="en-US" b="1" dirty="0" smtClean="0">
                <a:solidFill>
                  <a:srgbClr val="1AC51B"/>
                </a:solidFill>
                <a:latin typeface="Calisto MT"/>
              </a:rPr>
              <a:t>ind recycling</a:t>
            </a:r>
            <a:endParaRPr lang="en-US" b="1" dirty="0">
              <a:solidFill>
                <a:srgbClr val="1AC51B"/>
              </a:solidFill>
              <a:latin typeface="Calisto MT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1688066" y="5975795"/>
            <a:ext cx="1274249" cy="369332"/>
          </a:xfrm>
          <a:prstGeom prst="rect">
            <a:avLst/>
          </a:prstGeom>
          <a:solidFill>
            <a:srgbClr val="000000"/>
          </a:solidFill>
          <a:ln w="38100" cmpd="sng"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b="1" dirty="0">
                <a:solidFill>
                  <a:srgbClr val="FF0000"/>
                </a:solidFill>
                <a:latin typeface="Calisto MT"/>
              </a:rPr>
              <a:t>W</a:t>
            </a:r>
            <a:r>
              <a:rPr lang="en-US" b="1" dirty="0" smtClean="0">
                <a:solidFill>
                  <a:srgbClr val="FF0000"/>
                </a:solidFill>
                <a:latin typeface="Calisto MT"/>
              </a:rPr>
              <a:t>ind loss</a:t>
            </a:r>
            <a:endParaRPr lang="en-US" b="1" dirty="0">
              <a:solidFill>
                <a:srgbClr val="FF0000"/>
              </a:solidFill>
              <a:latin typeface="Calisto MT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6822562" y="4275890"/>
            <a:ext cx="2169818" cy="830997"/>
          </a:xfrm>
          <a:prstGeom prst="rect">
            <a:avLst/>
          </a:prstGeom>
          <a:solidFill>
            <a:srgbClr val="000000"/>
          </a:solidFill>
          <a:ln w="38100" cmpd="sng"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defTabSz="914400"/>
            <a:r>
              <a:rPr lang="en-US" sz="1600" b="1" dirty="0" smtClean="0">
                <a:solidFill>
                  <a:prstClr val="white"/>
                </a:solidFill>
                <a:latin typeface="Calisto MT"/>
              </a:rPr>
              <a:t>Intergalactic transfer:</a:t>
            </a:r>
          </a:p>
          <a:p>
            <a:pPr defTabSz="914400"/>
            <a:r>
              <a:rPr lang="en-US" sz="1600" b="1" dirty="0" smtClean="0">
                <a:solidFill>
                  <a:srgbClr val="FF0000"/>
                </a:solidFill>
                <a:latin typeface="Calisto MT"/>
              </a:rPr>
              <a:t>Wind transfer</a:t>
            </a:r>
          </a:p>
          <a:p>
            <a:pPr defTabSz="914400"/>
            <a:r>
              <a:rPr lang="en-US" sz="1600" b="1" dirty="0">
                <a:solidFill>
                  <a:srgbClr val="FFFF00"/>
                </a:solidFill>
                <a:latin typeface="Calisto MT"/>
              </a:rPr>
              <a:t>S</a:t>
            </a:r>
            <a:r>
              <a:rPr lang="en-US" sz="1600" b="1" dirty="0" smtClean="0">
                <a:solidFill>
                  <a:srgbClr val="FFFF00"/>
                </a:solidFill>
                <a:latin typeface="Calisto MT"/>
              </a:rPr>
              <a:t>tripping</a:t>
            </a:r>
            <a:endParaRPr lang="en-US" sz="1600" b="1" dirty="0">
              <a:solidFill>
                <a:srgbClr val="FF0000"/>
              </a:solidFill>
              <a:latin typeface="Calisto MT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4474393" y="1586187"/>
            <a:ext cx="1748789" cy="584776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00" b="1" dirty="0" smtClean="0">
                <a:solidFill>
                  <a:prstClr val="white"/>
                </a:solidFill>
                <a:latin typeface="Calisto MT"/>
              </a:rPr>
              <a:t>Galaxy mergers: </a:t>
            </a:r>
          </a:p>
          <a:p>
            <a:pPr algn="ctr" defTabSz="914400"/>
            <a:r>
              <a:rPr lang="en-US" sz="1600" b="1" dirty="0">
                <a:solidFill>
                  <a:srgbClr val="1D86CD">
                    <a:lumMod val="60000"/>
                    <a:lumOff val="40000"/>
                  </a:srgbClr>
                </a:solidFill>
                <a:latin typeface="Calisto MT"/>
              </a:rPr>
              <a:t>G</a:t>
            </a:r>
            <a:r>
              <a:rPr lang="en-US" sz="1600" b="1" dirty="0" smtClean="0">
                <a:solidFill>
                  <a:srgbClr val="1D86CD">
                    <a:lumMod val="60000"/>
                    <a:lumOff val="40000"/>
                  </a:srgbClr>
                </a:solidFill>
                <a:latin typeface="Calisto MT"/>
              </a:rPr>
              <a:t>as </a:t>
            </a:r>
            <a:r>
              <a:rPr lang="en-US" sz="1600" b="1" dirty="0" smtClean="0">
                <a:solidFill>
                  <a:prstClr val="white"/>
                </a:solidFill>
                <a:latin typeface="Calisto MT"/>
              </a:rPr>
              <a:t>+ </a:t>
            </a:r>
            <a:r>
              <a:rPr lang="en-US" sz="1600" b="1" dirty="0" smtClean="0">
                <a:solidFill>
                  <a:srgbClr val="FFFF00"/>
                </a:solidFill>
                <a:latin typeface="Calisto MT"/>
              </a:rPr>
              <a:t>stars</a:t>
            </a:r>
            <a:endParaRPr lang="en-US" sz="1600" b="1" dirty="0">
              <a:solidFill>
                <a:srgbClr val="FFFF00"/>
              </a:solidFill>
              <a:latin typeface="Calisto MT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3706293" y="1068753"/>
            <a:ext cx="2590407" cy="5602070"/>
          </a:xfrm>
          <a:prstGeom prst="line">
            <a:avLst/>
          </a:prstGeom>
          <a:ln w="57150" cmpd="sng">
            <a:solidFill>
              <a:srgbClr val="FFFF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9" name="TextBox 98"/>
          <p:cNvSpPr txBox="1"/>
          <p:nvPr/>
        </p:nvSpPr>
        <p:spPr>
          <a:xfrm>
            <a:off x="255196" y="1054642"/>
            <a:ext cx="2800442" cy="369332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b="1" dirty="0" smtClean="0">
                <a:solidFill>
                  <a:prstClr val="black"/>
                </a:solidFill>
                <a:latin typeface="Calisto MT"/>
              </a:rPr>
              <a:t>Non-externally processed</a:t>
            </a:r>
            <a:endParaRPr lang="en-US" b="1" dirty="0">
              <a:solidFill>
                <a:prstClr val="black"/>
              </a:solidFill>
              <a:latin typeface="Calisto MT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6680781" y="5994537"/>
            <a:ext cx="2255155" cy="369332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b="1" dirty="0" smtClean="0">
                <a:solidFill>
                  <a:srgbClr val="000000"/>
                </a:solidFill>
                <a:latin typeface="Calisto MT"/>
              </a:rPr>
              <a:t>Externally processed</a:t>
            </a:r>
          </a:p>
        </p:txBody>
      </p:sp>
      <p:sp>
        <p:nvSpPr>
          <p:cNvPr id="27" name="Left Arrow 26"/>
          <p:cNvSpPr/>
          <p:nvPr/>
        </p:nvSpPr>
        <p:spPr>
          <a:xfrm rot="20105924">
            <a:off x="4438666" y="3056509"/>
            <a:ext cx="783771" cy="481920"/>
          </a:xfrm>
          <a:prstGeom prst="leftArrow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496778" y="31044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endParaRPr lang="en-US" dirty="0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61" name="Title 1"/>
          <p:cNvSpPr txBox="1">
            <a:spLocks/>
          </p:cNvSpPr>
          <p:nvPr/>
        </p:nvSpPr>
        <p:spPr>
          <a:xfrm>
            <a:off x="685800" y="22896"/>
            <a:ext cx="7772400" cy="66326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lvl="0" defTabSz="457200">
              <a:defRPr/>
            </a:pPr>
            <a:r>
              <a:rPr lang="en-US" sz="3000" b="1" dirty="0" smtClean="0">
                <a:solidFill>
                  <a:srgbClr val="DBF1CE"/>
                </a:solidFill>
                <a:effectLst/>
              </a:rPr>
              <a:t>The Baryon Cycle in Galaxy Evolution</a:t>
            </a:r>
            <a:endParaRPr lang="en-US" sz="3000" b="1" dirty="0">
              <a:solidFill>
                <a:srgbClr val="DBF1CE"/>
              </a:solidFill>
              <a:effectLst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199947" y="555065"/>
            <a:ext cx="488126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1300" dirty="0" smtClean="0">
                <a:latin typeface="Calibri"/>
              </a:rPr>
              <a:t>…Martin</a:t>
            </a:r>
            <a:r>
              <a:rPr lang="fi-FI" sz="1300" dirty="0">
                <a:latin typeface="Calibri"/>
              </a:rPr>
              <a:t>+2005, </a:t>
            </a:r>
            <a:r>
              <a:rPr lang="fi-FI" sz="1300" dirty="0" err="1">
                <a:latin typeface="Calibri"/>
              </a:rPr>
              <a:t>Erb</a:t>
            </a:r>
            <a:r>
              <a:rPr lang="fi-FI" sz="1300" dirty="0">
                <a:latin typeface="Calibri"/>
              </a:rPr>
              <a:t> 2008, Weiner+2009, </a:t>
            </a:r>
            <a:r>
              <a:rPr lang="fi-FI" sz="1300" dirty="0" smtClean="0">
                <a:latin typeface="Calibri"/>
              </a:rPr>
              <a:t>Steidel</a:t>
            </a:r>
            <a:r>
              <a:rPr lang="fi-FI" sz="1300" dirty="0">
                <a:latin typeface="Calibri"/>
              </a:rPr>
              <a:t>+2010, Kornei+2012, Genzel+</a:t>
            </a:r>
            <a:r>
              <a:rPr lang="fi-FI" sz="1300" dirty="0" smtClean="0">
                <a:latin typeface="Calibri"/>
              </a:rPr>
              <a:t>2011, </a:t>
            </a:r>
            <a:r>
              <a:rPr lang="en-US" sz="1300" dirty="0" smtClean="0">
                <a:latin typeface="Calibri"/>
              </a:rPr>
              <a:t>Dekel+09, Oppenheimer+10, Davé+11,12, Lilly+13, Anglés-Alcázar+14, Shen+14, Muratov+15, Christensen+15,…</a:t>
            </a:r>
          </a:p>
        </p:txBody>
      </p:sp>
    </p:spTree>
    <p:extLst>
      <p:ext uri="{BB962C8B-B14F-4D97-AF65-F5344CB8AC3E}">
        <p14:creationId xmlns:p14="http://schemas.microsoft.com/office/powerpoint/2010/main" val="1156753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714397" y="305052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endParaRPr lang="en-US" dirty="0">
              <a:solidFill>
                <a:prstClr val="white"/>
              </a:solidFill>
              <a:latin typeface="Calisto MT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123" y="1210962"/>
            <a:ext cx="3310245" cy="1799148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701477" y="3021462"/>
            <a:ext cx="431537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sto MT"/>
                <a:sym typeface="Wingdings"/>
              </a:rPr>
              <a:t>H</a:t>
            </a:r>
            <a:r>
              <a:rPr lang="en-US" sz="14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sto MT"/>
                <a:sym typeface="Wingdings"/>
              </a:rPr>
              <a:t>igh resolution cosmological zoom simulations </a:t>
            </a:r>
          </a:p>
          <a:p>
            <a:pPr defTabSz="914400"/>
            <a:r>
              <a:rPr lang="en-US" sz="14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sto MT"/>
                <a:sym typeface="Wingdings"/>
              </a:rPr>
              <a:t>with mass, momentum, energy, and metal </a:t>
            </a:r>
            <a:r>
              <a:rPr lang="en-US" sz="1400" b="1" dirty="0">
                <a:solidFill>
                  <a:schemeClr val="accent5">
                    <a:lumMod val="20000"/>
                    <a:lumOff val="80000"/>
                  </a:schemeClr>
                </a:solidFill>
                <a:sym typeface="Wingdings"/>
              </a:rPr>
              <a:t>feedback </a:t>
            </a:r>
            <a:endParaRPr lang="en-US" sz="1400" b="1" dirty="0" smtClean="0">
              <a:solidFill>
                <a:schemeClr val="accent5">
                  <a:lumMod val="20000"/>
                  <a:lumOff val="80000"/>
                </a:schemeClr>
              </a:solidFill>
              <a:sym typeface="Wingdings"/>
            </a:endParaRPr>
          </a:p>
          <a:p>
            <a:pPr defTabSz="914400"/>
            <a:r>
              <a:rPr lang="en-US" sz="14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sym typeface="Wingdings"/>
              </a:rPr>
              <a:t>from </a:t>
            </a:r>
            <a:r>
              <a:rPr lang="en-US" sz="1400" b="1" dirty="0">
                <a:solidFill>
                  <a:schemeClr val="accent5">
                    <a:lumMod val="20000"/>
                    <a:lumOff val="80000"/>
                  </a:schemeClr>
                </a:solidFill>
                <a:sym typeface="Wingdings"/>
              </a:rPr>
              <a:t>stellar population synthesis </a:t>
            </a:r>
            <a:r>
              <a:rPr lang="en-US" sz="14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sym typeface="Wingdings"/>
              </a:rPr>
              <a:t>models</a:t>
            </a:r>
            <a:endParaRPr lang="en-US" sz="1400" b="1" dirty="0">
              <a:solidFill>
                <a:schemeClr val="accent5">
                  <a:lumMod val="20000"/>
                  <a:lumOff val="80000"/>
                </a:schemeClr>
              </a:solidFill>
              <a:sym typeface="Wingdings"/>
            </a:endParaRPr>
          </a:p>
          <a:p>
            <a:pPr defTabSz="914400"/>
            <a:endParaRPr lang="en-US" sz="1600" b="1" dirty="0">
              <a:solidFill>
                <a:schemeClr val="accent5">
                  <a:lumMod val="20000"/>
                  <a:lumOff val="80000"/>
                </a:schemeClr>
              </a:solidFill>
              <a:latin typeface="Calisto M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7165" y="2011168"/>
            <a:ext cx="2341791" cy="1935365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634" y="4664982"/>
            <a:ext cx="2675811" cy="2023174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6210849" y="1681907"/>
            <a:ext cx="27968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200" b="1" dirty="0" smtClean="0">
                <a:solidFill>
                  <a:prstClr val="white"/>
                </a:solidFill>
                <a:latin typeface="Calisto MT"/>
              </a:rPr>
              <a:t>M</a:t>
            </a:r>
            <a:r>
              <a:rPr lang="en-US" sz="1200" b="1" baseline="-25000" dirty="0" smtClean="0">
                <a:solidFill>
                  <a:prstClr val="white"/>
                </a:solidFill>
                <a:latin typeface="Calisto MT"/>
              </a:rPr>
              <a:t>STAR</a:t>
            </a:r>
            <a:r>
              <a:rPr lang="en-US" sz="1200" b="1" dirty="0" smtClean="0">
                <a:solidFill>
                  <a:prstClr val="white"/>
                </a:solidFill>
                <a:latin typeface="Calisto MT"/>
              </a:rPr>
              <a:t> – M</a:t>
            </a:r>
            <a:r>
              <a:rPr lang="en-US" sz="1200" b="1" baseline="-25000" dirty="0" smtClean="0">
                <a:solidFill>
                  <a:prstClr val="white"/>
                </a:solidFill>
                <a:latin typeface="Calisto MT"/>
              </a:rPr>
              <a:t>HALO</a:t>
            </a:r>
            <a:r>
              <a:rPr lang="en-US" sz="1200" b="1" dirty="0" smtClean="0">
                <a:solidFill>
                  <a:prstClr val="white"/>
                </a:solidFill>
                <a:latin typeface="Calisto MT"/>
              </a:rPr>
              <a:t> relation: Hopkins+14</a:t>
            </a:r>
            <a:endParaRPr lang="en-US" sz="1200" b="1" dirty="0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08799" y="4330289"/>
            <a:ext cx="28200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200" b="1" dirty="0">
                <a:solidFill>
                  <a:prstClr val="white"/>
                </a:solidFill>
                <a:latin typeface="Calisto MT"/>
              </a:rPr>
              <a:t>Mass–</a:t>
            </a:r>
            <a:r>
              <a:rPr lang="en-US" sz="1200" b="1" dirty="0" err="1">
                <a:solidFill>
                  <a:prstClr val="white"/>
                </a:solidFill>
                <a:latin typeface="Calisto MT"/>
              </a:rPr>
              <a:t>Metallicity</a:t>
            </a:r>
            <a:r>
              <a:rPr lang="en-US" sz="1200" b="1" dirty="0">
                <a:solidFill>
                  <a:prstClr val="white"/>
                </a:solidFill>
                <a:latin typeface="Calisto MT"/>
              </a:rPr>
              <a:t> </a:t>
            </a:r>
            <a:r>
              <a:rPr lang="en-US" sz="1200" b="1" dirty="0" smtClean="0">
                <a:solidFill>
                  <a:prstClr val="white"/>
                </a:solidFill>
                <a:latin typeface="Calisto MT"/>
              </a:rPr>
              <a:t>relation:  Ma+15</a:t>
            </a:r>
            <a:endParaRPr lang="en-US" sz="1200" b="1" dirty="0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23" name="Right Arrow 22"/>
          <p:cNvSpPr/>
          <p:nvPr/>
        </p:nvSpPr>
        <p:spPr>
          <a:xfrm rot="5400000">
            <a:off x="1433759" y="3908940"/>
            <a:ext cx="306170" cy="36288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4779" y="4650872"/>
            <a:ext cx="2265955" cy="2023173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sp>
        <p:nvSpPr>
          <p:cNvPr id="25" name="Right Arrow 24"/>
          <p:cNvSpPr/>
          <p:nvPr/>
        </p:nvSpPr>
        <p:spPr>
          <a:xfrm rot="2668136">
            <a:off x="5246288" y="3561256"/>
            <a:ext cx="306170" cy="36288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235894" y="4307309"/>
            <a:ext cx="28200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200" b="1" dirty="0" smtClean="0">
                <a:solidFill>
                  <a:prstClr val="white"/>
                </a:solidFill>
                <a:latin typeface="Calisto MT"/>
              </a:rPr>
              <a:t>Powerful outflows: Muratov+15</a:t>
            </a:r>
            <a:endParaRPr lang="en-US" sz="1200" b="1" dirty="0">
              <a:solidFill>
                <a:prstClr val="white"/>
              </a:solidFill>
              <a:latin typeface="Calisto M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5616" y="4664983"/>
            <a:ext cx="2487679" cy="2023174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sp>
        <p:nvSpPr>
          <p:cNvPr id="16" name="Right Arrow 15"/>
          <p:cNvSpPr/>
          <p:nvPr/>
        </p:nvSpPr>
        <p:spPr>
          <a:xfrm rot="5400000">
            <a:off x="3755847" y="3908940"/>
            <a:ext cx="306170" cy="36288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66463" y="4333819"/>
            <a:ext cx="28200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200" b="1" dirty="0" smtClean="0">
                <a:solidFill>
                  <a:prstClr val="white"/>
                </a:solidFill>
                <a:latin typeface="Calisto MT"/>
              </a:rPr>
              <a:t>HI in z=2 CGM</a:t>
            </a:r>
            <a:r>
              <a:rPr lang="en-US" sz="1200" b="1" dirty="0">
                <a:solidFill>
                  <a:prstClr val="white"/>
                </a:solidFill>
                <a:latin typeface="Calisto MT"/>
              </a:rPr>
              <a:t>: Faucher-Giguère+</a:t>
            </a:r>
            <a:r>
              <a:rPr lang="en-US" sz="1200" b="1" dirty="0" smtClean="0">
                <a:solidFill>
                  <a:prstClr val="white"/>
                </a:solidFill>
                <a:latin typeface="Calisto MT"/>
              </a:rPr>
              <a:t>15</a:t>
            </a:r>
            <a:endParaRPr lang="en-US" sz="1200" b="1" dirty="0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685800" y="-24144"/>
            <a:ext cx="7772400" cy="66326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FF0000"/>
                </a:solidFill>
                <a:latin typeface="Calisto MT"/>
              </a:rPr>
              <a:t>FIRE simulations</a:t>
            </a:r>
            <a:endParaRPr lang="en-US" sz="3600" b="1" dirty="0">
              <a:solidFill>
                <a:srgbClr val="FF0000"/>
              </a:solidFill>
              <a:latin typeface="Calisto M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73248" y="516250"/>
            <a:ext cx="67975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400" b="1" dirty="0" smtClean="0">
                <a:latin typeface="Calisto MT"/>
              </a:rPr>
              <a:t>Connecting local and global processes in galaxies</a:t>
            </a:r>
            <a:endParaRPr lang="en-US" sz="2400" b="1" dirty="0">
              <a:latin typeface="Calisto MT"/>
            </a:endParaRPr>
          </a:p>
        </p:txBody>
      </p:sp>
      <p:sp>
        <p:nvSpPr>
          <p:cNvPr id="24" name="Right Arrow 23"/>
          <p:cNvSpPr/>
          <p:nvPr/>
        </p:nvSpPr>
        <p:spPr>
          <a:xfrm rot="2668136">
            <a:off x="5246288" y="1829724"/>
            <a:ext cx="306170" cy="36288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1829546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owthMode_1pPhys_Mstar_m12v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578" y="944816"/>
            <a:ext cx="7356844" cy="4700206"/>
          </a:xfrm>
          <a:prstGeom prst="rect">
            <a:avLst/>
          </a:prstGeom>
          <a:ln w="38100" cmpd="sng">
            <a:solidFill>
              <a:schemeClr val="tx2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762015" y="1396184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400" b="1" dirty="0">
                <a:solidFill>
                  <a:prstClr val="white"/>
                </a:solidFill>
                <a:latin typeface="Calisto MT"/>
              </a:rPr>
              <a:t> </a:t>
            </a:r>
            <a:r>
              <a:rPr lang="en-US" sz="2400" b="1" dirty="0" smtClean="0">
                <a:solidFill>
                  <a:prstClr val="white"/>
                </a:solidFill>
                <a:latin typeface="Calisto MT"/>
              </a:rPr>
              <a:t>   </a:t>
            </a:r>
            <a:endParaRPr lang="en-US" sz="2400" b="1" dirty="0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85800" y="22896"/>
            <a:ext cx="7772400" cy="66326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DBF1CE"/>
                </a:solidFill>
                <a:latin typeface="Calisto MT"/>
              </a:rPr>
              <a:t>O</a:t>
            </a:r>
            <a:r>
              <a:rPr lang="en-US" sz="3600" b="1" dirty="0" smtClean="0">
                <a:solidFill>
                  <a:srgbClr val="DBF1CE"/>
                </a:solidFill>
                <a:latin typeface="Calisto MT"/>
              </a:rPr>
              <a:t>rigin </a:t>
            </a:r>
            <a:r>
              <a:rPr lang="en-US" sz="3600" b="1" dirty="0">
                <a:solidFill>
                  <a:srgbClr val="DBF1CE"/>
                </a:solidFill>
                <a:latin typeface="Calisto MT"/>
              </a:rPr>
              <a:t>of stellar content of </a:t>
            </a:r>
            <a:r>
              <a:rPr lang="en-US" sz="3600" b="1" dirty="0" smtClean="0">
                <a:solidFill>
                  <a:srgbClr val="DBF1CE"/>
                </a:solidFill>
                <a:latin typeface="Calisto MT"/>
              </a:rPr>
              <a:t>galaxies</a:t>
            </a:r>
            <a:endParaRPr lang="en-US" sz="3600" b="1" dirty="0">
              <a:solidFill>
                <a:srgbClr val="DBF1CE"/>
              </a:solidFill>
              <a:latin typeface="Calisto MT"/>
            </a:endParaRPr>
          </a:p>
        </p:txBody>
      </p:sp>
      <p:sp>
        <p:nvSpPr>
          <p:cNvPr id="12" name="TextBox 11"/>
          <p:cNvSpPr txBox="1"/>
          <p:nvPr/>
        </p:nvSpPr>
        <p:spPr>
          <a:xfrm rot="654067">
            <a:off x="2176803" y="1769924"/>
            <a:ext cx="1970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defRPr/>
            </a:pPr>
            <a:r>
              <a:rPr lang="en-US" b="1" kern="0" dirty="0" smtClean="0">
                <a:solidFill>
                  <a:sysClr val="window" lastClr="FFFFFF">
                    <a:lumMod val="75000"/>
                  </a:sysClr>
                </a:solidFill>
                <a:latin typeface="Calisto MT"/>
              </a:rPr>
              <a:t>Total stellar mass</a:t>
            </a:r>
            <a:endParaRPr lang="en-US" b="1" kern="0" dirty="0">
              <a:solidFill>
                <a:sysClr val="window" lastClr="FFFFFF">
                  <a:lumMod val="75000"/>
                </a:sysClr>
              </a:solidFill>
              <a:latin typeface="Calisto M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66958" y="5280486"/>
            <a:ext cx="2853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b="1" dirty="0" smtClean="0">
                <a:solidFill>
                  <a:schemeClr val="bg1"/>
                </a:solidFill>
                <a:latin typeface="Calisto MT"/>
              </a:rPr>
              <a:t>log M</a:t>
            </a:r>
            <a:r>
              <a:rPr lang="en-US" b="1" baseline="-25000" dirty="0" smtClean="0">
                <a:solidFill>
                  <a:schemeClr val="bg1"/>
                </a:solidFill>
                <a:latin typeface="Calisto MT"/>
              </a:rPr>
              <a:t>HALO</a:t>
            </a:r>
            <a:r>
              <a:rPr lang="en-US" b="1" dirty="0" smtClean="0">
                <a:solidFill>
                  <a:schemeClr val="bg1"/>
                </a:solidFill>
                <a:latin typeface="Calisto MT"/>
              </a:rPr>
              <a:t> (z=0)  =  12 </a:t>
            </a:r>
            <a:endParaRPr lang="en-US" b="1" dirty="0">
              <a:solidFill>
                <a:schemeClr val="bg1"/>
              </a:solidFill>
              <a:latin typeface="Calisto M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04872" y="5836707"/>
            <a:ext cx="7534256" cy="707886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pPr defTabSz="914400"/>
            <a:r>
              <a:rPr lang="en-US" b="1" dirty="0" smtClean="0">
                <a:solidFill>
                  <a:srgbClr val="FFFFFF"/>
                </a:solidFill>
                <a:latin typeface="Calisto MT"/>
                <a:sym typeface="Wingdings"/>
              </a:rPr>
              <a:t> </a:t>
            </a:r>
            <a:r>
              <a:rPr lang="en-US" sz="2000" b="1" dirty="0" smtClean="0">
                <a:solidFill>
                  <a:srgbClr val="C500C5"/>
                </a:solidFill>
                <a:latin typeface="Calisto MT"/>
              </a:rPr>
              <a:t>Fresh gas </a:t>
            </a:r>
            <a:r>
              <a:rPr lang="en-US" b="1" dirty="0" smtClean="0">
                <a:latin typeface="Calisto MT"/>
              </a:rPr>
              <a:t>accretion dominates first but </a:t>
            </a:r>
            <a:r>
              <a:rPr lang="en-US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sto MT"/>
              </a:rPr>
              <a:t>wind recycling </a:t>
            </a:r>
            <a:r>
              <a:rPr lang="en-US" b="1" dirty="0" smtClean="0">
                <a:solidFill>
                  <a:srgbClr val="FFFFFF"/>
                </a:solidFill>
                <a:latin typeface="Calisto MT"/>
              </a:rPr>
              <a:t>takes over</a:t>
            </a:r>
          </a:p>
          <a:p>
            <a:pPr defTabSz="914400"/>
            <a:r>
              <a:rPr lang="en-US" b="1" dirty="0" smtClean="0">
                <a:solidFill>
                  <a:srgbClr val="FFFFFF"/>
                </a:solidFill>
                <a:latin typeface="Calisto MT"/>
                <a:sym typeface="Wingdings"/>
              </a:rPr>
              <a:t> </a:t>
            </a:r>
            <a:r>
              <a:rPr lang="en-US" sz="2000" b="1" dirty="0" smtClean="0">
                <a:solidFill>
                  <a:srgbClr val="FF0000"/>
                </a:solidFill>
                <a:latin typeface="Calisto MT"/>
              </a:rPr>
              <a:t>Stars</a:t>
            </a:r>
            <a:r>
              <a:rPr lang="en-US" sz="2000" b="1" dirty="0" smtClean="0">
                <a:solidFill>
                  <a:srgbClr val="E8950E"/>
                </a:solidFill>
                <a:latin typeface="Calisto MT"/>
              </a:rPr>
              <a:t> </a:t>
            </a:r>
            <a:r>
              <a:rPr lang="en-US" sz="2000" b="1" dirty="0" smtClean="0">
                <a:latin typeface="Calisto MT"/>
              </a:rPr>
              <a:t>+</a:t>
            </a:r>
            <a:r>
              <a:rPr lang="en-US" sz="2000" b="1" dirty="0" smtClean="0">
                <a:solidFill>
                  <a:srgbClr val="E8950E"/>
                </a:solidFill>
                <a:latin typeface="Calisto MT"/>
              </a:rPr>
              <a:t> </a:t>
            </a:r>
            <a:r>
              <a:rPr lang="en-US" sz="2000" b="1" dirty="0">
                <a:solidFill>
                  <a:srgbClr val="E8950E"/>
                </a:solidFill>
                <a:latin typeface="Calisto MT"/>
              </a:rPr>
              <a:t>g</a:t>
            </a:r>
            <a:r>
              <a:rPr lang="en-US" sz="2000" b="1" dirty="0" smtClean="0">
                <a:solidFill>
                  <a:srgbClr val="E8950E"/>
                </a:solidFill>
                <a:latin typeface="Calisto MT"/>
              </a:rPr>
              <a:t>as </a:t>
            </a:r>
            <a:r>
              <a:rPr lang="en-US" b="1" dirty="0" smtClean="0">
                <a:solidFill>
                  <a:srgbClr val="FFFFFF"/>
                </a:solidFill>
                <a:latin typeface="Calisto MT"/>
              </a:rPr>
              <a:t>from galaxy merger at z=2, but </a:t>
            </a:r>
            <a:r>
              <a:rPr lang="en-US" sz="2000" b="1" dirty="0" smtClean="0">
                <a:solidFill>
                  <a:srgbClr val="1AC51B"/>
                </a:solidFill>
                <a:latin typeface="Calisto MT"/>
              </a:rPr>
              <a:t>wind transfer </a:t>
            </a:r>
            <a:r>
              <a:rPr lang="en-US" b="1" dirty="0" smtClean="0">
                <a:solidFill>
                  <a:srgbClr val="FFFFFF"/>
                </a:solidFill>
                <a:latin typeface="Calisto MT"/>
              </a:rPr>
              <a:t>dominates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7257" y="1615032"/>
            <a:ext cx="1914656" cy="1241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506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owthMode_1pNorm_Mstar_m12v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578" y="944816"/>
            <a:ext cx="7356844" cy="4700206"/>
          </a:xfrm>
          <a:prstGeom prst="rect">
            <a:avLst/>
          </a:prstGeom>
          <a:ln w="38100" cmpd="sng">
            <a:solidFill>
              <a:srgbClr val="CDD4D7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762015" y="1396184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400" b="1" dirty="0">
                <a:solidFill>
                  <a:prstClr val="white"/>
                </a:solidFill>
                <a:latin typeface="Calisto MT"/>
              </a:rPr>
              <a:t> </a:t>
            </a:r>
            <a:r>
              <a:rPr lang="en-US" sz="2400" b="1" dirty="0" smtClean="0">
                <a:solidFill>
                  <a:prstClr val="white"/>
                </a:solidFill>
                <a:latin typeface="Calisto MT"/>
              </a:rPr>
              <a:t>   </a:t>
            </a:r>
            <a:endParaRPr lang="en-US" sz="2400" b="1" dirty="0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85800" y="22896"/>
            <a:ext cx="7772400" cy="66326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DBF1CE"/>
                </a:solidFill>
                <a:latin typeface="Calisto MT"/>
              </a:rPr>
              <a:t>O</a:t>
            </a:r>
            <a:r>
              <a:rPr lang="en-US" sz="3600" b="1" dirty="0" smtClean="0">
                <a:solidFill>
                  <a:srgbClr val="DBF1CE"/>
                </a:solidFill>
                <a:latin typeface="Calisto MT"/>
              </a:rPr>
              <a:t>rigin </a:t>
            </a:r>
            <a:r>
              <a:rPr lang="en-US" sz="3600" b="1" dirty="0">
                <a:solidFill>
                  <a:srgbClr val="DBF1CE"/>
                </a:solidFill>
                <a:latin typeface="Calisto MT"/>
              </a:rPr>
              <a:t>of stellar content of </a:t>
            </a:r>
            <a:r>
              <a:rPr lang="en-US" sz="3600" b="1" dirty="0" smtClean="0">
                <a:solidFill>
                  <a:srgbClr val="DBF1CE"/>
                </a:solidFill>
                <a:latin typeface="Calisto MT"/>
              </a:rPr>
              <a:t>galaxies</a:t>
            </a:r>
            <a:endParaRPr lang="en-US" sz="3600" b="1" dirty="0">
              <a:solidFill>
                <a:srgbClr val="DBF1CE"/>
              </a:solidFill>
              <a:latin typeface="Calisto M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66958" y="5280486"/>
            <a:ext cx="2853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b="1" dirty="0" smtClean="0">
                <a:solidFill>
                  <a:schemeClr val="bg1"/>
                </a:solidFill>
                <a:latin typeface="Calisto MT"/>
              </a:rPr>
              <a:t>log M</a:t>
            </a:r>
            <a:r>
              <a:rPr lang="en-US" b="1" baseline="-25000" dirty="0" smtClean="0">
                <a:solidFill>
                  <a:schemeClr val="bg1"/>
                </a:solidFill>
                <a:latin typeface="Calisto MT"/>
              </a:rPr>
              <a:t>HALO</a:t>
            </a:r>
            <a:r>
              <a:rPr lang="en-US" b="1" dirty="0" smtClean="0">
                <a:solidFill>
                  <a:schemeClr val="bg1"/>
                </a:solidFill>
                <a:latin typeface="Calisto MT"/>
              </a:rPr>
              <a:t> (z=0)  =  12 </a:t>
            </a:r>
            <a:endParaRPr lang="en-US" b="1" dirty="0">
              <a:solidFill>
                <a:schemeClr val="bg1"/>
              </a:solidFill>
              <a:latin typeface="Calisto M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7257" y="1615032"/>
            <a:ext cx="1914656" cy="124126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04872" y="5836707"/>
            <a:ext cx="7534256" cy="707886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pPr defTabSz="914400"/>
            <a:r>
              <a:rPr lang="en-US" b="1" dirty="0" smtClean="0">
                <a:solidFill>
                  <a:srgbClr val="FFFFFF"/>
                </a:solidFill>
                <a:latin typeface="Calisto MT"/>
                <a:sym typeface="Wingdings"/>
              </a:rPr>
              <a:t> </a:t>
            </a:r>
            <a:r>
              <a:rPr lang="en-US" sz="2000" b="1" dirty="0" smtClean="0">
                <a:solidFill>
                  <a:srgbClr val="C500C5"/>
                </a:solidFill>
                <a:latin typeface="Calisto MT"/>
              </a:rPr>
              <a:t>Fresh gas </a:t>
            </a:r>
            <a:r>
              <a:rPr lang="en-US" b="1" dirty="0" smtClean="0">
                <a:latin typeface="Calisto MT"/>
              </a:rPr>
              <a:t>accretion dominates first but </a:t>
            </a:r>
            <a:r>
              <a:rPr lang="en-US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sto MT"/>
              </a:rPr>
              <a:t>wind recycling </a:t>
            </a:r>
            <a:r>
              <a:rPr lang="en-US" b="1" dirty="0" smtClean="0">
                <a:solidFill>
                  <a:srgbClr val="FFFFFF"/>
                </a:solidFill>
                <a:latin typeface="Calisto MT"/>
              </a:rPr>
              <a:t>takes over</a:t>
            </a:r>
          </a:p>
          <a:p>
            <a:pPr defTabSz="914400"/>
            <a:r>
              <a:rPr lang="en-US" b="1" dirty="0" smtClean="0">
                <a:solidFill>
                  <a:srgbClr val="FFFFFF"/>
                </a:solidFill>
                <a:latin typeface="Calisto MT"/>
                <a:sym typeface="Wingdings"/>
              </a:rPr>
              <a:t> </a:t>
            </a:r>
            <a:r>
              <a:rPr lang="en-US" sz="2000" b="1" dirty="0" smtClean="0">
                <a:solidFill>
                  <a:srgbClr val="FF0000"/>
                </a:solidFill>
                <a:latin typeface="Calisto MT"/>
              </a:rPr>
              <a:t>Stars</a:t>
            </a:r>
            <a:r>
              <a:rPr lang="en-US" sz="2000" b="1" dirty="0" smtClean="0">
                <a:solidFill>
                  <a:srgbClr val="E8950E"/>
                </a:solidFill>
                <a:latin typeface="Calisto MT"/>
              </a:rPr>
              <a:t> </a:t>
            </a:r>
            <a:r>
              <a:rPr lang="en-US" sz="2000" b="1" dirty="0" smtClean="0">
                <a:latin typeface="Calisto MT"/>
              </a:rPr>
              <a:t>+</a:t>
            </a:r>
            <a:r>
              <a:rPr lang="en-US" sz="2000" b="1" dirty="0" smtClean="0">
                <a:solidFill>
                  <a:srgbClr val="E8950E"/>
                </a:solidFill>
                <a:latin typeface="Calisto MT"/>
              </a:rPr>
              <a:t> </a:t>
            </a:r>
            <a:r>
              <a:rPr lang="en-US" sz="2000" b="1" dirty="0">
                <a:solidFill>
                  <a:srgbClr val="E8950E"/>
                </a:solidFill>
                <a:latin typeface="Calisto MT"/>
              </a:rPr>
              <a:t>g</a:t>
            </a:r>
            <a:r>
              <a:rPr lang="en-US" sz="2000" b="1" dirty="0" smtClean="0">
                <a:solidFill>
                  <a:srgbClr val="E8950E"/>
                </a:solidFill>
                <a:latin typeface="Calisto MT"/>
              </a:rPr>
              <a:t>as </a:t>
            </a:r>
            <a:r>
              <a:rPr lang="en-US" b="1" dirty="0" smtClean="0">
                <a:solidFill>
                  <a:srgbClr val="FFFFFF"/>
                </a:solidFill>
                <a:latin typeface="Calisto MT"/>
              </a:rPr>
              <a:t>from galaxy merger at z=2, but </a:t>
            </a:r>
            <a:r>
              <a:rPr lang="en-US" sz="2000" b="1" dirty="0" smtClean="0">
                <a:solidFill>
                  <a:srgbClr val="1AC51B"/>
                </a:solidFill>
                <a:latin typeface="Calisto MT"/>
              </a:rPr>
              <a:t>wind transfer </a:t>
            </a:r>
            <a:r>
              <a:rPr lang="en-US" b="1" dirty="0" smtClean="0">
                <a:solidFill>
                  <a:srgbClr val="FFFFFF"/>
                </a:solidFill>
                <a:latin typeface="Calisto MT"/>
              </a:rPr>
              <a:t>dominates</a:t>
            </a:r>
          </a:p>
        </p:txBody>
      </p:sp>
      <p:sp>
        <p:nvSpPr>
          <p:cNvPr id="3" name="TextBox 2"/>
          <p:cNvSpPr txBox="1"/>
          <p:nvPr/>
        </p:nvSpPr>
        <p:spPr>
          <a:xfrm rot="16200000">
            <a:off x="-315461" y="2979183"/>
            <a:ext cx="3238687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Fraction of stellar mass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393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owthModeHalo_bars_Mstar_z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05" y="1265983"/>
            <a:ext cx="6410207" cy="4807655"/>
          </a:xfrm>
          <a:prstGeom prst="rect">
            <a:avLst/>
          </a:prstGeom>
          <a:ln w="38100" cmpd="sng">
            <a:solidFill>
              <a:srgbClr val="CDD4D7"/>
            </a:solidFill>
          </a:ln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685800" y="22896"/>
            <a:ext cx="7772400" cy="66326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Fraction of </a:t>
            </a:r>
            <a:r>
              <a:rPr lang="en-US" sz="36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z </a:t>
            </a:r>
            <a:r>
              <a:rPr lang="en-US" sz="36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= 0</a:t>
            </a:r>
            <a:r>
              <a:rPr lang="en-US" sz="44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44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M</a:t>
            </a:r>
            <a:r>
              <a:rPr lang="en-US" sz="4400" b="1" baseline="-25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STAR</a:t>
            </a:r>
            <a:endParaRPr lang="en-US" sz="3600" b="1" baseline="-250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-60777" y="6123620"/>
            <a:ext cx="6378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000" b="1" dirty="0" smtClean="0">
                <a:solidFill>
                  <a:prstClr val="white"/>
                </a:solidFill>
                <a:latin typeface="Calisto MT"/>
              </a:rPr>
              <a:t>Increasing halo mass</a:t>
            </a:r>
            <a:r>
              <a:rPr lang="en-US" sz="2400" b="1" dirty="0" smtClean="0">
                <a:solidFill>
                  <a:prstClr val="white"/>
                </a:solidFill>
                <a:latin typeface="Calisto MT"/>
              </a:rPr>
              <a:t>:  </a:t>
            </a:r>
            <a:r>
              <a:rPr lang="nb-NO" sz="2400" b="1" dirty="0" smtClean="0">
                <a:solidFill>
                  <a:prstClr val="white"/>
                </a:solidFill>
                <a:sym typeface="Wingdings"/>
              </a:rPr>
              <a:t>log </a:t>
            </a:r>
            <a:r>
              <a:rPr lang="nb-NO" sz="2400" b="1" dirty="0">
                <a:solidFill>
                  <a:prstClr val="white"/>
                </a:solidFill>
                <a:sym typeface="Wingdings"/>
              </a:rPr>
              <a:t>M</a:t>
            </a:r>
            <a:r>
              <a:rPr lang="nb-NO" sz="2400" b="1" baseline="-25000" dirty="0">
                <a:solidFill>
                  <a:prstClr val="white"/>
                </a:solidFill>
                <a:sym typeface="Wingdings"/>
              </a:rPr>
              <a:t>HALO</a:t>
            </a:r>
            <a:r>
              <a:rPr lang="nb-NO" sz="2400" b="1" dirty="0">
                <a:solidFill>
                  <a:prstClr val="white"/>
                </a:solidFill>
                <a:sym typeface="Wingdings"/>
              </a:rPr>
              <a:t> </a:t>
            </a:r>
            <a:r>
              <a:rPr lang="nb-NO" sz="2400" b="1" dirty="0" smtClean="0">
                <a:solidFill>
                  <a:prstClr val="white"/>
                </a:solidFill>
                <a:sym typeface="Wingdings"/>
              </a:rPr>
              <a:t> </a:t>
            </a:r>
            <a:r>
              <a:rPr lang="nb-NO" sz="2400" b="1" dirty="0">
                <a:solidFill>
                  <a:prstClr val="white"/>
                </a:solidFill>
                <a:sym typeface="Wingdings"/>
              </a:rPr>
              <a:t>=  </a:t>
            </a:r>
            <a:r>
              <a:rPr lang="nb-NO" sz="2400" b="1" dirty="0" smtClean="0">
                <a:solidFill>
                  <a:prstClr val="white"/>
                </a:solidFill>
                <a:sym typeface="Wingdings"/>
              </a:rPr>
              <a:t>10  13 </a:t>
            </a:r>
            <a:endParaRPr lang="nb-NO" sz="2400" b="1" dirty="0">
              <a:solidFill>
                <a:prstClr val="white"/>
              </a:solidFill>
              <a:sym typeface="Wingding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6850" y="5737101"/>
            <a:ext cx="684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US" b="1" dirty="0" smtClean="0">
                <a:solidFill>
                  <a:schemeClr val="bg1"/>
                </a:solidFill>
              </a:rPr>
              <a:t>z = 0 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154845" y="804318"/>
            <a:ext cx="46072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000" dirty="0" smtClean="0">
                <a:solidFill>
                  <a:prstClr val="white"/>
                </a:solidFill>
                <a:latin typeface="Calisto MT"/>
              </a:rPr>
              <a:t>From dwarfs to elliptical galaxies</a:t>
            </a:r>
            <a:endParaRPr lang="nb-NO" sz="2400" dirty="0">
              <a:solidFill>
                <a:prstClr val="white"/>
              </a:solidFill>
              <a:sym typeface="Wingdings"/>
            </a:endParaRPr>
          </a:p>
        </p:txBody>
      </p:sp>
      <p:sp>
        <p:nvSpPr>
          <p:cNvPr id="5" name="Right Brace 4"/>
          <p:cNvSpPr/>
          <p:nvPr/>
        </p:nvSpPr>
        <p:spPr>
          <a:xfrm>
            <a:off x="6882494" y="1881589"/>
            <a:ext cx="470330" cy="1740470"/>
          </a:xfrm>
          <a:prstGeom prst="rightBrace">
            <a:avLst>
              <a:gd name="adj1" fmla="val 49173"/>
              <a:gd name="adj2" fmla="val 50000"/>
            </a:avLst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Brace 10"/>
          <p:cNvSpPr/>
          <p:nvPr/>
        </p:nvSpPr>
        <p:spPr>
          <a:xfrm>
            <a:off x="6882494" y="3684779"/>
            <a:ext cx="470330" cy="1939911"/>
          </a:xfrm>
          <a:prstGeom prst="rightBrace">
            <a:avLst>
              <a:gd name="adj1" fmla="val 49173"/>
              <a:gd name="adj2" fmla="val 50000"/>
            </a:avLst>
          </a:prstGeom>
          <a:ln w="3810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587991" y="2333381"/>
            <a:ext cx="12010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Externally </a:t>
            </a:r>
          </a:p>
          <a:p>
            <a:pPr algn="ctr"/>
            <a:r>
              <a:rPr lang="en-US" dirty="0" smtClean="0"/>
              <a:t>processed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442509" y="4304650"/>
            <a:ext cx="16594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Non-externally 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</a:rPr>
              <a:t>processed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587993" y="3041902"/>
            <a:ext cx="376264" cy="376318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8011290" y="3041902"/>
            <a:ext cx="376264" cy="376318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442526" y="3041902"/>
            <a:ext cx="376264" cy="376318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8238712" y="5013701"/>
            <a:ext cx="376264" cy="376318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7810027" y="5013701"/>
            <a:ext cx="376264" cy="376318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493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owthModeHalo_WindLoadin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42" y="997645"/>
            <a:ext cx="4572000" cy="3429000"/>
          </a:xfrm>
          <a:prstGeom prst="rect">
            <a:avLst/>
          </a:prstGeom>
          <a:ln w="38100" cmpd="sng">
            <a:solidFill>
              <a:srgbClr val="CCFFCC"/>
            </a:solidFill>
          </a:ln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685800" y="22896"/>
            <a:ext cx="7772400" cy="66326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DBF1CE"/>
                </a:solidFill>
                <a:latin typeface="Calisto MT"/>
              </a:rPr>
              <a:t>Trends with halo mass</a:t>
            </a:r>
            <a:endParaRPr lang="en-US" sz="3600" b="1" dirty="0">
              <a:solidFill>
                <a:srgbClr val="DBF1CE"/>
              </a:solidFill>
              <a:latin typeface="Calisto MT"/>
            </a:endParaRPr>
          </a:p>
        </p:txBody>
      </p:sp>
      <p:sp>
        <p:nvSpPr>
          <p:cNvPr id="3" name="TextBox 2"/>
          <p:cNvSpPr txBox="1"/>
          <p:nvPr/>
        </p:nvSpPr>
        <p:spPr>
          <a:xfrm rot="16200000">
            <a:off x="-1037503" y="2468958"/>
            <a:ext cx="2941831" cy="3385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Cumulative mass-loading factor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4915" y="5711406"/>
            <a:ext cx="6694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0"/>
              <a:buChar char="à"/>
            </a:pPr>
            <a:r>
              <a:rPr lang="en-US" b="1" dirty="0" smtClean="0">
                <a:solidFill>
                  <a:srgbClr val="55992B">
                    <a:lumMod val="20000"/>
                    <a:lumOff val="80000"/>
                  </a:srgbClr>
                </a:solidFill>
                <a:latin typeface="Calibri"/>
              </a:rPr>
              <a:t> Mass-loading factor larger for low mass </a:t>
            </a:r>
            <a:r>
              <a:rPr lang="en-US" b="1" dirty="0">
                <a:solidFill>
                  <a:srgbClr val="55992B">
                    <a:lumMod val="20000"/>
                    <a:lumOff val="80000"/>
                  </a:srgbClr>
                </a:solidFill>
                <a:latin typeface="Calibri"/>
              </a:rPr>
              <a:t>galaxies (Muratov+15</a:t>
            </a:r>
            <a:r>
              <a:rPr lang="en-US" b="1" dirty="0" smtClean="0">
                <a:solidFill>
                  <a:srgbClr val="55992B">
                    <a:lumMod val="20000"/>
                    <a:lumOff val="80000"/>
                  </a:srgbClr>
                </a:solidFill>
                <a:latin typeface="Calibri"/>
              </a:rPr>
              <a:t>)</a:t>
            </a:r>
          </a:p>
          <a:p>
            <a:endParaRPr lang="en-US" b="1" dirty="0" smtClean="0">
              <a:solidFill>
                <a:schemeClr val="accent4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4837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Story">
  <a:themeElements>
    <a:clrScheme name="Story">
      <a:dk1>
        <a:sysClr val="windowText" lastClr="000000"/>
      </a:dk1>
      <a:lt1>
        <a:sysClr val="window" lastClr="FFFFFF"/>
      </a:lt1>
      <a:dk2>
        <a:srgbClr val="212121"/>
      </a:dk2>
      <a:lt2>
        <a:srgbClr val="CDD4D7"/>
      </a:lt2>
      <a:accent1>
        <a:srgbClr val="1D86CD"/>
      </a:accent1>
      <a:accent2>
        <a:srgbClr val="732E9A"/>
      </a:accent2>
      <a:accent3>
        <a:srgbClr val="B50B1B"/>
      </a:accent3>
      <a:accent4>
        <a:srgbClr val="E8950E"/>
      </a:accent4>
      <a:accent5>
        <a:srgbClr val="55992B"/>
      </a:accent5>
      <a:accent6>
        <a:srgbClr val="2C9C89"/>
      </a:accent6>
      <a:hlink>
        <a:srgbClr val="EC4D4D"/>
      </a:hlink>
      <a:folHlink>
        <a:srgbClr val="F8CE8A"/>
      </a:folHlink>
    </a:clrScheme>
    <a:fontScheme name="Story">
      <a:maj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inorFont>
    </a:fontScheme>
    <a:fmtScheme name="Story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50000"/>
                <a:lumMod val="120000"/>
              </a:schemeClr>
              <a:schemeClr val="phClr">
                <a:satMod val="350000"/>
                <a:lumMod val="150000"/>
              </a:schemeClr>
            </a:duotone>
          </a:blip>
          <a:tile tx="0" ty="0" sx="20000" sy="20000" flip="none" algn="ctr"/>
        </a:blipFill>
        <a:gradFill rotWithShape="1">
          <a:gsLst>
            <a:gs pos="0">
              <a:schemeClr val="phClr">
                <a:shade val="20000"/>
                <a:satMod val="130000"/>
              </a:schemeClr>
            </a:gs>
            <a:gs pos="50000">
              <a:schemeClr val="phClr">
                <a:shade val="90000"/>
                <a:satMod val="130000"/>
              </a:schemeClr>
            </a:gs>
            <a:gs pos="100000">
              <a:schemeClr val="phClr">
                <a:shade val="100000"/>
                <a:satMod val="200000"/>
                <a:lumMod val="120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2100000" sx="104000" sy="104000" algn="br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127000" dist="63500" dir="5400000" sx="103000" sy="103000" rotWithShape="0">
              <a:srgbClr val="000000">
                <a:alpha val="75000"/>
              </a:srgbClr>
            </a:outerShdw>
          </a:effectLst>
          <a:scene3d>
            <a:camera prst="perspectiveFront" fov="3000000"/>
            <a:lightRig rig="balanced" dir="t">
              <a:rot lat="0" lon="0" rev="18000000"/>
            </a:lightRig>
          </a:scene3d>
          <a:sp3d prstMaterial="plastic">
            <a:bevelT w="25400" h="5080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2">
            <a:duotone>
              <a:schemeClr val="phClr">
                <a:shade val="10000"/>
                <a:satMod val="150000"/>
              </a:schemeClr>
              <a:schemeClr val="phClr">
                <a:tint val="60000"/>
                <a:satMod val="400000"/>
                <a:lumMod val="11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10277</TotalTime>
  <Words>1130</Words>
  <Application>Microsoft Macintosh PowerPoint</Application>
  <PresentationFormat>On-screen Show (4:3)</PresentationFormat>
  <Paragraphs>184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Office Theme</vt:lpstr>
      <vt:lpstr>Story</vt:lpstr>
      <vt:lpstr>The Baryon Cycle on FIRE  Tracing Cosmic Inflows, Galactic Outflows, and  Gas Recycling in Realistic Environments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Tracing stars back to the original gas source</vt:lpstr>
    </vt:vector>
  </TitlesOfParts>
  <Company>Northwestern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Baryon Cycle</dc:title>
  <dc:creator>Daniel Angles-Alcazar</dc:creator>
  <cp:lastModifiedBy>Daniel Angles-Alcazar</cp:lastModifiedBy>
  <cp:revision>240</cp:revision>
  <cp:lastPrinted>2015-08-15T00:27:55Z</cp:lastPrinted>
  <dcterms:created xsi:type="dcterms:W3CDTF">2015-08-12T22:08:53Z</dcterms:created>
  <dcterms:modified xsi:type="dcterms:W3CDTF">2016-04-12T18:29:18Z</dcterms:modified>
</cp:coreProperties>
</file>