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3" r:id="rId1"/>
  </p:sldMasterIdLst>
  <p:notesMasterIdLst>
    <p:notesMasterId r:id="rId51"/>
  </p:notesMasterIdLst>
  <p:handoutMasterIdLst>
    <p:handoutMasterId r:id="rId52"/>
  </p:handoutMasterIdLst>
  <p:sldIdLst>
    <p:sldId id="257" r:id="rId2"/>
    <p:sldId id="377" r:id="rId3"/>
    <p:sldId id="378" r:id="rId4"/>
    <p:sldId id="393" r:id="rId5"/>
    <p:sldId id="398" r:id="rId6"/>
    <p:sldId id="399" r:id="rId7"/>
    <p:sldId id="383" r:id="rId8"/>
    <p:sldId id="384" r:id="rId9"/>
    <p:sldId id="387" r:id="rId10"/>
    <p:sldId id="388" r:id="rId11"/>
    <p:sldId id="389" r:id="rId12"/>
    <p:sldId id="391" r:id="rId13"/>
    <p:sldId id="390" r:id="rId14"/>
    <p:sldId id="394" r:id="rId15"/>
    <p:sldId id="433" r:id="rId16"/>
    <p:sldId id="395" r:id="rId17"/>
    <p:sldId id="452" r:id="rId18"/>
    <p:sldId id="420" r:id="rId19"/>
    <p:sldId id="410" r:id="rId20"/>
    <p:sldId id="413" r:id="rId21"/>
    <p:sldId id="416" r:id="rId22"/>
    <p:sldId id="435" r:id="rId23"/>
    <p:sldId id="434" r:id="rId24"/>
    <p:sldId id="411" r:id="rId25"/>
    <p:sldId id="412" r:id="rId26"/>
    <p:sldId id="436" r:id="rId27"/>
    <p:sldId id="437" r:id="rId28"/>
    <p:sldId id="438" r:id="rId29"/>
    <p:sldId id="439" r:id="rId30"/>
    <p:sldId id="443" r:id="rId31"/>
    <p:sldId id="440" r:id="rId32"/>
    <p:sldId id="441" r:id="rId33"/>
    <p:sldId id="444" r:id="rId34"/>
    <p:sldId id="445" r:id="rId35"/>
    <p:sldId id="446" r:id="rId36"/>
    <p:sldId id="418" r:id="rId37"/>
    <p:sldId id="450" r:id="rId38"/>
    <p:sldId id="451" r:id="rId39"/>
    <p:sldId id="442" r:id="rId40"/>
    <p:sldId id="447" r:id="rId41"/>
    <p:sldId id="448" r:id="rId42"/>
    <p:sldId id="449" r:id="rId43"/>
    <p:sldId id="419" r:id="rId44"/>
    <p:sldId id="400" r:id="rId45"/>
    <p:sldId id="402" r:id="rId46"/>
    <p:sldId id="401" r:id="rId47"/>
    <p:sldId id="392" r:id="rId48"/>
    <p:sldId id="385" r:id="rId49"/>
    <p:sldId id="386" r:id="rId50"/>
  </p:sldIdLst>
  <p:sldSz cx="9144000" cy="6858000" type="screen4x3"/>
  <p:notesSz cx="6858000" cy="9144000"/>
  <p:defaultTextStyle>
    <a:defPPr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000"/>
    <a:srgbClr val="A76312"/>
    <a:srgbClr val="EECABE"/>
    <a:srgbClr val="FF6666"/>
    <a:srgbClr val="29CBFF"/>
    <a:srgbClr val="FF2900"/>
    <a:srgbClr val="000083"/>
    <a:srgbClr val="F5FF1F"/>
    <a:srgbClr val="891F23"/>
    <a:srgbClr val="FF72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541" autoAdjust="0"/>
    <p:restoredTop sz="97869" autoAdjust="0"/>
  </p:normalViewPr>
  <p:slideViewPr>
    <p:cSldViewPr snapToGrid="0">
      <p:cViewPr varScale="1">
        <p:scale>
          <a:sx n="85" d="100"/>
          <a:sy n="85" d="100"/>
        </p:scale>
        <p:origin x="-10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AD14F-9336-5B41-9C9C-735FF630A3FD}" type="datetimeFigureOut">
              <a:rPr lang="en-GB" smtClean="0"/>
              <a:t>10/04/2016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C0E3B-9302-B048-AB09-E4BAA7AF21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4607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7873F-6ED5-5C45-8F30-9D21F1A5A19C}" type="datetimeFigureOut">
              <a:rPr lang="en-GB" smtClean="0"/>
              <a:t>10/04/2016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F2170-5B98-8140-9C38-2B890AF6FC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9145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F2170-5B98-8140-9C38-2B890AF6FCB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528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F2170-5B98-8140-9C38-2B890AF6FCB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52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1537447"/>
            <a:ext cx="7826281" cy="1627093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813" y="3218329"/>
            <a:ext cx="7826281" cy="86061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 2" pitchFamily="18" charset="2"/>
              <a:buNone/>
              <a:defRPr sz="1800" kern="1200">
                <a:gradFill>
                  <a:gsLst>
                    <a:gs pos="0">
                      <a:schemeClr val="tx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16200000" scaled="1"/>
                </a:gra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474AD-48A3-E040-8FD9-915CD14605E0}" type="datetime1">
              <a:rPr lang="en-AU" smtClean="0"/>
              <a:t>10/04/2016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2582-9FC8-4B1B-8456-B27CC842D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2856" y="1600200"/>
            <a:ext cx="3931920" cy="56673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792" y="457200"/>
            <a:ext cx="3474720" cy="510235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2856" y="2240280"/>
            <a:ext cx="3931920" cy="210312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FDEDF-FDF9-6E48-ADDD-3CCC89037ED3}" type="datetime1">
              <a:rPr lang="en-AU" smtClean="0"/>
              <a:t>10/04/2016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30B8B-75CF-0B4B-811B-7D4BF15135A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280416" y="25858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8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2575" y="458788"/>
            <a:ext cx="8577263" cy="388461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4920520"/>
            <a:ext cx="3931920" cy="1353312"/>
          </a:xfrm>
        </p:spPr>
        <p:txBody>
          <a:bodyPr anchor="t" anchorCtr="0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2B52D-FF68-4B46-86FD-C38E2DFD10E4}" type="datetime1">
              <a:rPr lang="en-AU" smtClean="0"/>
              <a:t>10/04/2016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30B8B-75CF-0B4B-811B-7D4BF15135A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4927918" y="4899025"/>
            <a:ext cx="3931920" cy="135245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300"/>
              </a:spcBef>
              <a:buNone/>
              <a:defRPr sz="12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reeform 9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4745038" y="458788"/>
            <a:ext cx="4114800" cy="388461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2575" y="458788"/>
            <a:ext cx="4114800" cy="3884612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4920520"/>
            <a:ext cx="3931920" cy="1353312"/>
          </a:xfrm>
        </p:spPr>
        <p:txBody>
          <a:bodyPr anchor="t" anchorCtr="0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BD69B-F02C-5240-8FBC-2D298678123C}" type="datetime1">
              <a:rPr lang="en-AU" smtClean="0"/>
              <a:t>10/04/2016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30B8B-75CF-0B4B-811B-7D4BF15135A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4927918" y="4899025"/>
            <a:ext cx="3931920" cy="135245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300"/>
              </a:spcBef>
              <a:buNone/>
              <a:defRPr sz="12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reeform 9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4920520"/>
            <a:ext cx="393192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2575" y="5563458"/>
            <a:ext cx="3931920" cy="652462"/>
          </a:xfrm>
        </p:spPr>
        <p:txBody>
          <a:bodyPr/>
          <a:lstStyle>
            <a:lvl1pPr marL="0" indent="0" algn="l">
              <a:spcBef>
                <a:spcPts val="300"/>
              </a:spcBef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9D3E5-4E91-7749-8413-266E2DAC3251}" type="datetime1">
              <a:rPr lang="en-AU" smtClean="0"/>
              <a:t>10/04/2016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30B8B-75CF-0B4B-811B-7D4BF15135A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3"/>
          </p:nvPr>
        </p:nvSpPr>
        <p:spPr>
          <a:xfrm>
            <a:off x="4927918" y="4899025"/>
            <a:ext cx="3931920" cy="1352458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300"/>
              </a:spcBef>
              <a:buNone/>
              <a:defRPr sz="12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reeform 9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Media Placeholder 11"/>
          <p:cNvSpPr>
            <a:spLocks noGrp="1"/>
          </p:cNvSpPr>
          <p:nvPr>
            <p:ph type="media" sz="quarter" idx="14"/>
          </p:nvPr>
        </p:nvSpPr>
        <p:spPr>
          <a:xfrm>
            <a:off x="282575" y="458788"/>
            <a:ext cx="8577263" cy="3849624"/>
          </a:xfrm>
          <a:noFill/>
          <a:ln w="44450">
            <a:solidFill>
              <a:schemeClr val="bg1"/>
            </a:solidFill>
            <a:miter lim="800000"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media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FD55-E302-1542-AEE5-8462F999FB62}" type="datetime1">
              <a:rPr lang="en-AU" smtClean="0"/>
              <a:t>10/04/2016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30B8B-75CF-0B4B-811B-7D4BF15135A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8"/>
          <p:cNvSpPr/>
          <p:nvPr userDrawn="1"/>
        </p:nvSpPr>
        <p:spPr>
          <a:xfrm>
            <a:off x="280416" y="923392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458788"/>
            <a:ext cx="1447800" cy="5792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0" y="458788"/>
            <a:ext cx="6521450" cy="5792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41585-56D8-D943-9851-B6CD05F739E4}" type="datetime1">
              <a:rPr lang="en-AU" smtClean="0"/>
              <a:t>10/04/2016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30B8B-75CF-0B4B-811B-7D4BF15135A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280416" y="25858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Freeform 7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93F29-6659-504F-89FE-CC3F3A56B808}" type="datetime1">
              <a:rPr lang="en-AU" smtClean="0"/>
              <a:t>10/04/2016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30B8B-75CF-0B4B-811B-7D4BF15135AD}" type="slidenum">
              <a:rPr lang="en-GB" smtClean="0"/>
              <a:t>‹#›</a:t>
            </a:fld>
            <a:endParaRPr lang="en-GB"/>
          </a:p>
        </p:txBody>
      </p:sp>
      <p:sp>
        <p:nvSpPr>
          <p:cNvPr id="19" name="Freeform 18"/>
          <p:cNvSpPr/>
          <p:nvPr/>
        </p:nvSpPr>
        <p:spPr>
          <a:xfrm>
            <a:off x="280416" y="923392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Freeform 19"/>
          <p:cNvSpPr/>
          <p:nvPr/>
        </p:nvSpPr>
        <p:spPr>
          <a:xfrm>
            <a:off x="280416" y="6409796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371725" y="381000"/>
            <a:ext cx="4400550" cy="3048000"/>
          </a:xfrm>
          <a:noFill/>
          <a:ln w="44450">
            <a:solidFill>
              <a:schemeClr val="bg1"/>
            </a:solidFill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none"/>
        </p:style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1350" y="4146363"/>
            <a:ext cx="7856538" cy="1470025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350" y="5620871"/>
            <a:ext cx="7856538" cy="6140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09D7-1D6B-074F-8104-251FF968F7D9}" type="datetime1">
              <a:rPr lang="en-AU" smtClean="0"/>
              <a:t>10/04/2016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30B8B-75CF-0B4B-811B-7D4BF15135A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17059"/>
            <a:ext cx="7772400" cy="165506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662979"/>
            <a:ext cx="7772400" cy="1500187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914400" rtl="0" eaLnBrk="1" latinLnBrk="0" hangingPunct="1">
              <a:lnSpc>
                <a:spcPts val="2000"/>
              </a:lnSpc>
              <a:spcBef>
                <a:spcPts val="2000"/>
              </a:spcBef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1EDF6-A292-DC4C-BDEB-CD6E04B5C74B}" type="datetime1">
              <a:rPr lang="en-AU" smtClean="0"/>
              <a:t>10/04/2016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30B8B-75CF-0B4B-811B-7D4BF15135A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0" y="1600200"/>
            <a:ext cx="3749040" cy="4651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501" y="1600200"/>
            <a:ext cx="3749040" cy="4651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0066-7813-EB45-9269-D1D12265D9AE}" type="datetime1">
              <a:rPr lang="en-AU" smtClean="0"/>
              <a:t>10/04/2016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30B8B-75CF-0B4B-811B-7D4BF15135AD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Freeform 16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Freeform 9"/>
          <p:cNvSpPr/>
          <p:nvPr userDrawn="1"/>
        </p:nvSpPr>
        <p:spPr>
          <a:xfrm>
            <a:off x="280416" y="923392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1350" y="1532964"/>
            <a:ext cx="3749040" cy="83371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50" y="2362200"/>
            <a:ext cx="3749040" cy="3889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2601" y="1532964"/>
            <a:ext cx="3749040" cy="83371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2601" y="2362200"/>
            <a:ext cx="3749040" cy="3889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3CE8C-C348-364D-9457-96A9ADAF18F1}" type="datetime1">
              <a:rPr lang="en-AU" smtClean="0"/>
              <a:t>10/04/2016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30B8B-75CF-0B4B-811B-7D4BF15135A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reeform 10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Freeform 11"/>
          <p:cNvSpPr/>
          <p:nvPr userDrawn="1"/>
        </p:nvSpPr>
        <p:spPr>
          <a:xfrm>
            <a:off x="280416" y="923392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6256C-8FC0-244A-AD6C-E51D86ECCD1F}" type="datetime1">
              <a:rPr lang="en-AU" smtClean="0"/>
              <a:t>10/04/2016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30B8B-75CF-0B4B-811B-7D4BF15135A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8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Freeform 10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Freeform 12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Freeform 13"/>
          <p:cNvSpPr/>
          <p:nvPr userDrawn="1"/>
        </p:nvSpPr>
        <p:spPr>
          <a:xfrm>
            <a:off x="280416" y="923392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0820C-1C2E-F644-9B07-A42AD35163D5}" type="datetime1">
              <a:rPr lang="en-AU" smtClean="0"/>
              <a:t>10/04/2016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30B8B-75CF-0B4B-811B-7D4BF15135A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340" y="802910"/>
            <a:ext cx="3474720" cy="116205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2010" y="449705"/>
            <a:ext cx="3931920" cy="57813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340" y="2057399"/>
            <a:ext cx="3474720" cy="37338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A4A12-32FF-214A-9B71-ED64874CF977}" type="datetime1">
              <a:rPr lang="en-AU" smtClean="0"/>
              <a:t>10/04/2016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30B8B-75CF-0B4B-811B-7D4BF15135A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280416" y="258580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8"/>
          <p:cNvSpPr/>
          <p:nvPr/>
        </p:nvSpPr>
        <p:spPr>
          <a:xfrm>
            <a:off x="280416" y="6399213"/>
            <a:ext cx="8558784" cy="0"/>
          </a:xfrm>
          <a:custGeom>
            <a:avLst/>
            <a:gdLst>
              <a:gd name="connsiteX0" fmla="*/ 0 w 8592671"/>
              <a:gd name="connsiteY0" fmla="*/ 0 h 0"/>
              <a:gd name="connsiteX1" fmla="*/ 8592671 w 859267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92671">
                <a:moveTo>
                  <a:pt x="0" y="0"/>
                </a:moveTo>
                <a:lnTo>
                  <a:pt x="8592671" y="0"/>
                </a:lnTo>
              </a:path>
            </a:pathLst>
          </a:custGeom>
          <a:ln w="31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1350" y="107576"/>
            <a:ext cx="7856538" cy="6807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565" y="1600200"/>
            <a:ext cx="7878788" cy="4639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61C047F9-AEAE-2247-BA45-142CF45503BB}" type="datetime1">
              <a:rPr lang="en-AU" smtClean="0"/>
              <a:t>10/04/2016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0415" y="6356350"/>
            <a:ext cx="3212317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76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FED30B8B-75CF-0B4B-811B-7D4BF15135AD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Wingdings 2" pitchFamily="18" charset="2"/>
        <a:buChar char="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9683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Wingdings 2" pitchFamily="18" charset="2"/>
        <a:buChar char="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5462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6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Relationship Id="rId3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Relationship Id="rId3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0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78948"/>
            <a:ext cx="9143999" cy="2034428"/>
          </a:xfrm>
        </p:spPr>
        <p:txBody>
          <a:bodyPr>
            <a:normAutofit/>
          </a:bodyPr>
          <a:lstStyle/>
          <a:p>
            <a:r>
              <a:rPr lang="en-US" sz="4000" dirty="0"/>
              <a:t>Spatially resolved stellar populations from Atlas3D, and the impact on the IMF </a:t>
            </a:r>
            <a:endParaRPr lang="en-GB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05991"/>
            <a:ext cx="9144000" cy="1452009"/>
          </a:xfrm>
        </p:spPr>
        <p:txBody>
          <a:bodyPr>
            <a:noAutofit/>
          </a:bodyPr>
          <a:lstStyle/>
          <a:p>
            <a:r>
              <a:rPr lang="en-GB" sz="2600" dirty="0" smtClean="0"/>
              <a:t>Richard </a:t>
            </a:r>
            <a:r>
              <a:rPr lang="en-GB" sz="2600" dirty="0" err="1" smtClean="0"/>
              <a:t>McDermid</a:t>
            </a:r>
            <a:endParaRPr lang="en-GB" sz="2600" dirty="0" smtClean="0"/>
          </a:p>
          <a:p>
            <a:r>
              <a:rPr lang="en-GB" sz="2000" dirty="0" smtClean="0"/>
              <a:t>Macquarie University / Australian Astronomical Observatory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" t="11479" r="116" b="36276"/>
          <a:stretch/>
        </p:blipFill>
        <p:spPr>
          <a:xfrm>
            <a:off x="1" y="0"/>
            <a:ext cx="9133326" cy="384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142" y="6125624"/>
            <a:ext cx="1257300" cy="47625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471791" y="-2"/>
            <a:ext cx="271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</a:t>
            </a:r>
            <a:r>
              <a:rPr lang="en-US" dirty="0" err="1" smtClean="0"/>
              <a:t>Duc</a:t>
            </a:r>
            <a:r>
              <a:rPr lang="en-US" dirty="0" smtClean="0"/>
              <a:t> +Atlas3D 2011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22" y="5432777"/>
            <a:ext cx="1227667" cy="1227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3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1142999"/>
            <a:ext cx="6210300" cy="5055821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8" name="Straight Connector 7"/>
          <p:cNvCxnSpPr/>
          <p:nvPr/>
        </p:nvCxnSpPr>
        <p:spPr>
          <a:xfrm>
            <a:off x="2070100" y="3657600"/>
            <a:ext cx="4940300" cy="127000"/>
          </a:xfrm>
          <a:prstGeom prst="line">
            <a:avLst/>
          </a:prstGeom>
          <a:ln w="76200" cmpd="sng">
            <a:solidFill>
              <a:srgbClr val="0000FF">
                <a:alpha val="9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680784"/>
          </a:xfrm>
        </p:spPr>
        <p:txBody>
          <a:bodyPr>
            <a:noAutofit/>
          </a:bodyPr>
          <a:lstStyle/>
          <a:p>
            <a:r>
              <a:rPr lang="en-US" sz="4000" dirty="0" smtClean="0"/>
              <a:t>Global IMF </a:t>
            </a:r>
            <a:r>
              <a:rPr lang="en-US" sz="4000" dirty="0" smtClean="0"/>
              <a:t>Variation with SSP </a:t>
            </a:r>
            <a:r>
              <a:rPr lang="en-US" sz="4000" dirty="0" err="1" smtClean="0"/>
              <a:t>Metallicity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175500" y="1063548"/>
            <a:ext cx="196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McDermid+14</a:t>
            </a:r>
            <a:endParaRPr lang="en-GB" sz="2000" i="1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203200" y="1765300"/>
            <a:ext cx="2146300" cy="461665"/>
            <a:chOff x="203200" y="1765300"/>
            <a:chExt cx="2146300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203200" y="1765300"/>
              <a:ext cx="1302610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Gradient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1" idx="3"/>
            </p:cNvCxnSpPr>
            <p:nvPr/>
          </p:nvCxnSpPr>
          <p:spPr>
            <a:xfrm>
              <a:off x="1505810" y="1996133"/>
              <a:ext cx="843690" cy="162867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991100" y="1574800"/>
            <a:ext cx="4025900" cy="2216328"/>
            <a:chOff x="4991100" y="1574800"/>
            <a:chExt cx="4025900" cy="2216328"/>
          </a:xfrm>
        </p:grpSpPr>
        <p:sp>
          <p:nvSpPr>
            <p:cNvPr id="14" name="Oval 13"/>
            <p:cNvSpPr/>
            <p:nvPr/>
          </p:nvSpPr>
          <p:spPr>
            <a:xfrm>
              <a:off x="4991100" y="1574800"/>
              <a:ext cx="2349500" cy="9906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64401" y="2590800"/>
              <a:ext cx="1752599" cy="120032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Correlation and Significance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15" idx="1"/>
            </p:cNvCxnSpPr>
            <p:nvPr/>
          </p:nvCxnSpPr>
          <p:spPr>
            <a:xfrm flipH="1" flipV="1">
              <a:off x="6565900" y="2387600"/>
              <a:ext cx="698501" cy="803364"/>
            </a:xfrm>
            <a:prstGeom prst="straightConnector1">
              <a:avLst/>
            </a:prstGeom>
            <a:ln>
              <a:solidFill>
                <a:srgbClr val="FF0000">
                  <a:alpha val="95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88900" y="3733800"/>
            <a:ext cx="86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err="1" smtClean="0"/>
              <a:t>dyn</a:t>
            </a:r>
            <a:endParaRPr lang="en-US" sz="3200" baseline="-250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08000" y="2768600"/>
            <a:ext cx="0" cy="1104900"/>
          </a:xfrm>
          <a:prstGeom prst="straightConnector1">
            <a:avLst/>
          </a:prstGeom>
          <a:ln>
            <a:solidFill>
              <a:srgbClr val="FFFFFF">
                <a:alpha val="9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22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3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55700"/>
            <a:ext cx="6251436" cy="5029200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8" name="Straight Connector 7"/>
          <p:cNvCxnSpPr/>
          <p:nvPr/>
        </p:nvCxnSpPr>
        <p:spPr>
          <a:xfrm flipV="1">
            <a:off x="2044700" y="3289300"/>
            <a:ext cx="4978400" cy="685800"/>
          </a:xfrm>
          <a:prstGeom prst="line">
            <a:avLst/>
          </a:prstGeom>
          <a:ln w="76200" cmpd="sng">
            <a:solidFill>
              <a:srgbClr val="0000FF">
                <a:alpha val="9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Global IMF </a:t>
            </a:r>
            <a:r>
              <a:rPr lang="en-US" sz="4000" dirty="0" smtClean="0"/>
              <a:t>Variation with SSP [</a:t>
            </a:r>
            <a:r>
              <a:rPr lang="en-US" sz="4000" dirty="0" smtClean="0">
                <a:latin typeface="Symbol" charset="2"/>
                <a:cs typeface="Symbol" charset="2"/>
              </a:rPr>
              <a:t>a</a:t>
            </a:r>
            <a:r>
              <a:rPr lang="en-US" sz="4000" dirty="0" smtClean="0"/>
              <a:t>/Fe]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175500" y="1063548"/>
            <a:ext cx="196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McDermid+14</a:t>
            </a:r>
            <a:endParaRPr lang="en-GB" sz="2000" i="1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203200" y="1765300"/>
            <a:ext cx="2146300" cy="461665"/>
            <a:chOff x="203200" y="1765300"/>
            <a:chExt cx="2146300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203200" y="1765300"/>
              <a:ext cx="1302610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Gradient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1" idx="3"/>
            </p:cNvCxnSpPr>
            <p:nvPr/>
          </p:nvCxnSpPr>
          <p:spPr>
            <a:xfrm>
              <a:off x="1505810" y="1996133"/>
              <a:ext cx="843690" cy="162867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991100" y="1574800"/>
            <a:ext cx="4025900" cy="2216328"/>
            <a:chOff x="4991100" y="1574800"/>
            <a:chExt cx="4025900" cy="2216328"/>
          </a:xfrm>
        </p:grpSpPr>
        <p:sp>
          <p:nvSpPr>
            <p:cNvPr id="14" name="Oval 13"/>
            <p:cNvSpPr/>
            <p:nvPr/>
          </p:nvSpPr>
          <p:spPr>
            <a:xfrm>
              <a:off x="4991100" y="1574800"/>
              <a:ext cx="2349500" cy="9906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64401" y="2590800"/>
              <a:ext cx="1752599" cy="120032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Correlation and Significance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15" idx="1"/>
            </p:cNvCxnSpPr>
            <p:nvPr/>
          </p:nvCxnSpPr>
          <p:spPr>
            <a:xfrm flipH="1" flipV="1">
              <a:off x="6565900" y="2387600"/>
              <a:ext cx="698501" cy="803364"/>
            </a:xfrm>
            <a:prstGeom prst="straightConnector1">
              <a:avLst/>
            </a:prstGeom>
            <a:ln>
              <a:solidFill>
                <a:srgbClr val="FF0000">
                  <a:alpha val="95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88900" y="3733800"/>
            <a:ext cx="86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err="1" smtClean="0"/>
              <a:t>dyn</a:t>
            </a:r>
            <a:endParaRPr lang="en-US" sz="3200" baseline="-250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08000" y="2768600"/>
            <a:ext cx="0" cy="1104900"/>
          </a:xfrm>
          <a:prstGeom prst="straightConnector1">
            <a:avLst/>
          </a:prstGeom>
          <a:ln>
            <a:solidFill>
              <a:srgbClr val="FFFFFF">
                <a:alpha val="9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4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75500" y="1063548"/>
            <a:ext cx="196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McDermid+14</a:t>
            </a:r>
            <a:endParaRPr lang="en-GB" sz="2000" i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107261"/>
            <a:ext cx="6261450" cy="508195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grpSp>
        <p:nvGrpSpPr>
          <p:cNvPr id="30" name="Group 29"/>
          <p:cNvGrpSpPr/>
          <p:nvPr/>
        </p:nvGrpSpPr>
        <p:grpSpPr>
          <a:xfrm>
            <a:off x="2802304" y="5059768"/>
            <a:ext cx="276225" cy="209550"/>
            <a:chOff x="4835525" y="2752725"/>
            <a:chExt cx="276225" cy="20955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835525" y="2857500"/>
              <a:ext cx="276225" cy="0"/>
            </a:xfrm>
            <a:prstGeom prst="line">
              <a:avLst/>
            </a:prstGeom>
            <a:ln w="28575" cmpd="sng">
              <a:solidFill>
                <a:srgbClr val="F40A9C">
                  <a:alpha val="9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897437" y="2752725"/>
              <a:ext cx="152400" cy="209550"/>
            </a:xfrm>
            <a:prstGeom prst="line">
              <a:avLst/>
            </a:prstGeom>
            <a:ln w="28575" cmpd="sng">
              <a:solidFill>
                <a:srgbClr val="F40A9C">
                  <a:alpha val="9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4875212" y="2759075"/>
              <a:ext cx="196850" cy="196850"/>
            </a:xfrm>
            <a:prstGeom prst="line">
              <a:avLst/>
            </a:prstGeom>
            <a:ln w="28575" cmpd="sng">
              <a:solidFill>
                <a:srgbClr val="F40A9C">
                  <a:alpha val="9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3009900" y="4953000"/>
            <a:ext cx="3103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40A9C"/>
                </a:solidFill>
              </a:rPr>
              <a:t>= Conroy &amp; van </a:t>
            </a:r>
            <a:r>
              <a:rPr lang="en-US" dirty="0" err="1" smtClean="0">
                <a:solidFill>
                  <a:srgbClr val="F40A9C"/>
                </a:solidFill>
              </a:rPr>
              <a:t>Dokkum</a:t>
            </a:r>
            <a:r>
              <a:rPr lang="en-US" dirty="0" smtClean="0">
                <a:solidFill>
                  <a:srgbClr val="F40A9C"/>
                </a:solidFill>
              </a:rPr>
              <a:t> 2012b</a:t>
            </a:r>
            <a:endParaRPr lang="en-US" dirty="0">
              <a:solidFill>
                <a:srgbClr val="F40A9C"/>
              </a:solidFill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680784"/>
          </a:xfrm>
        </p:spPr>
        <p:txBody>
          <a:bodyPr>
            <a:noAutofit/>
          </a:bodyPr>
          <a:lstStyle/>
          <a:p>
            <a:r>
              <a:rPr lang="en-US" sz="3600" dirty="0" smtClean="0"/>
              <a:t>Comparison </a:t>
            </a:r>
            <a:r>
              <a:rPr lang="en-US" sz="3600" dirty="0" smtClean="0"/>
              <a:t>Dynamical vs. Spectroscopic </a:t>
            </a:r>
            <a:r>
              <a:rPr lang="en-US" sz="3600" dirty="0" smtClean="0"/>
              <a:t>IMF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88900" y="3733800"/>
            <a:ext cx="86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err="1" smtClean="0"/>
              <a:t>dyn</a:t>
            </a:r>
            <a:endParaRPr lang="en-US" sz="3200" baseline="-250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08000" y="2768600"/>
            <a:ext cx="0" cy="1104900"/>
          </a:xfrm>
          <a:prstGeom prst="straightConnector1">
            <a:avLst/>
          </a:prstGeom>
          <a:ln>
            <a:solidFill>
              <a:srgbClr val="FFFFFF">
                <a:alpha val="9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30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7576"/>
            <a:ext cx="8851900" cy="6807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IMF </a:t>
            </a:r>
            <a:r>
              <a:rPr lang="en-US" dirty="0"/>
              <a:t>Variation with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341171"/>
            <a:ext cx="6642100" cy="486201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>
            <a:off x="7340600" y="885748"/>
            <a:ext cx="196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Cappellari+13</a:t>
            </a:r>
            <a:endParaRPr lang="en-GB" sz="2000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905500" y="1993900"/>
            <a:ext cx="1416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atica"/>
                <a:cs typeface="Helvatica"/>
              </a:rPr>
              <a:t>r</a:t>
            </a:r>
            <a:r>
              <a:rPr lang="en-US" dirty="0" smtClean="0">
                <a:solidFill>
                  <a:schemeClr val="bg1"/>
                </a:solidFill>
                <a:latin typeface="Helvatica"/>
                <a:cs typeface="Helvatica"/>
              </a:rPr>
              <a:t> = 0.36</a:t>
            </a:r>
          </a:p>
          <a:p>
            <a:r>
              <a:rPr lang="en-US" dirty="0" smtClean="0">
                <a:solidFill>
                  <a:schemeClr val="bg1"/>
                </a:solidFill>
                <a:latin typeface="Helvatica"/>
                <a:cs typeface="Helvatica"/>
              </a:rPr>
              <a:t>p = 5.7e−08</a:t>
            </a:r>
            <a:endParaRPr lang="en-US" dirty="0">
              <a:solidFill>
                <a:schemeClr val="bg1"/>
              </a:solidFill>
              <a:latin typeface="Helvatica"/>
              <a:cs typeface="Helva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900" y="3733800"/>
            <a:ext cx="86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err="1" smtClean="0"/>
              <a:t>dyn</a:t>
            </a:r>
            <a:endParaRPr lang="en-US" sz="32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08000" y="2768600"/>
            <a:ext cx="0" cy="1104900"/>
          </a:xfrm>
          <a:prstGeom prst="straightConnector1">
            <a:avLst/>
          </a:prstGeom>
          <a:ln>
            <a:solidFill>
              <a:srgbClr val="FFFFFF">
                <a:alpha val="9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99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536700"/>
            <a:ext cx="8798052" cy="43815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Box 7"/>
          <p:cNvSpPr txBox="1"/>
          <p:nvPr/>
        </p:nvSpPr>
        <p:spPr>
          <a:xfrm>
            <a:off x="7340600" y="885748"/>
            <a:ext cx="196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Spiniello+14</a:t>
            </a:r>
            <a:endParaRPr lang="en-GB" sz="2000" i="1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889000" y="3374948"/>
            <a:ext cx="8039100" cy="1463752"/>
            <a:chOff x="889000" y="3374948"/>
            <a:chExt cx="8039100" cy="1463752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889000" y="3403600"/>
              <a:ext cx="7112000" cy="1435100"/>
            </a:xfrm>
            <a:prstGeom prst="line">
              <a:avLst/>
            </a:prstGeom>
            <a:ln>
              <a:solidFill>
                <a:srgbClr val="FF0000">
                  <a:alpha val="9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20874674">
              <a:off x="6959600" y="3374948"/>
              <a:ext cx="1968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solidFill>
                    <a:srgbClr val="FF0000"/>
                  </a:solidFill>
                </a:rPr>
                <a:t>Cappellari+13</a:t>
              </a:r>
              <a:endParaRPr lang="en-GB" sz="2000" i="1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2400" y="107576"/>
            <a:ext cx="8851900" cy="6807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Comparison IMF </a:t>
            </a:r>
            <a:r>
              <a:rPr lang="en-US" dirty="0"/>
              <a:t>Variation with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endParaRPr lang="en-US" dirty="0">
              <a:latin typeface="Symbol" charset="2"/>
              <a:cs typeface="Symbol" charset="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74889" y="2723016"/>
            <a:ext cx="8249041" cy="2314651"/>
            <a:chOff x="874889" y="2723016"/>
            <a:chExt cx="8249041" cy="2314651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874889" y="3146778"/>
              <a:ext cx="7168445" cy="1890889"/>
            </a:xfrm>
            <a:prstGeom prst="line">
              <a:avLst/>
            </a:prstGeom>
            <a:ln>
              <a:solidFill>
                <a:srgbClr val="0000FF">
                  <a:alpha val="9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 rot="20538749">
              <a:off x="7155430" y="2723016"/>
              <a:ext cx="1968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err="1" smtClean="0">
                  <a:solidFill>
                    <a:srgbClr val="0000FF"/>
                  </a:solidFill>
                </a:rPr>
                <a:t>Posacki</a:t>
              </a:r>
              <a:r>
                <a:rPr lang="en-GB" sz="2000" dirty="0" smtClean="0">
                  <a:solidFill>
                    <a:srgbClr val="0000FF"/>
                  </a:solidFill>
                </a:rPr>
                <a:t> +15</a:t>
              </a:r>
              <a:endParaRPr lang="en-GB" sz="2000" i="1" dirty="0" smtClean="0">
                <a:solidFill>
                  <a:srgbClr val="0000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89500" y="1892300"/>
            <a:ext cx="1526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Spectroscopic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4673600" y="1854200"/>
            <a:ext cx="215900" cy="533400"/>
          </a:xfrm>
          <a:prstGeom prst="rightBrace">
            <a:avLst/>
          </a:prstGeom>
          <a:ln>
            <a:solidFill>
              <a:srgbClr val="000000">
                <a:alpha val="9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21200" y="2324100"/>
            <a:ext cx="10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- Lensing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00300" y="24892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 Dynamics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3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2400" y="107576"/>
            <a:ext cx="8851900" cy="6807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Comparison IMF </a:t>
            </a:r>
            <a:r>
              <a:rPr lang="en-US" dirty="0"/>
              <a:t>Variation with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112" y="1066800"/>
            <a:ext cx="5459988" cy="5137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1800" y="21844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Lensing Only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422900" y="2489200"/>
            <a:ext cx="1841500" cy="1460500"/>
          </a:xfrm>
          <a:prstGeom prst="line">
            <a:avLst/>
          </a:prstGeom>
          <a:ln>
            <a:solidFill>
              <a:schemeClr val="bg1">
                <a:alpha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40600" y="885748"/>
            <a:ext cx="196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Posacki+</a:t>
            </a:r>
            <a:r>
              <a:rPr lang="en-GB" sz="2000" dirty="0" smtClean="0"/>
              <a:t>14</a:t>
            </a:r>
            <a:endParaRPr lang="en-GB" sz="2000" i="1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88900" y="3733800"/>
            <a:ext cx="86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err="1" smtClean="0"/>
              <a:t>dyn</a:t>
            </a:r>
            <a:endParaRPr lang="en-US" sz="3200" baseline="-250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08000" y="2768600"/>
            <a:ext cx="0" cy="1104900"/>
          </a:xfrm>
          <a:prstGeom prst="straightConnector1">
            <a:avLst/>
          </a:prstGeom>
          <a:ln>
            <a:solidFill>
              <a:srgbClr val="FFFFFF">
                <a:alpha val="9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24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107576"/>
            <a:ext cx="8839200" cy="6807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Inconsistent </a:t>
            </a:r>
            <a:r>
              <a:rPr lang="en-US" dirty="0" smtClean="0"/>
              <a:t>Individual Galaxy IMFs?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1" y="2628900"/>
            <a:ext cx="8884093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1191540"/>
            <a:ext cx="1092200" cy="1072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1" y="1214145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Reference Stellar Population M/L?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700" y="1191540"/>
            <a:ext cx="1092200" cy="10725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8200" y="1214145"/>
            <a:ext cx="2209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Dynamical versus population total M/L?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300" y="1175360"/>
            <a:ext cx="1104900" cy="1104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73800" y="1214145"/>
            <a:ext cx="207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Galaxy-by-galaxy IMF normalization?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34117" y="2236696"/>
            <a:ext cx="3009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(See </a:t>
            </a:r>
            <a:r>
              <a:rPr lang="en-US" dirty="0" err="1" smtClean="0"/>
              <a:t>Mariya</a:t>
            </a:r>
            <a:r>
              <a:rPr lang="en-US" dirty="0" smtClean="0"/>
              <a:t> </a:t>
            </a:r>
            <a:r>
              <a:rPr lang="en-US" dirty="0" err="1" smtClean="0"/>
              <a:t>Lyubenova’s</a:t>
            </a:r>
            <a:r>
              <a:rPr lang="en-US" dirty="0" smtClean="0"/>
              <a:t> talk)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2164" y="5724448"/>
            <a:ext cx="196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Smith 2014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32080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961529" y="2674471"/>
            <a:ext cx="3048000" cy="2988235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107576"/>
            <a:ext cx="8839200" cy="6807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Inconsistent </a:t>
            </a:r>
            <a:r>
              <a:rPr lang="en-US" dirty="0" smtClean="0"/>
              <a:t>Individual Galaxy IMFs?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3546"/>
          <a:stretch/>
        </p:blipFill>
        <p:spPr>
          <a:xfrm>
            <a:off x="-2031" y="2628900"/>
            <a:ext cx="5903797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1191540"/>
            <a:ext cx="1092200" cy="1072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1" y="1214145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Reference Stellar Population M/L?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700" y="1191540"/>
            <a:ext cx="1092200" cy="10725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8200" y="1214145"/>
            <a:ext cx="2209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Dynamical versus population total M/L?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73800" y="1214145"/>
            <a:ext cx="207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Galaxy-by-galaxy IMF normalization?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2164" y="5724448"/>
            <a:ext cx="196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Smith 2014</a:t>
            </a:r>
            <a:endParaRPr lang="en-GB" sz="2000" i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134117" y="2236696"/>
            <a:ext cx="3009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(See </a:t>
            </a:r>
            <a:r>
              <a:rPr lang="en-US" dirty="0" err="1" smtClean="0"/>
              <a:t>Mariya</a:t>
            </a:r>
            <a:r>
              <a:rPr lang="en-US" dirty="0" smtClean="0"/>
              <a:t> </a:t>
            </a:r>
            <a:r>
              <a:rPr lang="en-US" dirty="0" err="1" smtClean="0"/>
              <a:t>Lyubenova’s</a:t>
            </a:r>
            <a:r>
              <a:rPr lang="en-US" dirty="0" smtClean="0"/>
              <a:t> talk)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515" y="2806190"/>
            <a:ext cx="3025800" cy="275192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991412" y="5408707"/>
            <a:ext cx="986118" cy="17929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629" y="1209469"/>
            <a:ext cx="1092200" cy="10725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85858" y="5727436"/>
            <a:ext cx="2444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Lyubenova</a:t>
            </a:r>
            <a:r>
              <a:rPr lang="en-GB" sz="2000" dirty="0"/>
              <a:t> </a:t>
            </a:r>
            <a:r>
              <a:rPr lang="en-GB" sz="2000" dirty="0" smtClean="0"/>
              <a:t>et al.</a:t>
            </a:r>
            <a:r>
              <a:rPr lang="en-GB" sz="2000" dirty="0" smtClean="0"/>
              <a:t> 2016</a:t>
            </a:r>
            <a:endParaRPr lang="en-GB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12608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2400" y="107576"/>
            <a:ext cx="8851900" cy="680784"/>
          </a:xfrm>
        </p:spPr>
        <p:txBody>
          <a:bodyPr>
            <a:noAutofit/>
          </a:bodyPr>
          <a:lstStyle/>
          <a:p>
            <a:r>
              <a:rPr lang="en-US" sz="4000" dirty="0" smtClean="0"/>
              <a:t>Inconsistent </a:t>
            </a:r>
            <a:r>
              <a:rPr lang="en-US" sz="4000" dirty="0" smtClean="0"/>
              <a:t>IMF </a:t>
            </a:r>
            <a:r>
              <a:rPr lang="en-US" sz="4000" dirty="0"/>
              <a:t>Variation with </a:t>
            </a:r>
            <a:r>
              <a:rPr lang="en-US" sz="4000" dirty="0" smtClean="0">
                <a:latin typeface="Symbol" charset="2"/>
                <a:cs typeface="Symbol" charset="2"/>
              </a:rPr>
              <a:t>[Z/H]?</a:t>
            </a:r>
            <a:endParaRPr lang="en-US" sz="4000" dirty="0">
              <a:latin typeface="Symbol" charset="2"/>
              <a:cs typeface="Symbol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8" y="1933224"/>
            <a:ext cx="4342191" cy="2963334"/>
          </a:xfrm>
          <a:prstGeom prst="rect">
            <a:avLst/>
          </a:prstGeom>
        </p:spPr>
      </p:pic>
      <p:pic>
        <p:nvPicPr>
          <p:cNvPr id="11" name="Picture 10" descr="Figure3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854" y="1566252"/>
            <a:ext cx="4541434" cy="369719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 rot="16200000">
            <a:off x="-449718" y="2356557"/>
            <a:ext cx="1381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(=IMF Slope)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5888" y="1524000"/>
            <a:ext cx="204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Martín-</a:t>
            </a:r>
            <a:r>
              <a:rPr lang="en-US" dirty="0" smtClean="0"/>
              <a:t>Navarro +15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35510" y="1182511"/>
            <a:ext cx="1532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McDermid+14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43300" y="3403600"/>
            <a:ext cx="725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Kroupa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800" y="4965700"/>
            <a:ext cx="3195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and Local IMF - [Z/H]</a:t>
            </a:r>
          </a:p>
          <a:p>
            <a:r>
              <a:rPr lang="en-US" dirty="0" smtClean="0"/>
              <a:t>Stellar Population Analysis Only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38800" y="5283200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IMF – [Z/H]</a:t>
            </a:r>
          </a:p>
          <a:p>
            <a:r>
              <a:rPr lang="en-US" dirty="0" smtClean="0"/>
              <a:t>Dynamics and Stellar Pops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38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23295" y="1629506"/>
            <a:ext cx="8791063" cy="44733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19" y="107576"/>
            <a:ext cx="8636000" cy="68078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Spatially-</a:t>
            </a:r>
            <a:r>
              <a:rPr lang="en-GB" dirty="0"/>
              <a:t>R</a:t>
            </a:r>
            <a:r>
              <a:rPr lang="en-GB" dirty="0" smtClean="0"/>
              <a:t>esolved Populations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4825194" y="3668564"/>
            <a:ext cx="3748222" cy="2187706"/>
            <a:chOff x="4364708" y="3619248"/>
            <a:chExt cx="3439980" cy="19904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rcRect r="18056"/>
            <a:stretch>
              <a:fillRect/>
            </a:stretch>
          </p:blipFill>
          <p:spPr>
            <a:xfrm>
              <a:off x="4364708" y="3619248"/>
              <a:ext cx="3439980" cy="1990443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 rot="865232">
              <a:off x="5280941" y="4078957"/>
              <a:ext cx="1680635" cy="1068866"/>
            </a:xfrm>
            <a:prstGeom prst="ellipse">
              <a:avLst/>
            </a:prstGeom>
            <a:noFill/>
            <a:ln w="76200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48969" y="1750716"/>
            <a:ext cx="3849106" cy="1849349"/>
            <a:chOff x="4424110" y="1824690"/>
            <a:chExt cx="3713480" cy="17383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rcRect t="61566" r="21323" b="2549"/>
            <a:stretch>
              <a:fillRect/>
            </a:stretch>
          </p:blipFill>
          <p:spPr>
            <a:xfrm>
              <a:off x="4424110" y="1824690"/>
              <a:ext cx="3713480" cy="1738388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 rot="865232">
              <a:off x="5494990" y="2172416"/>
              <a:ext cx="1680635" cy="1068866"/>
            </a:xfrm>
            <a:prstGeom prst="ellipse">
              <a:avLst/>
            </a:prstGeom>
            <a:noFill/>
            <a:ln w="762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2991" y="1738387"/>
            <a:ext cx="3924441" cy="1861678"/>
            <a:chOff x="242992" y="1761303"/>
            <a:chExt cx="3698542" cy="16894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rcRect t="2482" r="20704" b="62228"/>
            <a:stretch>
              <a:fillRect/>
            </a:stretch>
          </p:blipFill>
          <p:spPr>
            <a:xfrm>
              <a:off x="242992" y="1761303"/>
              <a:ext cx="3698542" cy="1689414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 rot="865232">
              <a:off x="1307344" y="2102895"/>
              <a:ext cx="1680635" cy="1068866"/>
            </a:xfrm>
            <a:prstGeom prst="ellipse">
              <a:avLst/>
            </a:prstGeom>
            <a:noFill/>
            <a:ln w="762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4149" y="3846644"/>
            <a:ext cx="3873965" cy="2009626"/>
            <a:chOff x="244149" y="3723356"/>
            <a:chExt cx="3713679" cy="19217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rcRect t="7859" r="22839" b="10265"/>
            <a:stretch>
              <a:fillRect/>
            </a:stretch>
          </p:blipFill>
          <p:spPr>
            <a:xfrm>
              <a:off x="244149" y="3723356"/>
              <a:ext cx="3713679" cy="17260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rcRect t="88785" r="18056"/>
            <a:stretch>
              <a:fillRect/>
            </a:stretch>
          </p:blipFill>
          <p:spPr>
            <a:xfrm>
              <a:off x="275327" y="5410200"/>
              <a:ext cx="3620390" cy="23495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 rot="865232">
              <a:off x="1319672" y="4063203"/>
              <a:ext cx="1680635" cy="1068866"/>
            </a:xfrm>
            <a:prstGeom prst="ellipse">
              <a:avLst/>
            </a:prstGeom>
            <a:noFill/>
            <a:ln w="762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280095" y="5745309"/>
            <a:ext cx="78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arcsec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7983" y="5749761"/>
            <a:ext cx="78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arcsec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 l="81212" t="61566" r="15926" b="2549"/>
          <a:stretch>
            <a:fillRect/>
          </a:stretch>
        </p:blipFill>
        <p:spPr>
          <a:xfrm>
            <a:off x="3860800" y="1830669"/>
            <a:ext cx="184150" cy="8674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l="81212" t="61566" r="15926" b="2549"/>
          <a:stretch>
            <a:fillRect/>
          </a:stretch>
        </p:blipFill>
        <p:spPr>
          <a:xfrm>
            <a:off x="8332876" y="1847450"/>
            <a:ext cx="184150" cy="8674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rcRect l="81212" t="61566" r="15926" b="2549"/>
          <a:stretch>
            <a:fillRect/>
          </a:stretch>
        </p:blipFill>
        <p:spPr>
          <a:xfrm>
            <a:off x="3852914" y="3931049"/>
            <a:ext cx="184150" cy="86748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163" y="3932947"/>
            <a:ext cx="209604" cy="8319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283326" y="3821267"/>
            <a:ext cx="1603023" cy="3231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tIns="0" bIns="45720" rtlCol="0" anchor="ctr">
            <a:spAutoFit/>
          </a:bodyPr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Stellar Velocity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95516" y="1757061"/>
            <a:ext cx="1188584" cy="3231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tIns="0" bIns="45720" rtlCol="0" anchor="ctr">
            <a:spAutoFit/>
          </a:bodyPr>
          <a:lstStyle/>
          <a:p>
            <a:pPr algn="ctr"/>
            <a:r>
              <a:rPr lang="en-GB" dirty="0" err="1" smtClean="0">
                <a:solidFill>
                  <a:srgbClr val="000000"/>
                </a:solidFill>
              </a:rPr>
              <a:t>Metallicity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10001" y="1693791"/>
            <a:ext cx="568673" cy="3231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tIns="0" bIns="45720" rtlCol="0" anchor="ctr">
            <a:spAutoFit/>
          </a:bodyPr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Age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3148" y="3790580"/>
            <a:ext cx="766143" cy="3231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tIns="0" bIns="45720" rtlCol="0" anchor="ctr">
            <a:spAutoFit/>
          </a:bodyPr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[</a:t>
            </a:r>
            <a:r>
              <a:rPr lang="en-GB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GB" dirty="0" smtClean="0">
                <a:solidFill>
                  <a:srgbClr val="000000"/>
                </a:solidFill>
              </a:rPr>
              <a:t>/Fe]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77474" y="1629502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Young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34031" y="2476838"/>
            <a:ext cx="53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Old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11756" y="1092026"/>
            <a:ext cx="451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/>
                <a:cs typeface="Arial"/>
              </a:rPr>
              <a:t>NGC4526 / </a:t>
            </a:r>
            <a:r>
              <a:rPr lang="en-GB" dirty="0" smtClean="0"/>
              <a:t>SAURON</a:t>
            </a:r>
            <a:r>
              <a:rPr lang="en-GB" dirty="0" smtClean="0"/>
              <a:t>: </a:t>
            </a:r>
            <a:r>
              <a:rPr lang="en-GB" dirty="0" err="1" smtClean="0"/>
              <a:t>Kuntschner</a:t>
            </a:r>
            <a:r>
              <a:rPr lang="en-GB" dirty="0" smtClean="0"/>
              <a:t> et al.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648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739900" y="1066800"/>
            <a:ext cx="5118100" cy="4927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8466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 excess in early-type galaxies</a:t>
            </a:r>
            <a:endParaRPr lang="en-GB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22" y="1164406"/>
            <a:ext cx="4904178" cy="473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158967" y="1018113"/>
            <a:ext cx="1649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Cappellari+06</a:t>
            </a:r>
            <a:endParaRPr lang="en-US" sz="20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870200" y="1308100"/>
            <a:ext cx="2908300" cy="1498600"/>
            <a:chOff x="2870200" y="1308100"/>
            <a:chExt cx="2908300" cy="1498600"/>
          </a:xfrm>
        </p:grpSpPr>
        <p:sp>
          <p:nvSpPr>
            <p:cNvPr id="23" name="Oval 22"/>
            <p:cNvSpPr/>
            <p:nvPr/>
          </p:nvSpPr>
          <p:spPr>
            <a:xfrm>
              <a:off x="4965700" y="1308100"/>
              <a:ext cx="812800" cy="14986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70200" y="1345206"/>
              <a:ext cx="23494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 ‘pile up’ at </a:t>
              </a:r>
            </a:p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high (M/L)</a:t>
              </a:r>
              <a:r>
                <a:rPr lang="en-US" sz="2400" baseline="-25000" dirty="0" smtClean="0">
                  <a:solidFill>
                    <a:srgbClr val="FF0000"/>
                  </a:solidFill>
                </a:rPr>
                <a:t>pop</a:t>
              </a:r>
              <a:endParaRPr lang="en-US" sz="2400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803400" y="5969000"/>
            <a:ext cx="344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Stellar Population Models</a:t>
            </a:r>
            <a:endParaRPr lang="en-US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245100" y="6197600"/>
            <a:ext cx="1473200" cy="0"/>
          </a:xfrm>
          <a:prstGeom prst="straightConnector1">
            <a:avLst/>
          </a:prstGeom>
          <a:ln>
            <a:solidFill>
              <a:schemeClr val="tx1">
                <a:alpha val="9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-497453" y="4092552"/>
            <a:ext cx="3415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Stellar Dynamical Models</a:t>
            </a:r>
            <a:endParaRPr lang="en-US" sz="24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242124" y="1322497"/>
            <a:ext cx="1734" cy="1230961"/>
          </a:xfrm>
          <a:prstGeom prst="straightConnector1">
            <a:avLst/>
          </a:prstGeom>
          <a:ln>
            <a:solidFill>
              <a:schemeClr val="tx1">
                <a:alpha val="9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2540000" y="3073400"/>
            <a:ext cx="4000500" cy="1333500"/>
            <a:chOff x="2540000" y="3073400"/>
            <a:chExt cx="4000500" cy="1333500"/>
          </a:xfrm>
        </p:grpSpPr>
        <p:sp>
          <p:nvSpPr>
            <p:cNvPr id="19" name="Oval 18"/>
            <p:cNvSpPr/>
            <p:nvPr/>
          </p:nvSpPr>
          <p:spPr>
            <a:xfrm>
              <a:off x="2540000" y="3073400"/>
              <a:ext cx="2552700" cy="1333500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89501" y="3415306"/>
              <a:ext cx="16509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FF"/>
                  </a:solidFill>
                </a:rPr>
                <a:t>Effect of young stars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32100" y="3873500"/>
              <a:ext cx="1871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1SSP               2SSP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3424767" y="4072467"/>
              <a:ext cx="664633" cy="4233"/>
            </a:xfrm>
            <a:prstGeom prst="straightConnector1">
              <a:avLst/>
            </a:prstGeom>
            <a:ln w="12700" cmpd="sng">
              <a:solidFill>
                <a:srgbClr val="0000FF">
                  <a:alpha val="95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 rot="18988151">
            <a:off x="5753100" y="1676400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</a:rPr>
              <a:t>Chabrier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8988151">
            <a:off x="5386020" y="1224979"/>
            <a:ext cx="112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Salpeter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02824" y="2734234"/>
            <a:ext cx="2046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M/L consistent with varying IMF, but varying dark matter not ruled 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83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Accounting for (M/L)</a:t>
            </a:r>
            <a:r>
              <a:rPr lang="en-US" baseline="-25000" dirty="0" err="1" smtClean="0"/>
              <a:t>Salp</a:t>
            </a:r>
            <a:r>
              <a:rPr lang="en-US" dirty="0" smtClean="0"/>
              <a:t> Variations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975" y="959556"/>
            <a:ext cx="3966712" cy="540455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Oval 8"/>
          <p:cNvSpPr/>
          <p:nvPr/>
        </p:nvSpPr>
        <p:spPr>
          <a:xfrm>
            <a:off x="2858753" y="1552223"/>
            <a:ext cx="586445" cy="1234552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0000"/>
                  <a:satMod val="110000"/>
                  <a:lumMod val="70000"/>
                  <a:alpha val="32000"/>
                </a:schemeClr>
              </a:gs>
              <a:gs pos="65000">
                <a:schemeClr val="accent1">
                  <a:shade val="90000"/>
                  <a:satMod val="200000"/>
                  <a:lumMod val="110000"/>
                  <a:alpha val="32000"/>
                </a:schemeClr>
              </a:gs>
              <a:gs pos="100000">
                <a:schemeClr val="accent1">
                  <a:tint val="90000"/>
                  <a:shade val="100000"/>
                  <a:satMod val="250000"/>
                  <a:lumMod val="150000"/>
                  <a:alpha val="32000"/>
                </a:schemeClr>
              </a:gs>
            </a:gsLst>
            <a:lin ang="16200000" scaled="1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55931" y="3002845"/>
            <a:ext cx="586445" cy="1234552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50000"/>
                  <a:satMod val="110000"/>
                  <a:lumMod val="70000"/>
                  <a:alpha val="32000"/>
                </a:schemeClr>
              </a:gs>
              <a:gs pos="65000">
                <a:schemeClr val="accent1">
                  <a:shade val="90000"/>
                  <a:satMod val="200000"/>
                  <a:lumMod val="110000"/>
                  <a:alpha val="32000"/>
                </a:schemeClr>
              </a:gs>
              <a:gs pos="100000">
                <a:schemeClr val="accent1">
                  <a:tint val="90000"/>
                  <a:shade val="100000"/>
                  <a:satMod val="250000"/>
                  <a:lumMod val="150000"/>
                  <a:alpha val="32000"/>
                </a:schemeClr>
              </a:gs>
            </a:gsLst>
            <a:lin ang="16200000" scaled="1"/>
            <a:tileRect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381155">
            <a:off x="4088598" y="1756466"/>
            <a:ext cx="1642046" cy="617276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37000"/>
                </a:srgbClr>
              </a:gs>
              <a:gs pos="48000">
                <a:srgbClr val="FF6666">
                  <a:alpha val="37000"/>
                </a:srgbClr>
              </a:gs>
              <a:gs pos="100000">
                <a:srgbClr val="EECABE">
                  <a:alpha val="37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513119">
            <a:off x="4086720" y="4869693"/>
            <a:ext cx="1642046" cy="617276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37000"/>
                </a:srgbClr>
              </a:gs>
              <a:gs pos="48000">
                <a:srgbClr val="FF6666">
                  <a:alpha val="37000"/>
                </a:srgbClr>
              </a:gs>
              <a:gs pos="100000">
                <a:srgbClr val="EECABE">
                  <a:alpha val="37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125882" y="3511175"/>
            <a:ext cx="27491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Incorporate the M/L changes into the MGE of the dynamical model</a:t>
            </a:r>
          </a:p>
          <a:p>
            <a:endParaRPr lang="en-US" sz="2000" dirty="0" smtClean="0">
              <a:latin typeface="Wingdings"/>
              <a:ea typeface="Wingdings"/>
              <a:cs typeface="Wingdings"/>
              <a:sym typeface="Wingdings"/>
            </a:endParaRPr>
          </a:p>
          <a:p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u="sng" dirty="0" smtClean="0">
                <a:sym typeface="Wingdings"/>
              </a:rPr>
              <a:t>self-consistent </a:t>
            </a:r>
            <a:r>
              <a:rPr lang="en-US" sz="2000" dirty="0" smtClean="0">
                <a:sym typeface="Wingdings"/>
              </a:rPr>
              <a:t>dynamical </a:t>
            </a:r>
            <a:r>
              <a:rPr lang="en-US" sz="2000" dirty="0" err="1" smtClean="0">
                <a:sym typeface="Wingdings"/>
              </a:rPr>
              <a:t>modelling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311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Assuming </a:t>
            </a:r>
            <a:r>
              <a:rPr lang="en-US" u="sng" dirty="0" smtClean="0"/>
              <a:t>Constant</a:t>
            </a:r>
            <a:r>
              <a:rPr lang="en-US" dirty="0" smtClean="0"/>
              <a:t> (M/L)</a:t>
            </a:r>
            <a:r>
              <a:rPr lang="en-US" baseline="-25000" dirty="0" err="1" smtClean="0"/>
              <a:t>Salp</a:t>
            </a: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67" y="1016000"/>
            <a:ext cx="6204986" cy="5308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0966" y="5022062"/>
            <a:ext cx="2803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Credit: Adriano </a:t>
            </a:r>
            <a:r>
              <a:rPr lang="en-US" dirty="0" err="1" smtClean="0">
                <a:solidFill>
                  <a:schemeClr val="bg1"/>
                </a:solidFill>
              </a:rPr>
              <a:t>Poci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Macquarie Masters Student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900" y="3733800"/>
            <a:ext cx="86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err="1" smtClean="0"/>
              <a:t>dyn</a:t>
            </a:r>
            <a:endParaRPr lang="en-US" sz="3200" baseline="-250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08000" y="2768600"/>
            <a:ext cx="0" cy="1104900"/>
          </a:xfrm>
          <a:prstGeom prst="straightConnector1">
            <a:avLst/>
          </a:prstGeom>
          <a:ln>
            <a:solidFill>
              <a:srgbClr val="FFFFFF">
                <a:alpha val="9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38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0586" y="1015999"/>
            <a:ext cx="6233581" cy="531828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680784"/>
          </a:xfrm>
        </p:spPr>
        <p:txBody>
          <a:bodyPr>
            <a:normAutofit fontScale="90000"/>
          </a:bodyPr>
          <a:lstStyle/>
          <a:p>
            <a:r>
              <a:rPr lang="en-US" dirty="0"/>
              <a:t>Assuming </a:t>
            </a:r>
            <a:r>
              <a:rPr lang="en-US" u="sng" dirty="0" smtClean="0"/>
              <a:t>Radially Varying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/>
              <a:t>M/L)</a:t>
            </a:r>
            <a:r>
              <a:rPr lang="en-US" baseline="-25000" dirty="0" err="1" smtClean="0"/>
              <a:t>Salp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30966" y="5022062"/>
            <a:ext cx="2803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Credit: Adriano </a:t>
            </a:r>
            <a:r>
              <a:rPr lang="en-US" dirty="0" err="1" smtClean="0">
                <a:solidFill>
                  <a:schemeClr val="bg1"/>
                </a:solidFill>
              </a:rPr>
              <a:t>Poci</a:t>
            </a:r>
            <a:r>
              <a:rPr lang="en-US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Macquarie Masters Student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900" y="3733800"/>
            <a:ext cx="86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err="1" smtClean="0"/>
              <a:t>dyn</a:t>
            </a:r>
            <a:endParaRPr lang="en-US" sz="3200" baseline="-250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08000" y="2768600"/>
            <a:ext cx="0" cy="1104900"/>
          </a:xfrm>
          <a:prstGeom prst="straightConnector1">
            <a:avLst/>
          </a:prstGeom>
          <a:ln>
            <a:solidFill>
              <a:srgbClr val="FFFFFF">
                <a:alpha val="9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16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9144000" cy="421309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680784"/>
          </a:xfrm>
        </p:spPr>
        <p:txBody>
          <a:bodyPr>
            <a:normAutofit fontScale="90000"/>
          </a:bodyPr>
          <a:lstStyle/>
          <a:p>
            <a:r>
              <a:rPr lang="en-US" dirty="0"/>
              <a:t>Assuming </a:t>
            </a:r>
            <a:r>
              <a:rPr lang="en-US" u="sng" dirty="0" smtClean="0"/>
              <a:t>Radially Varying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/>
              <a:t>M/L)</a:t>
            </a:r>
            <a:r>
              <a:rPr lang="en-US" baseline="-25000" dirty="0" err="1" smtClean="0"/>
              <a:t>Salp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1347" y="967148"/>
            <a:ext cx="2132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Credit: Adriano </a:t>
            </a:r>
            <a:r>
              <a:rPr lang="en-US" dirty="0" err="1" smtClean="0"/>
              <a:t>Poci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903052" y="2014113"/>
            <a:ext cx="141581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= Strong Age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Gradient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792768" y="2150159"/>
            <a:ext cx="146049" cy="128058"/>
          </a:xfrm>
          <a:prstGeom prst="star5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7804" y="2074268"/>
            <a:ext cx="1598706" cy="552823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0"/>
          <p:cNvSpPr>
            <a:spLocks noGrp="1"/>
          </p:cNvSpPr>
          <p:nvPr>
            <p:ph idx="1"/>
          </p:nvPr>
        </p:nvSpPr>
        <p:spPr>
          <a:xfrm>
            <a:off x="517548" y="5598956"/>
            <a:ext cx="8400964" cy="750376"/>
          </a:xfrm>
        </p:spPr>
        <p:txBody>
          <a:bodyPr>
            <a:normAutofit lnSpcReduction="10000"/>
          </a:bodyPr>
          <a:lstStyle/>
          <a:p>
            <a:pPr>
              <a:spcBef>
                <a:spcPts val="800"/>
              </a:spcBef>
            </a:pPr>
            <a:r>
              <a:rPr lang="en-US" dirty="0" smtClean="0"/>
              <a:t>Accounting for radial age/</a:t>
            </a:r>
            <a:r>
              <a:rPr lang="en-US" dirty="0" err="1" smtClean="0"/>
              <a:t>metallicity</a:t>
            </a:r>
            <a:r>
              <a:rPr lang="en-US" dirty="0" smtClean="0"/>
              <a:t> variations reduces scatter due to strong gradients – important for later types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24619" y="1587333"/>
            <a:ext cx="147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Constant M/L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77530" y="1581000"/>
            <a:ext cx="134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Varying M/L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1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7576"/>
            <a:ext cx="9144000" cy="680784"/>
          </a:xfrm>
        </p:spPr>
        <p:txBody>
          <a:bodyPr>
            <a:noAutofit/>
          </a:bodyPr>
          <a:lstStyle/>
          <a:p>
            <a:r>
              <a:rPr lang="en-GB" sz="4000" dirty="0" smtClean="0"/>
              <a:t>Spatially-Resolved Star Formation History</a:t>
            </a:r>
            <a:endParaRPr lang="en-GB" sz="40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grpSp>
        <p:nvGrpSpPr>
          <p:cNvPr id="37" name="Group 36"/>
          <p:cNvGrpSpPr/>
          <p:nvPr/>
        </p:nvGrpSpPr>
        <p:grpSpPr>
          <a:xfrm>
            <a:off x="63366" y="941684"/>
            <a:ext cx="9017267" cy="5415751"/>
            <a:chOff x="63366" y="1421924"/>
            <a:chExt cx="9017267" cy="541575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366" y="1652704"/>
              <a:ext cx="2983717" cy="246888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10449" y="1652704"/>
              <a:ext cx="2930099" cy="246888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03914" y="1652704"/>
              <a:ext cx="2976719" cy="246888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7945" y="4368795"/>
              <a:ext cx="2968116" cy="246888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79575" y="4368795"/>
              <a:ext cx="2905241" cy="246888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703129" y="5956068"/>
              <a:ext cx="1500255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000000"/>
                  </a:solidFill>
                </a:rPr>
                <a:t>65% of Mass</a:t>
              </a:r>
              <a:endParaRPr lang="en-GB" sz="2000" dirty="0">
                <a:solidFill>
                  <a:srgbClr val="00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10449" y="5956068"/>
              <a:ext cx="1500255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000000"/>
                  </a:solidFill>
                </a:rPr>
                <a:t>31% of Mass</a:t>
              </a:r>
              <a:endParaRPr lang="en-GB" sz="2000" dirty="0">
                <a:solidFill>
                  <a:srgbClr val="00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43745" y="3449565"/>
              <a:ext cx="1388296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000000"/>
                  </a:solidFill>
                </a:rPr>
                <a:t>4</a:t>
              </a:r>
              <a:r>
                <a:rPr lang="en-GB" sz="2000" dirty="0" smtClean="0">
                  <a:solidFill>
                    <a:srgbClr val="000000"/>
                  </a:solidFill>
                </a:rPr>
                <a:t>% of Mass</a:t>
              </a:r>
              <a:endParaRPr lang="en-GB" sz="2000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767518" y="3449565"/>
              <a:ext cx="1589798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000000"/>
                  </a:solidFill>
                </a:rPr>
                <a:t>0.6% of Mass</a:t>
              </a:r>
              <a:endParaRPr lang="en-GB" sz="2000" dirty="0">
                <a:solidFill>
                  <a:srgbClr val="00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770321" y="3449565"/>
              <a:ext cx="1694995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000000"/>
                  </a:solidFill>
                </a:rPr>
                <a:t>0.01% of Mass</a:t>
              </a:r>
              <a:endParaRPr lang="en-GB" sz="2000" dirty="0">
                <a:solidFill>
                  <a:srgbClr val="0000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38014" y="1422407"/>
              <a:ext cx="2112152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0.1 &lt; age &lt; 1. 2Gyr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816731" y="1421924"/>
              <a:ext cx="2112152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1.2 &lt; age &lt; 3.0 </a:t>
              </a:r>
              <a:r>
                <a:rPr lang="en-GB" sz="2000" dirty="0" err="1" smtClean="0">
                  <a:solidFill>
                    <a:schemeClr val="bg1"/>
                  </a:solidFill>
                </a:rPr>
                <a:t>Gyr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38593" y="1438857"/>
              <a:ext cx="1723549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3</a:t>
              </a:r>
              <a:r>
                <a:rPr lang="en-GB" sz="2000" dirty="0" smtClean="0">
                  <a:solidFill>
                    <a:schemeClr val="bg1"/>
                  </a:solidFill>
                </a:rPr>
                <a:t> &lt; age &lt; 5 </a:t>
              </a:r>
              <a:r>
                <a:rPr lang="en-GB" sz="2000" dirty="0" err="1" smtClean="0">
                  <a:solidFill>
                    <a:schemeClr val="bg1"/>
                  </a:solidFill>
                </a:rPr>
                <a:t>Gyr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59785" y="4165599"/>
              <a:ext cx="1852666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000000"/>
                  </a:solidFill>
                </a:rPr>
                <a:t>5 &lt; age &lt; 10 </a:t>
              </a:r>
              <a:r>
                <a:rPr lang="en-GB" sz="2000" dirty="0" err="1" smtClean="0">
                  <a:solidFill>
                    <a:srgbClr val="000000"/>
                  </a:solidFill>
                </a:rPr>
                <a:t>Gyr</a:t>
              </a:r>
              <a:endParaRPr lang="en-GB" sz="2000" dirty="0">
                <a:solidFill>
                  <a:srgbClr val="00000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623142" y="4188814"/>
              <a:ext cx="1479892" cy="40011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000000"/>
                  </a:solidFill>
                </a:rPr>
                <a:t>age &gt; 10 </a:t>
              </a:r>
              <a:r>
                <a:rPr lang="en-GB" sz="2000" dirty="0" err="1" smtClean="0">
                  <a:solidFill>
                    <a:srgbClr val="000000"/>
                  </a:solidFill>
                </a:rPr>
                <a:t>Gyr</a:t>
              </a:r>
              <a:endParaRPr lang="en-GB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631044" y="3865253"/>
            <a:ext cx="172014" cy="2248906"/>
          </a:xfrm>
          <a:prstGeom prst="rect">
            <a:avLst/>
          </a:prstGeom>
          <a:gradFill flip="none" rotWithShape="1">
            <a:gsLst>
              <a:gs pos="0">
                <a:srgbClr val="00009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  <a:gs pos="20000">
                <a:schemeClr val="accent1">
                  <a:lumMod val="75000"/>
                </a:schemeClr>
              </a:gs>
              <a:gs pos="38000">
                <a:srgbClr val="5AE3FF"/>
              </a:gs>
              <a:gs pos="50000">
                <a:srgbClr val="0CFF3A"/>
              </a:gs>
              <a:gs pos="63000">
                <a:srgbClr val="FAFF00"/>
              </a:gs>
              <a:gs pos="82000">
                <a:srgbClr val="FF0000"/>
              </a:gs>
              <a:gs pos="99000">
                <a:srgbClr val="FFECEB"/>
              </a:gs>
            </a:gsLst>
            <a:lin ang="16200000" scaled="0"/>
            <a:tileRect/>
          </a:gradFill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/>
          <p:cNvSpPr txBox="1"/>
          <p:nvPr/>
        </p:nvSpPr>
        <p:spPr>
          <a:xfrm rot="16200000">
            <a:off x="-339609" y="4772461"/>
            <a:ext cx="15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Mass Fraction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64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Spatially-resolved picture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663" y="991611"/>
            <a:ext cx="6437028" cy="5326326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2" name="Group 11"/>
          <p:cNvGrpSpPr/>
          <p:nvPr/>
        </p:nvGrpSpPr>
        <p:grpSpPr>
          <a:xfrm rot="19454306">
            <a:off x="-708661" y="757552"/>
            <a:ext cx="9919060" cy="7714336"/>
            <a:chOff x="-1121647" y="957021"/>
            <a:chExt cx="9713773" cy="745565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960801">
              <a:off x="-1121647" y="957021"/>
              <a:ext cx="9713773" cy="623477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928406">
              <a:off x="4168943" y="7951015"/>
              <a:ext cx="23461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rgbClr val="000000"/>
                  </a:solidFill>
                </a:rPr>
                <a:t>Young et al. 2010</a:t>
              </a:r>
              <a:endParaRPr lang="en-GB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28464" y="303569"/>
            <a:ext cx="8117037" cy="6554431"/>
            <a:chOff x="892502" y="303569"/>
            <a:chExt cx="8117037" cy="65544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2502" y="303569"/>
              <a:ext cx="8117037" cy="655443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142605" y="6380113"/>
              <a:ext cx="1701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Davis et al. 2013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278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 Disks in Atlas3D ETGs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80" y="1080364"/>
            <a:ext cx="5443526" cy="51679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1819" y="1298727"/>
            <a:ext cx="1325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NGC4459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1044" y="4957690"/>
            <a:ext cx="1915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A76312"/>
                </a:solidFill>
                <a:latin typeface="Arial"/>
                <a:cs typeface="Arial"/>
              </a:rPr>
              <a:t>HST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+ </a:t>
            </a:r>
            <a:r>
              <a:rPr lang="en-US" sz="2000" dirty="0" smtClean="0">
                <a:solidFill>
                  <a:schemeClr val="accent4"/>
                </a:solidFill>
                <a:latin typeface="Arial"/>
                <a:cs typeface="Arial"/>
              </a:rPr>
              <a:t>CARMA</a:t>
            </a:r>
            <a:endParaRPr lang="en-US" sz="2000" dirty="0">
              <a:solidFill>
                <a:schemeClr val="accent4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3720" y="5612613"/>
            <a:ext cx="2020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Davis &amp; McDermid,</a:t>
            </a:r>
          </a:p>
          <a:p>
            <a:r>
              <a:rPr lang="en-US" i="1" dirty="0" smtClean="0"/>
              <a:t>2016 submitted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1100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 Disks in Atlas3D ETGs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1074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0188" y="1572902"/>
            <a:ext cx="1325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NGC4459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Content Placeholder 10"/>
          <p:cNvSpPr>
            <a:spLocks noGrp="1"/>
          </p:cNvSpPr>
          <p:nvPr>
            <p:ph idx="1"/>
          </p:nvPr>
        </p:nvSpPr>
        <p:spPr>
          <a:xfrm>
            <a:off x="517547" y="5677646"/>
            <a:ext cx="8297747" cy="67168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800"/>
              </a:spcBef>
            </a:pPr>
            <a:r>
              <a:rPr lang="en-US" dirty="0" smtClean="0"/>
              <a:t>Sample of 7 early-type galaxies (ETGs) with well-resolved, regular CO disks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56023" y="6387656"/>
            <a:ext cx="36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Davis &amp; McDermid, </a:t>
            </a:r>
            <a:r>
              <a:rPr lang="en-US" i="1" dirty="0" smtClean="0"/>
              <a:t>2016 submitted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876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 Disks in Atlas3D ETGs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17548" y="5093896"/>
            <a:ext cx="7878788" cy="1255436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800"/>
              </a:spcBef>
            </a:pPr>
            <a:r>
              <a:rPr lang="en-US" dirty="0" smtClean="0"/>
              <a:t>Use CO to trace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circ</a:t>
            </a:r>
            <a:r>
              <a:rPr lang="en-US" dirty="0" smtClean="0"/>
              <a:t>(r)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Enclosed Mass Profile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Compare M(r) with luminosity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latin typeface="+mn-lt"/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>
                <a:ea typeface="Wingdings"/>
                <a:sym typeface="Wingdings"/>
              </a:rPr>
              <a:t>M/L Profile</a:t>
            </a:r>
          </a:p>
          <a:p>
            <a:pPr>
              <a:spcBef>
                <a:spcPts val="800"/>
              </a:spcBef>
            </a:pPr>
            <a:r>
              <a:rPr lang="en-US" dirty="0" smtClean="0">
                <a:ea typeface="Wingdings"/>
                <a:sym typeface="Wingdings"/>
              </a:rPr>
              <a:t>Compare M/L(r) with stellar populations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 </a:t>
            </a:r>
            <a:r>
              <a:rPr lang="en-US" dirty="0" err="1" smtClean="0">
                <a:latin typeface="Symbol" charset="2"/>
                <a:ea typeface="Wingdings"/>
                <a:cs typeface="Symbol" charset="2"/>
                <a:sym typeface="Wingdings"/>
              </a:rPr>
              <a:t>a</a:t>
            </a:r>
            <a:r>
              <a:rPr lang="en-US" baseline="-25000" dirty="0" err="1" smtClean="0">
                <a:ea typeface="Wingdings"/>
                <a:sym typeface="Wingdings"/>
              </a:rPr>
              <a:t>dyn</a:t>
            </a:r>
            <a:r>
              <a:rPr lang="en-US" dirty="0" smtClean="0">
                <a:ea typeface="Wingdings"/>
                <a:sym typeface="Wingdings"/>
              </a:rPr>
              <a:t> </a:t>
            </a:r>
            <a:r>
              <a:rPr lang="en-US" dirty="0">
                <a:ea typeface="Wingdings"/>
                <a:sym typeface="Wingdings"/>
              </a:rPr>
              <a:t>Profile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031" y="1003853"/>
            <a:ext cx="6984726" cy="40280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6023" y="6387656"/>
            <a:ext cx="36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Davis &amp; McDermid, </a:t>
            </a:r>
            <a:r>
              <a:rPr lang="en-US" i="1" dirty="0" smtClean="0"/>
              <a:t>2016 submitted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176266" y="2453163"/>
            <a:ext cx="1866717" cy="58477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	CARMA</a:t>
            </a:r>
          </a:p>
          <a:p>
            <a:r>
              <a:rPr lang="en-US" sz="1600" dirty="0" smtClean="0">
                <a:solidFill>
                  <a:srgbClr val="FF2900"/>
                </a:solidFill>
                <a:latin typeface="Arial"/>
                <a:cs typeface="Arial"/>
              </a:rPr>
              <a:t>IRAM Combes+07</a:t>
            </a:r>
            <a:endParaRPr lang="en-US" sz="1600" dirty="0">
              <a:solidFill>
                <a:srgbClr val="FF29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8212" y="1154426"/>
            <a:ext cx="1325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NGC4459</a:t>
            </a: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50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M/L Profile from CO Disk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18565" y="5108321"/>
            <a:ext cx="7878788" cy="1347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</a:schemeClr>
              </a:buClr>
              <a:buFont typeface="Wingdings 2" pitchFamily="18" charset="2"/>
              <a:buChar char="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tx1">
                  <a:lumMod val="65000"/>
                </a:schemeClr>
              </a:buClr>
              <a:buFont typeface="Wingdings 2" pitchFamily="18" charset="2"/>
              <a:buChar char="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dirty="0" smtClean="0"/>
              <a:t>Model fit directly to CO data cube with </a:t>
            </a:r>
            <a:r>
              <a:rPr lang="en-US" dirty="0" err="1" smtClean="0"/>
              <a:t>KINematic</a:t>
            </a:r>
            <a:r>
              <a:rPr lang="en-US" dirty="0" smtClean="0"/>
              <a:t> Molecular Simulator (</a:t>
            </a:r>
            <a:r>
              <a:rPr lang="en-US" dirty="0" err="1" smtClean="0"/>
              <a:t>KinMS</a:t>
            </a:r>
            <a:r>
              <a:rPr lang="en-US" dirty="0" smtClean="0"/>
              <a:t>) of Davis+13</a:t>
            </a:r>
          </a:p>
          <a:p>
            <a:pPr>
              <a:spcBef>
                <a:spcPts val="200"/>
              </a:spcBef>
            </a:pPr>
            <a:r>
              <a:rPr lang="en-US" dirty="0" smtClean="0"/>
              <a:t>Use MCMC to optimize disk flux, </a:t>
            </a:r>
            <a:r>
              <a:rPr lang="en-US" dirty="0" err="1" smtClean="0"/>
              <a:t>centre</a:t>
            </a:r>
            <a:r>
              <a:rPr lang="en-US" dirty="0" smtClean="0"/>
              <a:t>, PA, inclination, dispersion, and rotation velocity in radial bins</a:t>
            </a:r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49666"/>
          <a:stretch/>
        </p:blipFill>
        <p:spPr>
          <a:xfrm>
            <a:off x="1737997" y="1018384"/>
            <a:ext cx="5561962" cy="40610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58068" y="1731638"/>
            <a:ext cx="1211126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NGC4459</a:t>
            </a:r>
          </a:p>
          <a:p>
            <a:pPr algn="r"/>
            <a:r>
              <a:rPr lang="en-US" b="1" dirty="0" smtClean="0">
                <a:solidFill>
                  <a:srgbClr val="FFC000"/>
                </a:solidFill>
                <a:latin typeface="Arial"/>
                <a:cs typeface="Arial"/>
              </a:rPr>
              <a:t>Data</a:t>
            </a:r>
          </a:p>
          <a:p>
            <a:pPr algn="r"/>
            <a:r>
              <a:rPr lang="en-US" b="1" dirty="0" smtClean="0">
                <a:solidFill>
                  <a:srgbClr val="29CBFF"/>
                </a:solidFill>
                <a:latin typeface="Arial"/>
                <a:cs typeface="Arial"/>
              </a:rPr>
              <a:t>Model</a:t>
            </a:r>
            <a:endParaRPr lang="en-US" b="1" dirty="0">
              <a:solidFill>
                <a:srgbClr val="29CBFF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6023" y="6387656"/>
            <a:ext cx="36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Davis &amp; McDermid, </a:t>
            </a:r>
            <a:r>
              <a:rPr lang="en-US" i="1" dirty="0" smtClean="0"/>
              <a:t>2016 submitted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239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200" y="1409700"/>
            <a:ext cx="7213600" cy="449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1072882" y="1482523"/>
            <a:ext cx="7017018" cy="4308677"/>
            <a:chOff x="4387581" y="936423"/>
            <a:chExt cx="4073739" cy="26605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87581" y="936423"/>
              <a:ext cx="4073739" cy="266052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016210" y="2745124"/>
              <a:ext cx="179609" cy="2052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8466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 excess in early-type galaxies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7273" y="3251200"/>
            <a:ext cx="1616250" cy="1511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35858" y="980013"/>
            <a:ext cx="3108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van </a:t>
            </a:r>
            <a:r>
              <a:rPr lang="en-US" sz="2000" dirty="0" err="1"/>
              <a:t>Dokkum</a:t>
            </a:r>
            <a:r>
              <a:rPr lang="en-US" sz="2000" dirty="0"/>
              <a:t> &amp; Conroy 2010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5307" y="1951011"/>
            <a:ext cx="698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FeH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0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M/L Profile from CO Disk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565" y="5108321"/>
            <a:ext cx="7878788" cy="134756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200"/>
              </a:spcBef>
            </a:pPr>
            <a:r>
              <a:rPr lang="en-US" dirty="0" smtClean="0"/>
              <a:t>Model fit directly to CO data cube with publicly available </a:t>
            </a:r>
            <a:r>
              <a:rPr lang="en-US" dirty="0" err="1" smtClean="0"/>
              <a:t>KINematic</a:t>
            </a:r>
            <a:r>
              <a:rPr lang="en-US" dirty="0" smtClean="0"/>
              <a:t> Molecular Simulator (</a:t>
            </a:r>
            <a:r>
              <a:rPr lang="en-US" dirty="0" err="1" smtClean="0"/>
              <a:t>KinMS</a:t>
            </a:r>
            <a:r>
              <a:rPr lang="en-US" dirty="0" smtClean="0"/>
              <a:t>) of Davis+13a</a:t>
            </a:r>
          </a:p>
          <a:p>
            <a:pPr>
              <a:spcBef>
                <a:spcPts val="200"/>
              </a:spcBef>
            </a:pPr>
            <a:r>
              <a:rPr lang="en-US" dirty="0" smtClean="0"/>
              <a:t>Use MCMC to optimize disk flux, </a:t>
            </a:r>
            <a:r>
              <a:rPr lang="en-US" dirty="0" err="1" smtClean="0"/>
              <a:t>centre</a:t>
            </a:r>
            <a:r>
              <a:rPr lang="en-US" dirty="0" smtClean="0"/>
              <a:t>, PA, inclination, and rotation velocity in radial bins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1475"/>
          <a:stretch/>
        </p:blipFill>
        <p:spPr>
          <a:xfrm>
            <a:off x="1861631" y="1018384"/>
            <a:ext cx="5406306" cy="40945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8644" y="1645055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2900"/>
                </a:solidFill>
              </a:rPr>
              <a:t>M/L from Stellar Populations</a:t>
            </a:r>
            <a:endParaRPr lang="en-US" dirty="0">
              <a:solidFill>
                <a:srgbClr val="FF29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22182" y="2518955"/>
            <a:ext cx="292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M/L from CO Gas Disk Model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8212" y="3277428"/>
            <a:ext cx="1982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Ratio of M/</a:t>
            </a:r>
            <a:r>
              <a:rPr lang="en-US" sz="2000" dirty="0" err="1" smtClean="0">
                <a:solidFill>
                  <a:schemeClr val="bg1"/>
                </a:solidFill>
              </a:rPr>
              <a:t>Ls</a:t>
            </a:r>
            <a:r>
              <a:rPr lang="en-US" sz="2000" dirty="0" smtClean="0">
                <a:solidFill>
                  <a:schemeClr val="bg1"/>
                </a:solidFill>
              </a:rPr>
              <a:t> = </a:t>
            </a:r>
            <a:r>
              <a:rPr lang="en-US" sz="2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a</a:t>
            </a:r>
            <a:endParaRPr lang="en-US" sz="2000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56023" y="6387656"/>
            <a:ext cx="36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Davis &amp; McDermid, </a:t>
            </a:r>
            <a:r>
              <a:rPr lang="en-US" i="1" dirty="0" smtClean="0"/>
              <a:t>2016 submitted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0857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M/L Profile from CO Disk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26" y="969582"/>
            <a:ext cx="7328671" cy="2689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36" y="3661009"/>
            <a:ext cx="7328671" cy="26907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56023" y="6387656"/>
            <a:ext cx="36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Davis &amp; McDermid, </a:t>
            </a:r>
            <a:r>
              <a:rPr lang="en-US" i="1" dirty="0" smtClean="0"/>
              <a:t>2016 submitted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802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680784"/>
          </a:xfrm>
        </p:spPr>
        <p:txBody>
          <a:bodyPr>
            <a:noAutofit/>
          </a:bodyPr>
          <a:lstStyle/>
          <a:p>
            <a:r>
              <a:rPr lang="en-US" sz="4000" dirty="0" smtClean="0"/>
              <a:t>IMF Profile with Local Velocity Dispersion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096775" y="1024551"/>
            <a:ext cx="6926637" cy="49519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3517" y="1205157"/>
            <a:ext cx="6559972" cy="46251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5381" y="1213953"/>
            <a:ext cx="6559972" cy="46251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56023" y="6387656"/>
            <a:ext cx="36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Davis &amp; McDermid, </a:t>
            </a:r>
            <a:r>
              <a:rPr lang="en-US" i="1" dirty="0" smtClean="0"/>
              <a:t>2016 submitted</a:t>
            </a:r>
            <a:endParaRPr lang="en-US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88900" y="3733800"/>
            <a:ext cx="86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err="1" smtClean="0"/>
              <a:t>dyn</a:t>
            </a:r>
            <a:endParaRPr lang="en-US" sz="3200" baseline="-250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08000" y="2768600"/>
            <a:ext cx="0" cy="1104900"/>
          </a:xfrm>
          <a:prstGeom prst="straightConnector1">
            <a:avLst/>
          </a:prstGeom>
          <a:ln>
            <a:solidFill>
              <a:srgbClr val="FFFFFF">
                <a:alpha val="9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42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IMF Profile with </a:t>
            </a:r>
            <a:r>
              <a:rPr lang="en-US" dirty="0" smtClean="0"/>
              <a:t>Local 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86" y="1048356"/>
            <a:ext cx="7282054" cy="5228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6023" y="6387656"/>
            <a:ext cx="36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Davis &amp; McDermid, </a:t>
            </a:r>
            <a:r>
              <a:rPr lang="en-US" i="1" dirty="0" smtClean="0"/>
              <a:t>2016 submitted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8900" y="3733800"/>
            <a:ext cx="86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err="1" smtClean="0"/>
              <a:t>dyn</a:t>
            </a:r>
            <a:endParaRPr lang="en-US" sz="32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08000" y="2768600"/>
            <a:ext cx="0" cy="1104900"/>
          </a:xfrm>
          <a:prstGeom prst="straightConnector1">
            <a:avLst/>
          </a:prstGeom>
          <a:ln>
            <a:solidFill>
              <a:srgbClr val="FFFFFF">
                <a:alpha val="9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88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IMF Profile with </a:t>
            </a:r>
            <a:r>
              <a:rPr lang="en-US" dirty="0" smtClean="0"/>
              <a:t>Local [Z/H]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51" y="1046214"/>
            <a:ext cx="7224644" cy="52394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6023" y="6387656"/>
            <a:ext cx="36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Davis &amp; McDermid, </a:t>
            </a:r>
            <a:r>
              <a:rPr lang="en-US" i="1" dirty="0" smtClean="0"/>
              <a:t>2016 submitted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8900" y="3733800"/>
            <a:ext cx="86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err="1" smtClean="0"/>
              <a:t>dyn</a:t>
            </a:r>
            <a:endParaRPr lang="en-US" sz="32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08000" y="2768600"/>
            <a:ext cx="0" cy="1104900"/>
          </a:xfrm>
          <a:prstGeom prst="straightConnector1">
            <a:avLst/>
          </a:prstGeom>
          <a:ln>
            <a:solidFill>
              <a:srgbClr val="FFFFFF">
                <a:alpha val="9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68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IMF Profile </a:t>
            </a:r>
            <a:r>
              <a:rPr lang="en-US" dirty="0" smtClean="0"/>
              <a:t>with Local [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/Fe]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49" y="1043904"/>
            <a:ext cx="7172331" cy="5275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6023" y="6387656"/>
            <a:ext cx="36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Davis &amp; McDermid, </a:t>
            </a:r>
            <a:r>
              <a:rPr lang="en-US" i="1" dirty="0" smtClean="0"/>
              <a:t>2016 submitted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8900" y="3733800"/>
            <a:ext cx="86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err="1" smtClean="0"/>
              <a:t>dyn</a:t>
            </a:r>
            <a:endParaRPr lang="en-US" sz="32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08000" y="2768600"/>
            <a:ext cx="0" cy="1104900"/>
          </a:xfrm>
          <a:prstGeom prst="straightConnector1">
            <a:avLst/>
          </a:prstGeom>
          <a:ln>
            <a:solidFill>
              <a:srgbClr val="FFFFFF">
                <a:alpha val="9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82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444" y="1185334"/>
            <a:ext cx="8651361" cy="5054102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Global trends of dynamically-derived IMF with stellar populations are weak, in contrast to pure spectroscopic studies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Self-consistent stellar dynamical models with spatially varying   M/</a:t>
            </a:r>
            <a:r>
              <a:rPr lang="en-US" dirty="0" err="1" smtClean="0"/>
              <a:t>L</a:t>
            </a:r>
            <a:r>
              <a:rPr lang="en-US" baseline="-25000" dirty="0" err="1" smtClean="0"/>
              <a:t>pop</a:t>
            </a:r>
            <a:r>
              <a:rPr lang="en-US" dirty="0" smtClean="0"/>
              <a:t> preserve systematic IMF variation, and help reduce biases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CO disks provide local tracer of mass profile, allowing unique spatially resolved </a:t>
            </a:r>
            <a:r>
              <a:rPr lang="en-US" u="sng" dirty="0" smtClean="0"/>
              <a:t>dynamical</a:t>
            </a:r>
            <a:r>
              <a:rPr lang="en-US" dirty="0" smtClean="0"/>
              <a:t> IMF profile determinations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CO-based IMF profiles show trends with spatially-resolved SSP age and </a:t>
            </a:r>
            <a:r>
              <a:rPr lang="en-US" dirty="0" err="1" smtClean="0"/>
              <a:t>metallicity</a:t>
            </a:r>
            <a:r>
              <a:rPr lang="en-US" dirty="0" smtClean="0"/>
              <a:t>, in partial agreement with spectral studies.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Weak global trends may therefore be driven by different weighting of stellar dynamics (spatial) vs. populations (luminosity)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Richard McDermid – Macquarie University / AAO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07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320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680784"/>
          </a:xfrm>
        </p:spPr>
        <p:txBody>
          <a:bodyPr>
            <a:noAutofit/>
          </a:bodyPr>
          <a:lstStyle/>
          <a:p>
            <a:r>
              <a:rPr lang="en-US" sz="4000" dirty="0" smtClean="0"/>
              <a:t>Dynamics vs. Populations: Local Trends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157" y="1319547"/>
            <a:ext cx="2433229" cy="171554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983"/>
          <a:stretch/>
        </p:blipFill>
        <p:spPr>
          <a:xfrm>
            <a:off x="4663708" y="1319116"/>
            <a:ext cx="2123834" cy="1713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2126"/>
          <a:stretch/>
        </p:blipFill>
        <p:spPr>
          <a:xfrm>
            <a:off x="6775108" y="1321746"/>
            <a:ext cx="2108673" cy="1740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2189"/>
          <a:stretch/>
        </p:blipFill>
        <p:spPr>
          <a:xfrm>
            <a:off x="2609124" y="1321640"/>
            <a:ext cx="2038350" cy="1707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r="66579"/>
          <a:stretch/>
        </p:blipFill>
        <p:spPr>
          <a:xfrm>
            <a:off x="120549" y="3544195"/>
            <a:ext cx="2287411" cy="2570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4455" y="3969869"/>
            <a:ext cx="2579666" cy="176049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64964" y="3529764"/>
            <a:ext cx="3767804" cy="2571764"/>
            <a:chOff x="2639669" y="3701391"/>
            <a:chExt cx="3767804" cy="257176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55218" r="2"/>
            <a:stretch/>
          </p:blipFill>
          <p:spPr>
            <a:xfrm>
              <a:off x="3229549" y="3701391"/>
              <a:ext cx="3177924" cy="257001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r="90915"/>
            <a:stretch/>
          </p:blipFill>
          <p:spPr>
            <a:xfrm>
              <a:off x="2639669" y="3703140"/>
              <a:ext cx="621793" cy="2570015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128543" y="91806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86887" y="955020"/>
            <a:ext cx="77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[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/Fe]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40581" y="942702"/>
            <a:ext cx="568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09281" y="936369"/>
            <a:ext cx="118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Metallicity</a:t>
            </a:r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0415" y="6356350"/>
            <a:ext cx="3212317" cy="365125"/>
          </a:xfrm>
        </p:spPr>
        <p:txBody>
          <a:bodyPr/>
          <a:lstStyle/>
          <a:p>
            <a:r>
              <a:rPr lang="en-US" dirty="0" smtClean="0"/>
              <a:t>Richard McDermid – Macquarie University / AAO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198241" y="6021294"/>
            <a:ext cx="204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Martín-</a:t>
            </a:r>
            <a:r>
              <a:rPr lang="en-US" dirty="0" smtClean="0"/>
              <a:t>Navarro +15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65582" y="2946403"/>
            <a:ext cx="252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Davis &amp; McDermid,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16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680784"/>
          </a:xfrm>
        </p:spPr>
        <p:txBody>
          <a:bodyPr>
            <a:normAutofit fontScale="90000"/>
          </a:bodyPr>
          <a:lstStyle/>
          <a:p>
            <a:r>
              <a:rPr lang="en-US" dirty="0"/>
              <a:t>IMF Profile with Velocity Dispersion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1096775" y="1024551"/>
            <a:ext cx="6926637" cy="4951920"/>
            <a:chOff x="1096775" y="1024551"/>
            <a:chExt cx="6465199" cy="4559975"/>
          </a:xfrm>
        </p:grpSpPr>
        <p:sp>
          <p:nvSpPr>
            <p:cNvPr id="14" name="Rectangle 13"/>
            <p:cNvSpPr/>
            <p:nvPr/>
          </p:nvSpPr>
          <p:spPr>
            <a:xfrm>
              <a:off x="1096775" y="1024551"/>
              <a:ext cx="6465199" cy="455997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alphaModFix amt="58000"/>
            </a:blip>
            <a:stretch>
              <a:fillRect/>
            </a:stretch>
          </p:blipFill>
          <p:spPr>
            <a:xfrm>
              <a:off x="1682750" y="1200133"/>
              <a:ext cx="5664200" cy="3959056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17746" y="1190862"/>
              <a:ext cx="6122960" cy="425903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19486" y="1198962"/>
              <a:ext cx="6122960" cy="425903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6118849" y="292935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Global values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5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0"/>
            <a:ext cx="8229600" cy="8466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 excess in early-type galaxies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035858" y="980013"/>
            <a:ext cx="3117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Conroy </a:t>
            </a:r>
            <a:r>
              <a:rPr lang="en-US" sz="2000" dirty="0" smtClean="0"/>
              <a:t>&amp; van </a:t>
            </a:r>
            <a:r>
              <a:rPr lang="en-US" sz="2000" dirty="0" err="1"/>
              <a:t>Dokkum</a:t>
            </a:r>
            <a:r>
              <a:rPr lang="en-US" sz="2000" dirty="0"/>
              <a:t> </a:t>
            </a:r>
            <a:r>
              <a:rPr lang="en-US" sz="2000" dirty="0" smtClean="0"/>
              <a:t>2012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330200" y="1460500"/>
            <a:ext cx="8496300" cy="4419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1473200"/>
            <a:ext cx="8452338" cy="4267200"/>
          </a:xfrm>
          <a:prstGeom prst="rect">
            <a:avLst/>
          </a:prstGeom>
          <a:solidFill>
            <a:schemeClr val="tx1"/>
          </a:solidFill>
          <a:effectLst/>
        </p:spPr>
      </p:pic>
    </p:spTree>
    <p:extLst>
      <p:ext uri="{BB962C8B-B14F-4D97-AF65-F5344CB8AC3E}">
        <p14:creationId xmlns:p14="http://schemas.microsoft.com/office/powerpoint/2010/main" val="255756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24618" y="1053412"/>
            <a:ext cx="7215625" cy="51949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IMF Profile with </a:t>
            </a:r>
            <a:r>
              <a:rPr lang="en-US" dirty="0" smtClean="0"/>
              <a:t>Age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0186" y="1048356"/>
            <a:ext cx="7282054" cy="5228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5357"/>
          <a:stretch/>
        </p:blipFill>
        <p:spPr>
          <a:xfrm>
            <a:off x="1517650" y="1079500"/>
            <a:ext cx="6750051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7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4100" y="1047750"/>
            <a:ext cx="7234056" cy="52421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IMF Profile with </a:t>
            </a:r>
            <a:r>
              <a:rPr lang="en-US" dirty="0" smtClean="0"/>
              <a:t>[Z/H]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1524000" y="1117600"/>
            <a:ext cx="6699250" cy="439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051" y="1046214"/>
            <a:ext cx="7224644" cy="523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8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0187" y="1024551"/>
            <a:ext cx="7186762" cy="531035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IMF Profile with </a:t>
            </a:r>
            <a:r>
              <a:rPr lang="en-US" dirty="0" smtClean="0"/>
              <a:t>[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r>
              <a:rPr lang="en-US" dirty="0"/>
              <a:t>/Fe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924050" y="1111250"/>
            <a:ext cx="6267450" cy="4438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049" y="1043904"/>
            <a:ext cx="7172331" cy="527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4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sp_sigma_er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/>
          <a:stretch/>
        </p:blipFill>
        <p:spPr>
          <a:xfrm>
            <a:off x="945909" y="1013395"/>
            <a:ext cx="6712307" cy="521246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/>
          <p:cNvSpPr txBox="1"/>
          <p:nvPr/>
        </p:nvSpPr>
        <p:spPr>
          <a:xfrm rot="16200000">
            <a:off x="16538" y="1549632"/>
            <a:ext cx="696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Age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54854" y="1213706"/>
            <a:ext cx="0" cy="1202468"/>
          </a:xfrm>
          <a:prstGeom prst="straightConnector1">
            <a:avLst/>
          </a:prstGeom>
          <a:ln>
            <a:solidFill>
              <a:schemeClr val="tx1">
                <a:alpha val="9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401675" y="3230402"/>
            <a:ext cx="1523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Metallicity</a:t>
            </a:r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49913" y="2894476"/>
            <a:ext cx="0" cy="1202468"/>
          </a:xfrm>
          <a:prstGeom prst="straightConnector1">
            <a:avLst/>
          </a:prstGeom>
          <a:ln>
            <a:solidFill>
              <a:schemeClr val="tx1">
                <a:alpha val="9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-113746" y="5023553"/>
            <a:ext cx="95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[</a:t>
            </a:r>
            <a:r>
              <a:rPr lang="en-US" sz="2400" dirty="0" smtClean="0">
                <a:latin typeface="Symbol" charset="2"/>
                <a:cs typeface="Symbol" charset="2"/>
              </a:rPr>
              <a:t>a</a:t>
            </a:r>
            <a:r>
              <a:rPr lang="en-US" sz="2400" dirty="0" smtClean="0"/>
              <a:t>/Fe]</a:t>
            </a:r>
            <a:endParaRPr lang="en-US" sz="24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56211" y="4687627"/>
            <a:ext cx="0" cy="1202468"/>
          </a:xfrm>
          <a:prstGeom prst="straightConnector1">
            <a:avLst/>
          </a:prstGeom>
          <a:ln>
            <a:solidFill>
              <a:schemeClr val="tx1">
                <a:alpha val="9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243012" y="6636737"/>
            <a:ext cx="2657249" cy="0"/>
          </a:xfrm>
          <a:prstGeom prst="straightConnector1">
            <a:avLst/>
          </a:prstGeom>
          <a:ln>
            <a:solidFill>
              <a:schemeClr val="tx1">
                <a:alpha val="9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1"/>
            <a:endCxn id="13" idx="3"/>
          </p:cNvCxnSpPr>
          <p:nvPr/>
        </p:nvCxnSpPr>
        <p:spPr>
          <a:xfrm>
            <a:off x="3265257" y="6405596"/>
            <a:ext cx="2614568" cy="0"/>
          </a:xfrm>
          <a:prstGeom prst="line">
            <a:avLst/>
          </a:prstGeom>
          <a:ln>
            <a:solidFill>
              <a:schemeClr val="tx2">
                <a:lumMod val="50000"/>
                <a:alpha val="9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65257" y="6174763"/>
            <a:ext cx="2614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Velocity Dispersion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2835118" y="56190"/>
            <a:ext cx="1907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Aperture Size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2055184" y="457766"/>
            <a:ext cx="880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 / 8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4174338" y="457766"/>
            <a:ext cx="880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 / 2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6327214" y="457766"/>
            <a:ext cx="51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</a:t>
            </a:r>
            <a:endParaRPr lang="en-US" sz="2400" dirty="0"/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4722076" y="337141"/>
            <a:ext cx="1090144" cy="0"/>
          </a:xfrm>
          <a:prstGeom prst="straightConnector1">
            <a:avLst/>
          </a:prstGeom>
          <a:ln>
            <a:solidFill>
              <a:schemeClr val="tx1">
                <a:alpha val="9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662613" y="1430628"/>
            <a:ext cx="148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  <a:latin typeface="+mn-lt"/>
                <a:cs typeface="Comic Sans MS"/>
              </a:rPr>
              <a:t>McDermid </a:t>
            </a:r>
          </a:p>
          <a:p>
            <a:r>
              <a:rPr lang="en-GB" dirty="0" smtClean="0">
                <a:solidFill>
                  <a:srgbClr val="FFFFFF"/>
                </a:solidFill>
                <a:latin typeface="+mn-lt"/>
                <a:cs typeface="Comic Sans MS"/>
              </a:rPr>
              <a:t>et al. (</a:t>
            </a:r>
            <a:r>
              <a:rPr lang="en-GB" i="1" dirty="0" smtClean="0">
                <a:solidFill>
                  <a:srgbClr val="FFFFFF"/>
                </a:solidFill>
                <a:latin typeface="+mn-lt"/>
                <a:cs typeface="Comic Sans MS"/>
              </a:rPr>
              <a:t>2015</a:t>
            </a:r>
            <a:r>
              <a:rPr lang="en-GB" dirty="0" smtClean="0">
                <a:solidFill>
                  <a:srgbClr val="FFFFFF"/>
                </a:solidFill>
                <a:latin typeface="+mn-lt"/>
                <a:cs typeface="Comic Sans MS"/>
              </a:rPr>
              <a:t>)</a:t>
            </a:r>
          </a:p>
        </p:txBody>
      </p:sp>
      <p:sp>
        <p:nvSpPr>
          <p:cNvPr id="77" name="Footer Placehold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55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680784"/>
          </a:xfrm>
        </p:spPr>
        <p:txBody>
          <a:bodyPr>
            <a:noAutofit/>
          </a:bodyPr>
          <a:lstStyle/>
          <a:p>
            <a:r>
              <a:rPr lang="en-US" sz="3200" dirty="0" smtClean="0"/>
              <a:t>IMF Variation with Age (</a:t>
            </a:r>
            <a:r>
              <a:rPr lang="en-US" sz="3200" dirty="0" smtClean="0">
                <a:latin typeface="Symbol" charset="2"/>
                <a:cs typeface="Symbol" charset="2"/>
              </a:rPr>
              <a:t>s-</a:t>
            </a:r>
            <a:r>
              <a:rPr lang="en-US" sz="3200" dirty="0" err="1" smtClean="0">
                <a:cs typeface="Symbol" charset="2"/>
              </a:rPr>
              <a:t>dependance</a:t>
            </a:r>
            <a:r>
              <a:rPr lang="en-US" sz="3200" dirty="0" smtClean="0">
                <a:cs typeface="Symbol" charset="2"/>
              </a:rPr>
              <a:t> removed)</a:t>
            </a:r>
            <a:endParaRPr lang="en-US" sz="3200" dirty="0">
              <a:cs typeface="Symbol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143000"/>
            <a:ext cx="6680000" cy="508000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3" name="Group 12"/>
          <p:cNvGrpSpPr/>
          <p:nvPr/>
        </p:nvGrpSpPr>
        <p:grpSpPr>
          <a:xfrm>
            <a:off x="203200" y="1765300"/>
            <a:ext cx="2146300" cy="461665"/>
            <a:chOff x="203200" y="1765300"/>
            <a:chExt cx="2146300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203200" y="1765300"/>
              <a:ext cx="1302610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Gradient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0" idx="3"/>
            </p:cNvCxnSpPr>
            <p:nvPr/>
          </p:nvCxnSpPr>
          <p:spPr>
            <a:xfrm>
              <a:off x="1505810" y="1996133"/>
              <a:ext cx="843690" cy="162867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991100" y="1574800"/>
            <a:ext cx="4025900" cy="2216328"/>
            <a:chOff x="4991100" y="1574800"/>
            <a:chExt cx="4025900" cy="2216328"/>
          </a:xfrm>
        </p:grpSpPr>
        <p:sp>
          <p:nvSpPr>
            <p:cNvPr id="14" name="Oval 13"/>
            <p:cNvSpPr/>
            <p:nvPr/>
          </p:nvSpPr>
          <p:spPr>
            <a:xfrm>
              <a:off x="4991100" y="1574800"/>
              <a:ext cx="2349500" cy="9906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64401" y="2590800"/>
              <a:ext cx="1752599" cy="120032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Correlation and Significance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5" idx="1"/>
            </p:cNvCxnSpPr>
            <p:nvPr/>
          </p:nvCxnSpPr>
          <p:spPr>
            <a:xfrm flipH="1" flipV="1">
              <a:off x="6565900" y="2387600"/>
              <a:ext cx="698501" cy="803364"/>
            </a:xfrm>
            <a:prstGeom prst="straightConnector1">
              <a:avLst/>
            </a:prstGeom>
            <a:ln>
              <a:solidFill>
                <a:srgbClr val="FF0000">
                  <a:alpha val="95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6829780" y="6321778"/>
            <a:ext cx="17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arXiv:1501.03927</a:t>
            </a:r>
          </a:p>
        </p:txBody>
      </p:sp>
    </p:spTree>
    <p:extLst>
      <p:ext uri="{BB962C8B-B14F-4D97-AF65-F5344CB8AC3E}">
        <p14:creationId xmlns:p14="http://schemas.microsoft.com/office/powerpoint/2010/main" val="107399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130300"/>
            <a:ext cx="6696700" cy="509270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3" name="Group 12"/>
          <p:cNvGrpSpPr/>
          <p:nvPr/>
        </p:nvGrpSpPr>
        <p:grpSpPr>
          <a:xfrm>
            <a:off x="203200" y="1765300"/>
            <a:ext cx="2146300" cy="461665"/>
            <a:chOff x="203200" y="1765300"/>
            <a:chExt cx="2146300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203200" y="1765300"/>
              <a:ext cx="1302610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Gradient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0" idx="3"/>
            </p:cNvCxnSpPr>
            <p:nvPr/>
          </p:nvCxnSpPr>
          <p:spPr>
            <a:xfrm>
              <a:off x="1505810" y="1996133"/>
              <a:ext cx="843690" cy="162867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991100" y="1574800"/>
            <a:ext cx="4025900" cy="2216328"/>
            <a:chOff x="4991100" y="1574800"/>
            <a:chExt cx="4025900" cy="2216328"/>
          </a:xfrm>
        </p:grpSpPr>
        <p:sp>
          <p:nvSpPr>
            <p:cNvPr id="14" name="Oval 13"/>
            <p:cNvSpPr/>
            <p:nvPr/>
          </p:nvSpPr>
          <p:spPr>
            <a:xfrm>
              <a:off x="4991100" y="1574800"/>
              <a:ext cx="2349500" cy="9906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64401" y="2590800"/>
              <a:ext cx="1752599" cy="120032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Correlation and Significance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5" idx="1"/>
            </p:cNvCxnSpPr>
            <p:nvPr/>
          </p:nvCxnSpPr>
          <p:spPr>
            <a:xfrm flipH="1" flipV="1">
              <a:off x="6565900" y="2387600"/>
              <a:ext cx="698501" cy="803364"/>
            </a:xfrm>
            <a:prstGeom prst="straightConnector1">
              <a:avLst/>
            </a:prstGeom>
            <a:ln>
              <a:solidFill>
                <a:srgbClr val="FF0000">
                  <a:alpha val="95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680784"/>
          </a:xfrm>
        </p:spPr>
        <p:txBody>
          <a:bodyPr>
            <a:noAutofit/>
          </a:bodyPr>
          <a:lstStyle/>
          <a:p>
            <a:r>
              <a:rPr lang="en-US" sz="3200" dirty="0"/>
              <a:t>IMF Variation with </a:t>
            </a:r>
            <a:r>
              <a:rPr lang="en-US" sz="3200" dirty="0" smtClean="0"/>
              <a:t>[</a:t>
            </a:r>
            <a:r>
              <a:rPr lang="en-US" sz="3200" dirty="0" smtClean="0">
                <a:latin typeface="Symbol" charset="2"/>
                <a:cs typeface="Symbol" charset="2"/>
              </a:rPr>
              <a:t>a</a:t>
            </a:r>
            <a:r>
              <a:rPr lang="en-US" sz="3200" dirty="0" smtClean="0"/>
              <a:t>/Fe] (</a:t>
            </a:r>
            <a:r>
              <a:rPr lang="en-US" sz="3200" dirty="0">
                <a:latin typeface="Symbol" charset="2"/>
                <a:cs typeface="Symbol" charset="2"/>
              </a:rPr>
              <a:t>s-</a:t>
            </a:r>
            <a:r>
              <a:rPr lang="en-US" sz="3200" dirty="0" err="1">
                <a:cs typeface="Symbol" charset="2"/>
              </a:rPr>
              <a:t>dependance</a:t>
            </a:r>
            <a:r>
              <a:rPr lang="en-US" sz="3200" dirty="0">
                <a:cs typeface="Symbol" charset="2"/>
              </a:rPr>
              <a:t> removed)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829780" y="6321778"/>
            <a:ext cx="17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arXiv:1501.03927</a:t>
            </a:r>
          </a:p>
        </p:txBody>
      </p:sp>
    </p:spTree>
    <p:extLst>
      <p:ext uri="{BB962C8B-B14F-4D97-AF65-F5344CB8AC3E}">
        <p14:creationId xmlns:p14="http://schemas.microsoft.com/office/powerpoint/2010/main" val="164066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129956"/>
            <a:ext cx="6667501" cy="5105744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3" name="Group 12"/>
          <p:cNvGrpSpPr/>
          <p:nvPr/>
        </p:nvGrpSpPr>
        <p:grpSpPr>
          <a:xfrm>
            <a:off x="203200" y="1765300"/>
            <a:ext cx="2146300" cy="461665"/>
            <a:chOff x="203200" y="1765300"/>
            <a:chExt cx="2146300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203200" y="1765300"/>
              <a:ext cx="1302610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Gradient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0" idx="3"/>
            </p:cNvCxnSpPr>
            <p:nvPr/>
          </p:nvCxnSpPr>
          <p:spPr>
            <a:xfrm>
              <a:off x="1505810" y="1996133"/>
              <a:ext cx="843690" cy="162867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991100" y="1574800"/>
            <a:ext cx="4025900" cy="2216328"/>
            <a:chOff x="4991100" y="1574800"/>
            <a:chExt cx="4025900" cy="2216328"/>
          </a:xfrm>
        </p:grpSpPr>
        <p:sp>
          <p:nvSpPr>
            <p:cNvPr id="14" name="Oval 13"/>
            <p:cNvSpPr/>
            <p:nvPr/>
          </p:nvSpPr>
          <p:spPr>
            <a:xfrm>
              <a:off x="4991100" y="1574800"/>
              <a:ext cx="2349500" cy="9906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64401" y="2590800"/>
              <a:ext cx="1752599" cy="120032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Correlation and Significance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5" idx="1"/>
            </p:cNvCxnSpPr>
            <p:nvPr/>
          </p:nvCxnSpPr>
          <p:spPr>
            <a:xfrm flipH="1" flipV="1">
              <a:off x="6565900" y="2387600"/>
              <a:ext cx="698501" cy="803364"/>
            </a:xfrm>
            <a:prstGeom prst="straightConnector1">
              <a:avLst/>
            </a:prstGeom>
            <a:ln>
              <a:solidFill>
                <a:srgbClr val="FF0000">
                  <a:alpha val="95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07576"/>
            <a:ext cx="9144000" cy="680784"/>
          </a:xfrm>
        </p:spPr>
        <p:txBody>
          <a:bodyPr>
            <a:noAutofit/>
          </a:bodyPr>
          <a:lstStyle/>
          <a:p>
            <a:r>
              <a:rPr lang="en-US" sz="3200" dirty="0"/>
              <a:t>IMF Variation with </a:t>
            </a:r>
            <a:r>
              <a:rPr lang="en-US" sz="3200" dirty="0" smtClean="0"/>
              <a:t>[</a:t>
            </a:r>
            <a:r>
              <a:rPr lang="en-US" sz="3200" dirty="0" smtClean="0">
                <a:latin typeface="Symbol" charset="2"/>
                <a:cs typeface="Symbol" charset="2"/>
              </a:rPr>
              <a:t>Z</a:t>
            </a:r>
            <a:r>
              <a:rPr lang="en-US" sz="3200" dirty="0" smtClean="0"/>
              <a:t>/H] </a:t>
            </a:r>
            <a:r>
              <a:rPr lang="en-US" sz="3200" dirty="0"/>
              <a:t>(</a:t>
            </a:r>
            <a:r>
              <a:rPr lang="en-US" sz="3200" dirty="0">
                <a:latin typeface="Symbol" charset="2"/>
                <a:cs typeface="Symbol" charset="2"/>
              </a:rPr>
              <a:t>s-</a:t>
            </a:r>
            <a:r>
              <a:rPr lang="en-US" sz="3200" dirty="0" err="1">
                <a:cs typeface="Symbol" charset="2"/>
              </a:rPr>
              <a:t>dependance</a:t>
            </a:r>
            <a:r>
              <a:rPr lang="en-US" sz="3200" dirty="0">
                <a:cs typeface="Symbol" charset="2"/>
              </a:rPr>
              <a:t> removed)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829780" y="6321778"/>
            <a:ext cx="17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arXiv:1501.03927</a:t>
            </a:r>
          </a:p>
        </p:txBody>
      </p:sp>
    </p:spTree>
    <p:extLst>
      <p:ext uri="{BB962C8B-B14F-4D97-AF65-F5344CB8AC3E}">
        <p14:creationId xmlns:p14="http://schemas.microsoft.com/office/powerpoint/2010/main" val="151629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107261"/>
            <a:ext cx="6261450" cy="5081953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30" name="Group 29"/>
          <p:cNvGrpSpPr/>
          <p:nvPr/>
        </p:nvGrpSpPr>
        <p:grpSpPr>
          <a:xfrm>
            <a:off x="2802304" y="5059768"/>
            <a:ext cx="276225" cy="209550"/>
            <a:chOff x="4835525" y="2752725"/>
            <a:chExt cx="276225" cy="20955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835525" y="2857500"/>
              <a:ext cx="276225" cy="0"/>
            </a:xfrm>
            <a:prstGeom prst="line">
              <a:avLst/>
            </a:prstGeom>
            <a:ln w="28575" cmpd="sng">
              <a:solidFill>
                <a:srgbClr val="F40A9C">
                  <a:alpha val="9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897437" y="2752725"/>
              <a:ext cx="152400" cy="209550"/>
            </a:xfrm>
            <a:prstGeom prst="line">
              <a:avLst/>
            </a:prstGeom>
            <a:ln w="28575" cmpd="sng">
              <a:solidFill>
                <a:srgbClr val="F40A9C">
                  <a:alpha val="9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4875212" y="2759075"/>
              <a:ext cx="196850" cy="196850"/>
            </a:xfrm>
            <a:prstGeom prst="line">
              <a:avLst/>
            </a:prstGeom>
            <a:ln w="28575" cmpd="sng">
              <a:solidFill>
                <a:srgbClr val="F40A9C">
                  <a:alpha val="9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3009900" y="4953000"/>
            <a:ext cx="3103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40A9C"/>
                </a:solidFill>
              </a:rPr>
              <a:t>= Conroy &amp; van </a:t>
            </a:r>
            <a:r>
              <a:rPr lang="en-US" dirty="0" err="1" smtClean="0">
                <a:solidFill>
                  <a:srgbClr val="F40A9C"/>
                </a:solidFill>
              </a:rPr>
              <a:t>Dokkum</a:t>
            </a:r>
            <a:r>
              <a:rPr lang="en-US" dirty="0" smtClean="0">
                <a:solidFill>
                  <a:srgbClr val="F40A9C"/>
                </a:solidFill>
              </a:rPr>
              <a:t> 2012b</a:t>
            </a:r>
            <a:endParaRPr lang="en-US" dirty="0">
              <a:solidFill>
                <a:srgbClr val="F40A9C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019300" y="2108200"/>
            <a:ext cx="5054600" cy="2768600"/>
          </a:xfrm>
          <a:custGeom>
            <a:avLst/>
            <a:gdLst>
              <a:gd name="connsiteX0" fmla="*/ 12700 w 5054600"/>
              <a:gd name="connsiteY0" fmla="*/ 2311400 h 2768600"/>
              <a:gd name="connsiteX1" fmla="*/ 5054600 w 5054600"/>
              <a:gd name="connsiteY1" fmla="*/ 508000 h 2768600"/>
              <a:gd name="connsiteX2" fmla="*/ 5054600 w 5054600"/>
              <a:gd name="connsiteY2" fmla="*/ 0 h 2768600"/>
              <a:gd name="connsiteX3" fmla="*/ 0 w 5054600"/>
              <a:gd name="connsiteY3" fmla="*/ 2768600 h 2768600"/>
              <a:gd name="connsiteX4" fmla="*/ 12700 w 5054600"/>
              <a:gd name="connsiteY4" fmla="*/ 2311400 h 276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600" h="2768600">
                <a:moveTo>
                  <a:pt x="12700" y="2311400"/>
                </a:moveTo>
                <a:lnTo>
                  <a:pt x="5054600" y="508000"/>
                </a:lnTo>
                <a:lnTo>
                  <a:pt x="5054600" y="0"/>
                </a:lnTo>
                <a:lnTo>
                  <a:pt x="0" y="2768600"/>
                </a:lnTo>
                <a:lnTo>
                  <a:pt x="12700" y="2311400"/>
                </a:lnTo>
                <a:close/>
              </a:path>
            </a:pathLst>
          </a:custGeom>
          <a:solidFill>
            <a:srgbClr val="F40A9C">
              <a:alpha val="4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0A9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5500" y="1063548"/>
            <a:ext cx="196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McDermid+14</a:t>
            </a:r>
            <a:endParaRPr lang="en-GB" sz="2000" i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152400" y="107576"/>
            <a:ext cx="8826500" cy="680784"/>
          </a:xfrm>
        </p:spPr>
        <p:txBody>
          <a:bodyPr>
            <a:noAutofit/>
          </a:bodyPr>
          <a:lstStyle/>
          <a:p>
            <a:r>
              <a:rPr lang="en-US" sz="3600" dirty="0"/>
              <a:t>Comparison Dynamical vs. Spectroscopic IMF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4319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IMF Variation with SSP parameters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6" name="Picture 5" descr="Figure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11"/>
          <a:stretch/>
        </p:blipFill>
        <p:spPr>
          <a:xfrm>
            <a:off x="2184400" y="985081"/>
            <a:ext cx="4622800" cy="51039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Box 7"/>
          <p:cNvSpPr txBox="1"/>
          <p:nvPr/>
        </p:nvSpPr>
        <p:spPr>
          <a:xfrm>
            <a:off x="7175500" y="1063548"/>
            <a:ext cx="196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McDermid+14</a:t>
            </a:r>
            <a:endParaRPr lang="en-GB" sz="2000" i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21461" y="990600"/>
            <a:ext cx="1961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Locally-weighted average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640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IMF Variation with SSP parameters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6" name="Picture 5" descr="Figure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/>
          <a:stretch/>
        </p:blipFill>
        <p:spPr>
          <a:xfrm>
            <a:off x="609600" y="1739899"/>
            <a:ext cx="7962900" cy="446908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TextBox 6"/>
          <p:cNvSpPr txBox="1"/>
          <p:nvPr/>
        </p:nvSpPr>
        <p:spPr>
          <a:xfrm>
            <a:off x="7175500" y="1063548"/>
            <a:ext cx="196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McDermid+14</a:t>
            </a:r>
            <a:endParaRPr lang="en-GB" sz="2000" i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21461" y="990600"/>
            <a:ext cx="1961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Locally-weighted average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62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32300" y="1409700"/>
            <a:ext cx="46101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Stellar Population (M/L)</a:t>
            </a:r>
            <a:r>
              <a:rPr lang="en-US" baseline="-25000" dirty="0" err="1" smtClean="0"/>
              <a:t>Salp</a:t>
            </a:r>
            <a:endParaRPr lang="en-US" baseline="-25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5" name="Picture 2" descr="ppxf_fit_NGC445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" y="1397000"/>
            <a:ext cx="4402558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9400" y="5281191"/>
            <a:ext cx="8701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Fit to SAURON spectrum                 Regularized star formation history</a:t>
            </a:r>
            <a:endParaRPr lang="en-GB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02857" y="1404528"/>
            <a:ext cx="4500135" cy="3586572"/>
            <a:chOff x="4493309" y="756828"/>
            <a:chExt cx="4065184" cy="307443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lum contrast="17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53"/>
            <a:stretch>
              <a:fillRect/>
            </a:stretch>
          </p:blipFill>
          <p:spPr bwMode="auto">
            <a:xfrm>
              <a:off x="4582312" y="1116008"/>
              <a:ext cx="3976181" cy="263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119521" y="756828"/>
              <a:ext cx="1506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0000"/>
                  </a:solidFill>
                </a:rPr>
                <a:t>Mass Fraction</a:t>
              </a:r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84748" y="3461935"/>
              <a:ext cx="108646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Age (</a:t>
              </a:r>
              <a:r>
                <a:rPr lang="en-GB" dirty="0" err="1" smtClean="0">
                  <a:solidFill>
                    <a:schemeClr val="bg1"/>
                  </a:solidFill>
                </a:rPr>
                <a:t>Gyr</a:t>
              </a:r>
              <a:r>
                <a:rPr lang="en-GB" dirty="0" smtClean="0">
                  <a:solidFill>
                    <a:schemeClr val="bg1"/>
                  </a:solidFill>
                </a:rPr>
                <a:t>)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4367406" y="2092859"/>
              <a:ext cx="585441" cy="33363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[Z/H]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17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Stellar </a:t>
            </a:r>
            <a:r>
              <a:rPr lang="en-US" dirty="0" smtClean="0"/>
              <a:t>Dynamical (</a:t>
            </a:r>
            <a:r>
              <a:rPr lang="en-US" dirty="0"/>
              <a:t>M/L</a:t>
            </a:r>
            <a:r>
              <a:rPr lang="en-US" dirty="0" smtClean="0"/>
              <a:t>)</a:t>
            </a:r>
            <a:r>
              <a:rPr lang="en-US" baseline="-25000" dirty="0" smtClean="0"/>
              <a:t>stars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2560" r="19024" b="-480"/>
          <a:stretch/>
        </p:blipFill>
        <p:spPr>
          <a:xfrm>
            <a:off x="3667078" y="1360082"/>
            <a:ext cx="3825922" cy="4738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lum bright="100000"/>
          </a:blip>
          <a:stretch>
            <a:fillRect/>
          </a:stretch>
        </p:blipFill>
        <p:spPr>
          <a:xfrm>
            <a:off x="7569200" y="3036482"/>
            <a:ext cx="1094014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100000"/>
          </a:blip>
          <a:stretch>
            <a:fillRect/>
          </a:stretch>
        </p:blipFill>
        <p:spPr>
          <a:xfrm>
            <a:off x="7543800" y="4331882"/>
            <a:ext cx="1600200" cy="800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lum bright="100000"/>
          </a:blip>
          <a:stretch>
            <a:fillRect/>
          </a:stretch>
        </p:blipFill>
        <p:spPr>
          <a:xfrm>
            <a:off x="7670800" y="2113472"/>
            <a:ext cx="1279320" cy="516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lum bright="100000"/>
          </a:blip>
          <a:stretch>
            <a:fillRect/>
          </a:stretch>
        </p:blipFill>
        <p:spPr>
          <a:xfrm>
            <a:off x="7747000" y="1670342"/>
            <a:ext cx="905794" cy="4528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700" y="1502934"/>
            <a:ext cx="2160000" cy="2160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700" y="3860406"/>
            <a:ext cx="2160000" cy="2160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9" name="TextBox 18"/>
          <p:cNvSpPr txBox="1"/>
          <p:nvPr/>
        </p:nvSpPr>
        <p:spPr>
          <a:xfrm>
            <a:off x="1793776" y="864207"/>
            <a:ext cx="812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MGE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415888" y="864207"/>
            <a:ext cx="748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JAM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988529" y="6049443"/>
            <a:ext cx="146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Cappellari+13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605751" y="6018526"/>
            <a:ext cx="10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Scott+13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7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4636"/>
          <a:stretch>
            <a:fillRect/>
          </a:stretch>
        </p:blipFill>
        <p:spPr>
          <a:xfrm>
            <a:off x="1018253" y="1272082"/>
            <a:ext cx="7799258" cy="4416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359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Variation of the IMF across 260 </a:t>
            </a:r>
            <a:r>
              <a:rPr lang="en-US" sz="4000" dirty="0" err="1" smtClean="0"/>
              <a:t>ETGs</a:t>
            </a:r>
            <a:endParaRPr lang="en-GB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29778" r="22504" b="85496"/>
          <a:stretch>
            <a:fillRect/>
          </a:stretch>
        </p:blipFill>
        <p:spPr>
          <a:xfrm>
            <a:off x="5788594" y="5671944"/>
            <a:ext cx="3029260" cy="6108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13279" y="870807"/>
            <a:ext cx="3631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Cappellari</a:t>
            </a:r>
            <a:r>
              <a:rPr lang="en-GB" sz="2000" dirty="0" smtClean="0"/>
              <a:t>, McDermid, et al.2012</a:t>
            </a:r>
            <a:endParaRPr lang="en-GB" sz="2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88900" y="3733800"/>
            <a:ext cx="86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err="1" smtClean="0"/>
              <a:t>dyn</a:t>
            </a:r>
            <a:endParaRPr lang="en-US" sz="3200" baseline="-250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08000" y="2768600"/>
            <a:ext cx="0" cy="1104900"/>
          </a:xfrm>
          <a:prstGeom prst="straightConnector1">
            <a:avLst/>
          </a:prstGeom>
          <a:ln>
            <a:solidFill>
              <a:srgbClr val="FFFFFF">
                <a:alpha val="9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24788" y="5753313"/>
            <a:ext cx="42900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err="1" smtClean="0"/>
              <a:t>dyn</a:t>
            </a:r>
            <a:r>
              <a:rPr lang="en-US" sz="3200" dirty="0" smtClean="0"/>
              <a:t>= (M/L)</a:t>
            </a:r>
            <a:r>
              <a:rPr lang="en-US" sz="3200" baseline="-25000" dirty="0" smtClean="0"/>
              <a:t>stars</a:t>
            </a:r>
            <a:r>
              <a:rPr lang="en-US" sz="3200" dirty="0" smtClean="0"/>
              <a:t> / (M/L)</a:t>
            </a:r>
            <a:r>
              <a:rPr lang="en-US" sz="3200" baseline="-25000" dirty="0" err="1" smtClean="0"/>
              <a:t>Salp</a:t>
            </a:r>
            <a:endParaRPr lang="en-US" sz="3200" baseline="-250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36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IMF Variation with Line Strengths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1943100" y="1054100"/>
            <a:ext cx="4965700" cy="5201890"/>
            <a:chOff x="2006600" y="1360190"/>
            <a:chExt cx="4635500" cy="4895800"/>
          </a:xfrm>
        </p:grpSpPr>
        <p:pic>
          <p:nvPicPr>
            <p:cNvPr id="5" name="Picture 4" descr="Figure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63"/>
            <a:stretch/>
          </p:blipFill>
          <p:spPr>
            <a:xfrm>
              <a:off x="2006600" y="2082800"/>
              <a:ext cx="4635500" cy="4173190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8" name="Group 7"/>
            <p:cNvGrpSpPr/>
            <p:nvPr/>
          </p:nvGrpSpPr>
          <p:grpSpPr>
            <a:xfrm>
              <a:off x="2006600" y="1360190"/>
              <a:ext cx="4635500" cy="798810"/>
              <a:chOff x="-609600" y="1563390"/>
              <a:chExt cx="4635500" cy="798810"/>
            </a:xfrm>
          </p:grpSpPr>
          <p:pic>
            <p:nvPicPr>
              <p:cNvPr id="6" name="Picture 5" descr="Figure1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623" b="80942"/>
              <a:stretch/>
            </p:blipFill>
            <p:spPr>
              <a:xfrm>
                <a:off x="-609600" y="1981200"/>
                <a:ext cx="4635500" cy="381000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7" name="Picture 6" descr="Figure1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1599"/>
              <a:stretch/>
            </p:blipFill>
            <p:spPr>
              <a:xfrm>
                <a:off x="-609600" y="1563390"/>
                <a:ext cx="4635500" cy="430510"/>
              </a:xfrm>
              <a:prstGeom prst="rect">
                <a:avLst/>
              </a:prstGeom>
              <a:solidFill>
                <a:srgbClr val="FFFFFF"/>
              </a:solidFill>
            </p:spPr>
          </p:pic>
        </p:grpSp>
      </p:grpSp>
      <p:sp>
        <p:nvSpPr>
          <p:cNvPr id="11" name="TextBox 10"/>
          <p:cNvSpPr txBox="1"/>
          <p:nvPr/>
        </p:nvSpPr>
        <p:spPr>
          <a:xfrm>
            <a:off x="7239000" y="5422900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Models = </a:t>
            </a:r>
            <a:r>
              <a:rPr lang="en-US" dirty="0" err="1" smtClean="0"/>
              <a:t>Schiavon</a:t>
            </a:r>
            <a:r>
              <a:rPr lang="en-US" dirty="0" smtClean="0"/>
              <a:t> 2007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75500" y="1063548"/>
            <a:ext cx="196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McDermid+14</a:t>
            </a:r>
            <a:endParaRPr lang="en-GB" sz="2000" i="1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121461" y="990600"/>
            <a:ext cx="1961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Locally-weighted average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8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Global IMF </a:t>
            </a:r>
            <a:r>
              <a:rPr lang="en-US" sz="4000" dirty="0" smtClean="0"/>
              <a:t>Variation with SSP Age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Richard McDermid – Macquarie University / AAO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175500" y="1063548"/>
            <a:ext cx="196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McDermid+14</a:t>
            </a:r>
            <a:endParaRPr lang="en-GB" sz="2000" i="1" dirty="0" smtClean="0"/>
          </a:p>
        </p:txBody>
      </p:sp>
      <p:pic>
        <p:nvPicPr>
          <p:cNvPr id="2" name="Picture 1" descr="Figure3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30299"/>
            <a:ext cx="6235700" cy="5056513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8" name="Straight Connector 7"/>
          <p:cNvCxnSpPr/>
          <p:nvPr/>
        </p:nvCxnSpPr>
        <p:spPr>
          <a:xfrm flipV="1">
            <a:off x="2057400" y="3632200"/>
            <a:ext cx="4940300" cy="241300"/>
          </a:xfrm>
          <a:prstGeom prst="line">
            <a:avLst/>
          </a:prstGeom>
          <a:ln w="76200" cmpd="sng">
            <a:solidFill>
              <a:srgbClr val="0000FF">
                <a:alpha val="9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03200" y="1765300"/>
            <a:ext cx="2146300" cy="461665"/>
            <a:chOff x="203200" y="1765300"/>
            <a:chExt cx="2146300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203200" y="1765300"/>
              <a:ext cx="1302610" cy="46166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Gradient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0" idx="3"/>
            </p:cNvCxnSpPr>
            <p:nvPr/>
          </p:nvCxnSpPr>
          <p:spPr>
            <a:xfrm>
              <a:off x="1505810" y="1996133"/>
              <a:ext cx="843690" cy="162867"/>
            </a:xfrm>
            <a:prstGeom prst="straightConnector1">
              <a:avLst/>
            </a:prstGeom>
            <a:ln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991100" y="1574800"/>
            <a:ext cx="4025900" cy="2216328"/>
            <a:chOff x="4991100" y="1574800"/>
            <a:chExt cx="4025900" cy="2216328"/>
          </a:xfrm>
        </p:grpSpPr>
        <p:sp>
          <p:nvSpPr>
            <p:cNvPr id="14" name="Oval 13"/>
            <p:cNvSpPr/>
            <p:nvPr/>
          </p:nvSpPr>
          <p:spPr>
            <a:xfrm>
              <a:off x="4991100" y="1574800"/>
              <a:ext cx="2349500" cy="9906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64401" y="2590800"/>
              <a:ext cx="1752599" cy="120032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Correlation and Significance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17" name="Straight Arrow Connector 16"/>
            <p:cNvCxnSpPr>
              <a:stCxn id="15" idx="1"/>
            </p:cNvCxnSpPr>
            <p:nvPr/>
          </p:nvCxnSpPr>
          <p:spPr>
            <a:xfrm flipH="1" flipV="1">
              <a:off x="6565900" y="2387600"/>
              <a:ext cx="698501" cy="803364"/>
            </a:xfrm>
            <a:prstGeom prst="straightConnector1">
              <a:avLst/>
            </a:prstGeom>
            <a:ln>
              <a:solidFill>
                <a:srgbClr val="FF0000">
                  <a:alpha val="95000"/>
                </a:srgb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88900" y="3733800"/>
            <a:ext cx="865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err="1" smtClean="0"/>
              <a:t>dyn</a:t>
            </a:r>
            <a:endParaRPr lang="en-US" sz="3200" baseline="-250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08000" y="2768600"/>
            <a:ext cx="0" cy="1104900"/>
          </a:xfrm>
          <a:prstGeom prst="straightConnector1">
            <a:avLst/>
          </a:prstGeom>
          <a:ln>
            <a:solidFill>
              <a:srgbClr val="FFFFFF">
                <a:alpha val="95000"/>
              </a:srgb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7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hibit">
  <a:themeElements>
    <a:clrScheme name="Custom 4">
      <a:dk1>
        <a:sysClr val="windowText" lastClr="000000"/>
      </a:dk1>
      <a:lt1>
        <a:sysClr val="window" lastClr="FFFFFF"/>
      </a:lt1>
      <a:dk2>
        <a:srgbClr val="000000"/>
      </a:dk2>
      <a:lt2>
        <a:srgbClr val="CCCCCC"/>
      </a:lt2>
      <a:accent1>
        <a:srgbClr val="3399FF"/>
      </a:accent1>
      <a:accent2>
        <a:srgbClr val="69FFFF"/>
      </a:accent2>
      <a:accent3>
        <a:srgbClr val="CCFF33"/>
      </a:accent3>
      <a:accent4>
        <a:srgbClr val="3333FF"/>
      </a:accent4>
      <a:accent5>
        <a:srgbClr val="9933FF"/>
      </a:accent5>
      <a:accent6>
        <a:srgbClr val="FF33FF"/>
      </a:accent6>
      <a:hlink>
        <a:srgbClr val="6699FF"/>
      </a:hlink>
      <a:folHlink>
        <a:srgbClr val="9999CC"/>
      </a:folHlink>
    </a:clrScheme>
    <a:fontScheme name="Exhibit">
      <a:majorFont>
        <a:latin typeface="Corbel"/>
        <a:ea typeface=""/>
        <a:cs typeface=""/>
        <a:font script="Jpan" typeface="ＭＳ Ｐゴシック"/>
      </a:majorFont>
      <a:minorFont>
        <a:latin typeface="Corbel"/>
        <a:ea typeface=""/>
        <a:cs typeface=""/>
        <a:font script="Jpan" typeface="ＭＳ Ｐゴシック"/>
      </a:minorFont>
    </a:fontScheme>
    <a:fmtScheme name="Exhibi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0000"/>
                <a:satMod val="110000"/>
                <a:lumMod val="70000"/>
              </a:schemeClr>
            </a:gs>
            <a:gs pos="50000">
              <a:schemeClr val="phClr">
                <a:tint val="80000"/>
                <a:satMod val="135000"/>
              </a:schemeClr>
            </a:gs>
            <a:gs pos="100000">
              <a:schemeClr val="phClr">
                <a:tint val="3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10000"/>
                <a:lumMod val="70000"/>
              </a:schemeClr>
            </a:gs>
            <a:gs pos="65000">
              <a:schemeClr val="phClr">
                <a:shade val="90000"/>
                <a:satMod val="200000"/>
                <a:lumMod val="110000"/>
              </a:schemeClr>
            </a:gs>
            <a:gs pos="100000">
              <a:schemeClr val="phClr">
                <a:tint val="90000"/>
                <a:shade val="100000"/>
                <a:satMod val="250000"/>
                <a:lumMod val="150000"/>
              </a:schemeClr>
            </a:gs>
          </a:gsLst>
          <a:lin ang="16200000" scaled="1"/>
        </a:gradFill>
      </a:fillStyleLst>
      <a:lnStyleLst>
        <a:ln w="31750" cap="flat" cmpd="sng" algn="ctr">
          <a:solidFill>
            <a:schemeClr val="phClr"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alpha val="95000"/>
            </a:schemeClr>
          </a:solidFill>
          <a:prstDash val="solid"/>
        </a:ln>
        <a:ln w="50800" cap="flat" cmpd="sng" algn="ctr">
          <a:solidFill>
            <a:schemeClr val="phClr">
              <a:alpha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5000" endPos="15000" dist="50800" dir="5400000" sy="-100000" rotWithShape="0"/>
          </a:effectLst>
        </a:effectStyle>
        <a:effectStyle>
          <a:effectLst>
            <a:innerShdw blurRad="76200" dist="25400" dir="5400000">
              <a:srgbClr val="FFFFFF">
                <a:alpha val="50000"/>
              </a:srgbClr>
            </a:innerShdw>
            <a:outerShdw blurRad="254000" dist="254000" dir="5400000" sx="90000" sy="-30000" rotWithShape="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  <a:lumMod val="30000"/>
              </a:schemeClr>
              <a:schemeClr val="phClr">
                <a:tint val="70000"/>
                <a:satMod val="500000"/>
                <a:lumMod val="5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Exhibit.thmx</Template>
  <TotalTime>101937</TotalTime>
  <Words>1544</Words>
  <Application>Microsoft Macintosh PowerPoint</Application>
  <PresentationFormat>On-screen Show (4:3)</PresentationFormat>
  <Paragraphs>283</Paragraphs>
  <Slides>49</Slides>
  <Notes>2</Notes>
  <HiddenSlides>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Exhibit</vt:lpstr>
      <vt:lpstr>Spatially resolved stellar populations from Atlas3D, and the impact on the IMF </vt:lpstr>
      <vt:lpstr>PowerPoint Presentation</vt:lpstr>
      <vt:lpstr>PowerPoint Presentation</vt:lpstr>
      <vt:lpstr>PowerPoint Presentation</vt:lpstr>
      <vt:lpstr>Stellar Population (M/L)Salp</vt:lpstr>
      <vt:lpstr>Stellar Dynamical (M/L)stars</vt:lpstr>
      <vt:lpstr>Variation of the IMF across 260 ETGs</vt:lpstr>
      <vt:lpstr>IMF Variation with Line Strengths</vt:lpstr>
      <vt:lpstr>Global IMF Variation with SSP Age</vt:lpstr>
      <vt:lpstr>Global IMF Variation with SSP Metallicity</vt:lpstr>
      <vt:lpstr>Global IMF Variation with SSP [a/Fe]</vt:lpstr>
      <vt:lpstr>Comparison Dynamical vs. Spectroscopic IMF</vt:lpstr>
      <vt:lpstr>IMF Variation with s</vt:lpstr>
      <vt:lpstr>Comparison IMF Variation with s</vt:lpstr>
      <vt:lpstr>Comparison IMF Variation with s</vt:lpstr>
      <vt:lpstr>Inconsistent Individual Galaxy IMFs?</vt:lpstr>
      <vt:lpstr>Inconsistent Individual Galaxy IMFs?</vt:lpstr>
      <vt:lpstr>Inconsistent IMF Variation with [Z/H]?</vt:lpstr>
      <vt:lpstr>Spatially-Resolved Populations</vt:lpstr>
      <vt:lpstr>Accounting for (M/L)Salp Variations</vt:lpstr>
      <vt:lpstr>Assuming Constant (M/L)Salp</vt:lpstr>
      <vt:lpstr>Assuming Radially Varying (M/L)Salp</vt:lpstr>
      <vt:lpstr>Assuming Radially Varying (M/L)Salp</vt:lpstr>
      <vt:lpstr>Spatially-Resolved Star Formation History</vt:lpstr>
      <vt:lpstr>Spatially-resolved picture</vt:lpstr>
      <vt:lpstr>CO Disks in Atlas3D ETGs</vt:lpstr>
      <vt:lpstr>CO Disks in Atlas3D ETGs</vt:lpstr>
      <vt:lpstr>CO Disks in Atlas3D ETGs</vt:lpstr>
      <vt:lpstr>M/L Profile from CO Disk</vt:lpstr>
      <vt:lpstr>M/L Profile from CO Disk</vt:lpstr>
      <vt:lpstr>M/L Profile from CO Disk</vt:lpstr>
      <vt:lpstr>IMF Profile with Local Velocity Dispersion</vt:lpstr>
      <vt:lpstr>IMF Profile with Local Age</vt:lpstr>
      <vt:lpstr>IMF Profile with Local [Z/H]</vt:lpstr>
      <vt:lpstr>IMF Profile with Local [a/Fe]</vt:lpstr>
      <vt:lpstr>Conclusions</vt:lpstr>
      <vt:lpstr>PowerPoint Presentation</vt:lpstr>
      <vt:lpstr>Dynamics vs. Populations: Local Trends</vt:lpstr>
      <vt:lpstr>IMF Profile with Velocity Dispersion</vt:lpstr>
      <vt:lpstr>IMF Profile with Age</vt:lpstr>
      <vt:lpstr>IMF Profile with [Z/H]</vt:lpstr>
      <vt:lpstr>IMF Profile with [a/Fe]</vt:lpstr>
      <vt:lpstr>PowerPoint Presentation</vt:lpstr>
      <vt:lpstr>IMF Variation with Age (s-dependance removed)</vt:lpstr>
      <vt:lpstr>IMF Variation with [a/Fe] (s-dependance removed)</vt:lpstr>
      <vt:lpstr>IMF Variation with [Z/H] (s-dependance removed)</vt:lpstr>
      <vt:lpstr>Comparison Dynamical vs. Spectroscopic IMF</vt:lpstr>
      <vt:lpstr>IMF Variation with SSP parameters</vt:lpstr>
      <vt:lpstr>IMF Variation with SSP parameters</vt:lpstr>
    </vt:vector>
  </TitlesOfParts>
  <Company>Gemini Observatory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Richard McDermid</dc:creator>
  <cp:lastModifiedBy>Richard McDermid</cp:lastModifiedBy>
  <cp:revision>229</cp:revision>
  <cp:lastPrinted>2014-07-29T03:50:09Z</cp:lastPrinted>
  <dcterms:created xsi:type="dcterms:W3CDTF">2012-08-16T22:29:43Z</dcterms:created>
  <dcterms:modified xsi:type="dcterms:W3CDTF">2016-04-11T17:41:53Z</dcterms:modified>
</cp:coreProperties>
</file>