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69" r:id="rId2"/>
    <p:sldId id="482" r:id="rId3"/>
    <p:sldId id="480" r:id="rId4"/>
    <p:sldId id="408" r:id="rId5"/>
    <p:sldId id="358" r:id="rId6"/>
    <p:sldId id="502" r:id="rId7"/>
    <p:sldId id="433" r:id="rId8"/>
    <p:sldId id="418" r:id="rId9"/>
    <p:sldId id="424" r:id="rId10"/>
    <p:sldId id="278" r:id="rId11"/>
    <p:sldId id="504" r:id="rId12"/>
    <p:sldId id="503" r:id="rId13"/>
    <p:sldId id="497" r:id="rId14"/>
    <p:sldId id="510" r:id="rId15"/>
    <p:sldId id="518" r:id="rId16"/>
    <p:sldId id="512" r:id="rId17"/>
    <p:sldId id="520" r:id="rId18"/>
    <p:sldId id="513" r:id="rId19"/>
    <p:sldId id="511" r:id="rId20"/>
    <p:sldId id="514" r:id="rId21"/>
    <p:sldId id="515" r:id="rId22"/>
    <p:sldId id="516" r:id="rId23"/>
    <p:sldId id="517" r:id="rId24"/>
    <p:sldId id="52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clrMru>
    <a:srgbClr val="FA423A"/>
    <a:srgbClr val="FECB99"/>
    <a:srgbClr val="268AAC"/>
    <a:srgbClr val="66FFFF"/>
    <a:srgbClr val="00FF00"/>
    <a:srgbClr val="DCFFF9"/>
    <a:srgbClr val="D0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40"/>
    <p:restoredTop sz="90706"/>
  </p:normalViewPr>
  <p:slideViewPr>
    <p:cSldViewPr snapToObjects="1">
      <p:cViewPr>
        <p:scale>
          <a:sx n="90" d="100"/>
          <a:sy n="90" d="100"/>
        </p:scale>
        <p:origin x="568" y="-6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BFF2B-AC05-BD4F-A25C-923743B1CD3D}" type="datetimeFigureOut">
              <a:rPr lang="en-US" smtClean="0"/>
              <a:pPr/>
              <a:t>4/15/16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1C351-25B5-964E-8BE6-8E75E4DC9C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943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40586-C30A-9341-B49C-680AE17054DE}" type="datetimeFigureOut">
              <a:rPr lang="en-US" smtClean="0"/>
              <a:pPr/>
              <a:t>4/15/16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2B3A8-9904-6342-9D67-BB28F45700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423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State out front why our current understanding of galaxy mergers is not sufficient – before getting into all that we already do know about mergers (maybe something like what feeds SF and whether</a:t>
            </a:r>
            <a:r>
              <a:rPr lang="en-US" baseline="0" dirty="0" smtClean="0"/>
              <a:t> or not major mergers are enough)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03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Why do we expect this answer to be different for dwarfs? Keep playing this up – </a:t>
            </a:r>
            <a:r>
              <a:rPr lang="en-US" baseline="0" dirty="0" err="1" smtClean="0"/>
              <a:t>grav</a:t>
            </a:r>
            <a:r>
              <a:rPr lang="en-US" baseline="0" dirty="0" smtClean="0"/>
              <a:t> potential wells different, tidal response of system – less dynamical </a:t>
            </a:r>
            <a:r>
              <a:rPr lang="en-US" baseline="0" dirty="0" err="1" smtClean="0"/>
              <a:t>torquing</a:t>
            </a:r>
            <a:r>
              <a:rPr lang="en-US" baseline="0" dirty="0" smtClean="0"/>
              <a:t>, everything driving gas to center of mass is going to be less effective in dwarfs</a:t>
            </a:r>
          </a:p>
          <a:p>
            <a:r>
              <a:rPr lang="en-US" baseline="0" dirty="0" smtClean="0"/>
              <a:t>To get at this question, we redid </a:t>
            </a:r>
            <a:r>
              <a:rPr lang="en-US" baseline="0" dirty="0" err="1" smtClean="0"/>
              <a:t>sdss</a:t>
            </a:r>
            <a:r>
              <a:rPr lang="en-US" baseline="0" dirty="0" smtClean="0"/>
              <a:t> photometry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35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have time, redo so massive galaxies come in on a click</a:t>
            </a:r>
          </a:p>
          <a:p>
            <a:r>
              <a:rPr lang="en-US" dirty="0" smtClean="0"/>
              <a:t>How do I calculate</a:t>
            </a:r>
            <a:r>
              <a:rPr lang="en-US" baseline="0" dirty="0" smtClean="0"/>
              <a:t> SFR?</a:t>
            </a:r>
          </a:p>
          <a:p>
            <a:r>
              <a:rPr lang="en-US" baseline="0" dirty="0" smtClean="0"/>
              <a:t>Error bars </a:t>
            </a:r>
            <a:r>
              <a:rPr lang="en-US" baseline="0" dirty="0" err="1" smtClean="0"/>
              <a:t>prob</a:t>
            </a:r>
            <a:r>
              <a:rPr lang="en-US" baseline="0" dirty="0" smtClean="0"/>
              <a:t> bigger, </a:t>
            </a:r>
            <a:r>
              <a:rPr lang="en-US" baseline="0" dirty="0" err="1" smtClean="0"/>
              <a:t>overplot</a:t>
            </a:r>
            <a:r>
              <a:rPr lang="en-US" baseline="0" dirty="0" smtClean="0"/>
              <a:t> massive galaxy line: 1.7 at 25 kpc;1.2 at 70 </a:t>
            </a:r>
            <a:r>
              <a:rPr lang="en-US" baseline="0" dirty="0" err="1" smtClean="0"/>
              <a:t>kpc</a:t>
            </a:r>
            <a:endParaRPr lang="en-US" baseline="0" dirty="0" smtClean="0"/>
          </a:p>
          <a:p>
            <a:r>
              <a:rPr lang="en-US" baseline="0" dirty="0" smtClean="0"/>
              <a:t>Shull thinks we need to normalize by </a:t>
            </a:r>
            <a:r>
              <a:rPr lang="en-US" baseline="0" dirty="0" err="1" smtClean="0"/>
              <a:t>virial</a:t>
            </a:r>
            <a:r>
              <a:rPr lang="en-US" baseline="0" dirty="0" smtClean="0"/>
              <a:t> radius. He also thinks we might be affected by extinction (which would </a:t>
            </a:r>
            <a:r>
              <a:rPr lang="en-US" baseline="0" smtClean="0"/>
              <a:t>affect starbursts more?)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00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McQuinn</a:t>
            </a:r>
            <a:r>
              <a:rPr lang="en-US" dirty="0" smtClean="0"/>
              <a:t> et al. 2010b</a:t>
            </a:r>
            <a:r>
              <a:rPr lang="en-US" baseline="0" dirty="0" smtClean="0"/>
              <a:t> bursts last as long as 450-650 </a:t>
            </a:r>
            <a:r>
              <a:rPr lang="en-US" baseline="0" dirty="0" err="1" smtClean="0"/>
              <a:t>Myr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20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It’s hard not</a:t>
            </a:r>
            <a:r>
              <a:rPr lang="en-US" baseline="0" dirty="0" smtClean="0"/>
              <a:t> to think of ALMA as something shiny, and new but when TMT comes online, ALMA will be this many years old </a:t>
            </a:r>
          </a:p>
          <a:p>
            <a:r>
              <a:rPr lang="en-US" baseline="0" dirty="0" smtClean="0"/>
              <a:t>TMT will stimulate new longer wavelength science and will reignite interest in ALMA from outside of the radio community.</a:t>
            </a:r>
          </a:p>
          <a:p>
            <a:r>
              <a:rPr lang="en-US" baseline="0" dirty="0" smtClean="0"/>
              <a:t>Full ALMA will see that in the most extended configuration (16km baseline)</a:t>
            </a:r>
          </a:p>
          <a:p>
            <a:r>
              <a:rPr lang="en-US" baseline="0" dirty="0" err="1" smtClean="0"/>
              <a:t>bsmart@astro.wisc.edu</a:t>
            </a:r>
            <a:r>
              <a:rPr lang="en-US" baseline="0" smtClean="0"/>
              <a:t> Brianna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It’s hard not</a:t>
            </a:r>
            <a:r>
              <a:rPr lang="en-US" baseline="0" dirty="0" smtClean="0"/>
              <a:t> to think of ALMA as something shiny, and new but when TMT comes online, ALMA will be this many years old </a:t>
            </a:r>
          </a:p>
          <a:p>
            <a:r>
              <a:rPr lang="en-US" baseline="0" dirty="0" smtClean="0"/>
              <a:t>TMT will stimulate new longer wavelength science and will reignite interest in ALMA from outside of the radio community.</a:t>
            </a:r>
          </a:p>
          <a:p>
            <a:r>
              <a:rPr lang="en-US" baseline="0" dirty="0" smtClean="0"/>
              <a:t>Full ALMA will see that in the most extended configuration (16km baseline)</a:t>
            </a:r>
          </a:p>
          <a:p>
            <a:r>
              <a:rPr lang="en-US" baseline="0" dirty="0" err="1" smtClean="0"/>
              <a:t>bsmart@astro.wisc.edu</a:t>
            </a:r>
            <a:r>
              <a:rPr lang="en-US" baseline="0" smtClean="0"/>
              <a:t> Brianna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32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He2-10:</a:t>
            </a:r>
            <a:r>
              <a:rPr lang="en-US" baseline="0" dirty="0" smtClean="0"/>
              <a:t> narrow band HST/NICMOS imaging at 1.87um to trace ionized gas through </a:t>
            </a:r>
            <a:r>
              <a:rPr lang="en-US" baseline="0" dirty="0" err="1" smtClean="0"/>
              <a:t>Paschen</a:t>
            </a:r>
            <a:r>
              <a:rPr lang="en-US" baseline="0" dirty="0" smtClean="0"/>
              <a:t> alpha emission; contours VLA 8.5 GHz (3.5 cm)</a:t>
            </a:r>
          </a:p>
          <a:p>
            <a:r>
              <a:rPr lang="en-US" baseline="0" dirty="0" smtClean="0"/>
              <a:t>Mrk709: left SDSS image; right SDSS image, Chandra hard X-ray point source (cyan cross) and 95% positional accuracy (cyan circle), VLA 7.4 GHz</a:t>
            </a:r>
          </a:p>
          <a:p>
            <a:r>
              <a:rPr lang="en-US" baseline="0" dirty="0" err="1" smtClean="0"/>
              <a:t>Xray</a:t>
            </a:r>
            <a:r>
              <a:rPr lang="en-US" baseline="0" dirty="0" smtClean="0"/>
              <a:t> and Radio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more sensitive to </a:t>
            </a:r>
            <a:r>
              <a:rPr lang="en-US" baseline="0" dirty="0" err="1" smtClean="0"/>
              <a:t>BHs</a:t>
            </a:r>
            <a:r>
              <a:rPr lang="en-US" baseline="0" dirty="0" smtClean="0"/>
              <a:t> with low </a:t>
            </a:r>
            <a:r>
              <a:rPr lang="en-US" baseline="0" dirty="0" err="1" smtClean="0"/>
              <a:t>Eddington</a:t>
            </a:r>
            <a:r>
              <a:rPr lang="en-US" baseline="0" dirty="0" smtClean="0"/>
              <a:t> ratios</a:t>
            </a:r>
          </a:p>
          <a:p>
            <a:r>
              <a:rPr lang="en-US" baseline="0" dirty="0" smtClean="0"/>
              <a:t>Can set upper limit to </a:t>
            </a:r>
            <a:r>
              <a:rPr lang="en-US" baseline="0" dirty="0" err="1" smtClean="0"/>
              <a:t>Xrays</a:t>
            </a:r>
            <a:r>
              <a:rPr lang="en-US" baseline="0" dirty="0" smtClean="0"/>
              <a:t> expected from </a:t>
            </a:r>
            <a:r>
              <a:rPr lang="en-US" baseline="0" dirty="0" err="1" smtClean="0"/>
              <a:t>XRBs</a:t>
            </a:r>
            <a:r>
              <a:rPr lang="en-US" baseline="0" dirty="0" smtClean="0"/>
              <a:t> in SF gals from </a:t>
            </a:r>
            <a:r>
              <a:rPr lang="en-US" baseline="0" dirty="0" err="1" smtClean="0"/>
              <a:t>Mstar</a:t>
            </a:r>
            <a:r>
              <a:rPr lang="en-US" baseline="0" dirty="0" smtClean="0"/>
              <a:t> and SFR</a:t>
            </a:r>
          </a:p>
          <a:p>
            <a:r>
              <a:rPr lang="en-US" baseline="0" dirty="0" smtClean="0"/>
              <a:t>Radio flux can exceed how ionizing radiation you expect to come from a reasonable number of O stars, can give you spectral index (although not for </a:t>
            </a:r>
            <a:r>
              <a:rPr lang="en-US" baseline="0" dirty="0" err="1" smtClean="0"/>
              <a:t>Mrk</a:t>
            </a:r>
            <a:r>
              <a:rPr lang="en-US" baseline="0" dirty="0" smtClean="0"/>
              <a:t> 709 since only had 5 and 7.5 GHz so not enough range plus large uncertainties)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58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He2-10:</a:t>
            </a:r>
            <a:r>
              <a:rPr lang="en-US" baseline="0" dirty="0" smtClean="0"/>
              <a:t> narrow band HST/NICMOS imaging at 1.87um to trace ionized gas through </a:t>
            </a:r>
            <a:r>
              <a:rPr lang="en-US" baseline="0" dirty="0" err="1" smtClean="0"/>
              <a:t>Paschen</a:t>
            </a:r>
            <a:r>
              <a:rPr lang="en-US" baseline="0" dirty="0" smtClean="0"/>
              <a:t> alpha emission; contours VLA 8.5 GHz (3.5 cm)</a:t>
            </a:r>
          </a:p>
          <a:p>
            <a:r>
              <a:rPr lang="en-US" baseline="0" dirty="0" smtClean="0"/>
              <a:t>Mrk709: left SDSS image; right SDSS image, Chandra hard X-ray point source (cyan cross) and 95% positional accuracy (cyan circle), VLA 7.4 GHz</a:t>
            </a:r>
          </a:p>
          <a:p>
            <a:r>
              <a:rPr lang="en-US" baseline="0" dirty="0" err="1" smtClean="0"/>
              <a:t>Xray</a:t>
            </a:r>
            <a:r>
              <a:rPr lang="en-US" baseline="0" dirty="0" smtClean="0"/>
              <a:t> and Radio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more sensitive to </a:t>
            </a:r>
            <a:r>
              <a:rPr lang="en-US" baseline="0" dirty="0" err="1" smtClean="0"/>
              <a:t>BHs</a:t>
            </a:r>
            <a:r>
              <a:rPr lang="en-US" baseline="0" dirty="0" smtClean="0"/>
              <a:t> with low </a:t>
            </a:r>
            <a:r>
              <a:rPr lang="en-US" baseline="0" dirty="0" err="1" smtClean="0"/>
              <a:t>Eddington</a:t>
            </a:r>
            <a:r>
              <a:rPr lang="en-US" baseline="0" dirty="0" smtClean="0"/>
              <a:t> ratios</a:t>
            </a:r>
          </a:p>
          <a:p>
            <a:r>
              <a:rPr lang="en-US" baseline="0" dirty="0" smtClean="0"/>
              <a:t>Can set upper limit to </a:t>
            </a:r>
            <a:r>
              <a:rPr lang="en-US" baseline="0" dirty="0" err="1" smtClean="0"/>
              <a:t>Xrays</a:t>
            </a:r>
            <a:r>
              <a:rPr lang="en-US" baseline="0" dirty="0" smtClean="0"/>
              <a:t> expected from </a:t>
            </a:r>
            <a:r>
              <a:rPr lang="en-US" baseline="0" dirty="0" err="1" smtClean="0"/>
              <a:t>XRBs</a:t>
            </a:r>
            <a:r>
              <a:rPr lang="en-US" baseline="0" dirty="0" smtClean="0"/>
              <a:t> in SF gals from </a:t>
            </a:r>
            <a:r>
              <a:rPr lang="en-US" baseline="0" dirty="0" err="1" smtClean="0"/>
              <a:t>Mstar</a:t>
            </a:r>
            <a:r>
              <a:rPr lang="en-US" baseline="0" dirty="0" smtClean="0"/>
              <a:t> and SFR</a:t>
            </a:r>
          </a:p>
          <a:p>
            <a:r>
              <a:rPr lang="en-US" baseline="0" dirty="0" smtClean="0"/>
              <a:t>Radio flux can exceed how ionizing radiation you expect to come from a reasonable number of O stars, can give you spectral index (although not for </a:t>
            </a:r>
            <a:r>
              <a:rPr lang="en-US" baseline="0" dirty="0" err="1" smtClean="0"/>
              <a:t>Mrk</a:t>
            </a:r>
            <a:r>
              <a:rPr lang="en-US" baseline="0" dirty="0" smtClean="0"/>
              <a:t> 709 since only had 5 and 7.5 GHz so not enough range plus large uncertainties)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6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field is just starting to catch some attention with DES survey of dwarfs, ISM</a:t>
            </a:r>
            <a:r>
              <a:rPr lang="en-US" baseline="0" dirty="0" smtClean="0"/>
              <a:t> in dwarf galaxies … </a:t>
            </a:r>
            <a:endParaRPr lang="en-US" dirty="0" smtClean="0"/>
          </a:p>
          <a:p>
            <a:r>
              <a:rPr lang="en-US" dirty="0" smtClean="0"/>
              <a:t>We are just now mobilizing this effort.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I’l</a:t>
            </a:r>
            <a:r>
              <a:rPr lang="en-US" baseline="0" dirty="0" smtClean="0"/>
              <a:t> let you decide who is who in this image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91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 in dwarfs is HARD (</a:t>
            </a:r>
            <a:r>
              <a:rPr lang="en-US" dirty="0" err="1" smtClean="0"/>
              <a:t>Schruba</a:t>
            </a:r>
            <a:r>
              <a:rPr lang="en-US" dirty="0" smtClean="0"/>
              <a:t> work?) but here is what we are doing 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smtClean="0"/>
              <a:t>He2-10 is 12 </a:t>
            </a:r>
            <a:r>
              <a:rPr lang="en-US" dirty="0" err="1" smtClean="0"/>
              <a:t>Mpc</a:t>
            </a:r>
            <a:r>
              <a:rPr lang="en-US" dirty="0" smtClean="0"/>
              <a:t> away (900 km/s) and 7-8 </a:t>
            </a:r>
            <a:r>
              <a:rPr lang="en-US" dirty="0" err="1" smtClean="0"/>
              <a:t>kpc</a:t>
            </a:r>
            <a:r>
              <a:rPr lang="en-US" dirty="0" smtClean="0"/>
              <a:t> across; pink likely</a:t>
            </a:r>
            <a:r>
              <a:rPr lang="en-US" baseline="0" dirty="0" smtClean="0"/>
              <a:t> Ha (ionized gas) while blue/orange are broadband optical continuum</a:t>
            </a:r>
          </a:p>
          <a:p>
            <a:r>
              <a:rPr lang="en-US" baseline="0" dirty="0" smtClean="0"/>
              <a:t>Found in a Chandra study of dwarf starbursts to have extended, diffuse X-ray emission</a:t>
            </a:r>
          </a:p>
          <a:p>
            <a:r>
              <a:rPr lang="en-US" baseline="0" dirty="0" smtClean="0"/>
              <a:t>Grant </a:t>
            </a:r>
            <a:r>
              <a:rPr lang="en-US" baseline="0" dirty="0" err="1" smtClean="0"/>
              <a:t>tremblay</a:t>
            </a:r>
            <a:r>
              <a:rPr lang="en-US" baseline="0" dirty="0" smtClean="0"/>
              <a:t> asks what is size scale of CO cloud? Marla asks how we know it has no stars if it overlaps with the stellar distribution of the main galaxy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54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Animate this to show one group of points</a:t>
            </a:r>
            <a:r>
              <a:rPr lang="en-US" baseline="0" dirty="0" smtClean="0"/>
              <a:t> at a time</a:t>
            </a:r>
          </a:p>
          <a:p>
            <a:r>
              <a:rPr lang="en-US" baseline="0" dirty="0" smtClean="0"/>
              <a:t>What do we predict? Actually predict </a:t>
            </a:r>
            <a:r>
              <a:rPr lang="en-US" baseline="0" dirty="0" err="1" smtClean="0"/>
              <a:t>fgas</a:t>
            </a:r>
            <a:r>
              <a:rPr lang="en-US" baseline="0" dirty="0" smtClean="0"/>
              <a:t> to be lower because they are not holding onto their gas or they’ve processed it</a:t>
            </a:r>
          </a:p>
          <a:p>
            <a:r>
              <a:rPr lang="en-US" baseline="0" dirty="0" smtClean="0"/>
              <a:t>Scenarios that could explain it: single dwarfs are actually merger remnants</a:t>
            </a:r>
          </a:p>
          <a:p>
            <a:r>
              <a:rPr lang="en-US" baseline="0" dirty="0" smtClean="0"/>
              <a:t>What are gas fractions from Andrew’s sample KGB?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29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7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Put 200 </a:t>
            </a:r>
            <a:r>
              <a:rPr lang="en-US" baseline="0" dirty="0" err="1" smtClean="0"/>
              <a:t>kpc</a:t>
            </a:r>
            <a:r>
              <a:rPr lang="en-US" baseline="0" dirty="0" smtClean="0"/>
              <a:t> in context – is that distance to M31? </a:t>
            </a:r>
          </a:p>
          <a:p>
            <a:r>
              <a:rPr lang="en-US" baseline="0" dirty="0" smtClean="0"/>
              <a:t>What do we predict? Actually predict </a:t>
            </a:r>
            <a:r>
              <a:rPr lang="en-US" baseline="0" dirty="0" err="1" smtClean="0"/>
              <a:t>fgas</a:t>
            </a:r>
            <a:r>
              <a:rPr lang="en-US" baseline="0" dirty="0" smtClean="0"/>
              <a:t> to be lower because they are not holding onto their gas or they’ve processed it</a:t>
            </a:r>
          </a:p>
          <a:p>
            <a:r>
              <a:rPr lang="en-US" baseline="0" dirty="0" smtClean="0"/>
              <a:t>Scenarios that could explain it: single dwarfs are actually merger remnants</a:t>
            </a:r>
          </a:p>
          <a:p>
            <a:r>
              <a:rPr lang="en-US" baseline="0" dirty="0" smtClean="0"/>
              <a:t>What are gas fractions from Andrew’s sample KGB?</a:t>
            </a:r>
          </a:p>
          <a:p>
            <a:r>
              <a:rPr lang="en-US" baseline="0" dirty="0" smtClean="0"/>
              <a:t>Add info about Fox+14 work and math on adding back in the ionized gas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60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Bipolar outflow due to SN blowout in NGC4490, going on for 6e8 year, 56 </a:t>
            </a:r>
            <a:r>
              <a:rPr lang="en-US" baseline="0" dirty="0" err="1" smtClean="0"/>
              <a:t>kpc</a:t>
            </a:r>
            <a:r>
              <a:rPr lang="en-US" baseline="0" dirty="0" smtClean="0"/>
              <a:t> in extent</a:t>
            </a:r>
          </a:p>
          <a:p>
            <a:r>
              <a:rPr lang="en-US" baseline="0" dirty="0" smtClean="0"/>
              <a:t>Don’t think gas is primordial because changes sign in velocity above and below galaxy axis and because elongated morphology</a:t>
            </a:r>
          </a:p>
          <a:p>
            <a:r>
              <a:rPr lang="en-US" baseline="0" dirty="0" smtClean="0"/>
              <a:t>Don’t think gas is stripped by interaction because distribution </a:t>
            </a:r>
            <a:r>
              <a:rPr lang="en-US" baseline="0" smtClean="0"/>
              <a:t>is symmetric</a:t>
            </a:r>
          </a:p>
          <a:p>
            <a:r>
              <a:rPr lang="en-US" baseline="0" dirty="0" smtClean="0"/>
              <a:t>Where is the MW?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6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 this title to the answer! Make YT movie?</a:t>
            </a:r>
          </a:p>
          <a:p>
            <a:r>
              <a:rPr lang="en-US" dirty="0" smtClean="0"/>
              <a:t>EVLA maps of higher column density gas compared with global HI masses show …</a:t>
            </a:r>
          </a:p>
          <a:p>
            <a:r>
              <a:rPr lang="en-US" dirty="0" smtClean="0"/>
              <a:t>And this is seen in our pairs that cover a range of merger stages (i.e. projected</a:t>
            </a:r>
            <a:r>
              <a:rPr lang="en-US" baseline="0" dirty="0" smtClean="0"/>
              <a:t> separations)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3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if we look in more detail at which of our pairs</a:t>
            </a:r>
            <a:r>
              <a:rPr lang="en-US" baseline="0" dirty="0" smtClean="0"/>
              <a:t> are doing the </a:t>
            </a:r>
            <a:r>
              <a:rPr lang="en-US" baseline="0" dirty="0" err="1" smtClean="0"/>
              <a:t>starbursting</a:t>
            </a:r>
            <a:r>
              <a:rPr lang="en-US" baseline="0" dirty="0" smtClean="0"/>
              <a:t> we find 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3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 only interesting from a dwarf galaxy evolution perspective,</a:t>
            </a:r>
            <a:r>
              <a:rPr lang="en-US" baseline="0" dirty="0" smtClean="0"/>
              <a:t> but also that they are </a:t>
            </a:r>
            <a:r>
              <a:rPr lang="en-US" baseline="0" dirty="0" err="1" smtClean="0"/>
              <a:t>potentiallly</a:t>
            </a:r>
            <a:r>
              <a:rPr lang="en-US" baseline="0" dirty="0" smtClean="0"/>
              <a:t> significant contributors to the SF over the universe’s history and they pose an interesting physics problem with their shallow </a:t>
            </a:r>
            <a:r>
              <a:rPr lang="en-US" baseline="0" dirty="0" err="1" smtClean="0"/>
              <a:t>grav</a:t>
            </a:r>
            <a:r>
              <a:rPr lang="en-US" baseline="0" dirty="0" smtClean="0"/>
              <a:t> wells.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At any given </a:t>
            </a:r>
            <a:r>
              <a:rPr lang="en-US" baseline="0" dirty="0" err="1" smtClean="0"/>
              <a:t>redshift</a:t>
            </a:r>
            <a:r>
              <a:rPr lang="en-US" baseline="0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0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</a:t>
            </a:r>
            <a:r>
              <a:rPr lang="en-US" baseline="0" dirty="0" smtClean="0"/>
              <a:t> Boer, Tolstoy et al. 2014 – two star forming episodes in Carina formed from gas of different abundance patterns </a:t>
            </a:r>
            <a:r>
              <a:rPr lang="en-US" baseline="0" dirty="0" err="1" smtClean="0"/>
              <a:t>metallicities</a:t>
            </a:r>
            <a:r>
              <a:rPr lang="en-US" baseline="0" dirty="0" smtClean="0"/>
              <a:t> which is inconsistent with simple isolated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32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90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Mag irregulars rarely found around other spirals, N body</a:t>
            </a:r>
            <a:r>
              <a:rPr lang="en-US" baseline="0" dirty="0" smtClean="0"/>
              <a:t> simulations say it could be a dwarf-dwarf merger that offsets the bar long enough for us to observe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6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He2-10 is 12 </a:t>
            </a:r>
            <a:r>
              <a:rPr lang="en-US" dirty="0" err="1" smtClean="0"/>
              <a:t>Mpc</a:t>
            </a:r>
            <a:r>
              <a:rPr lang="en-US" dirty="0" smtClean="0"/>
              <a:t> away (900 km/</a:t>
            </a:r>
            <a:r>
              <a:rPr lang="en-US" dirty="0" err="1" smtClean="0"/>
              <a:t>s</a:t>
            </a:r>
            <a:r>
              <a:rPr lang="en-US" dirty="0" smtClean="0"/>
              <a:t>) and 7-8 </a:t>
            </a:r>
            <a:r>
              <a:rPr lang="en-US" dirty="0" err="1" smtClean="0"/>
              <a:t>kpc</a:t>
            </a:r>
            <a:r>
              <a:rPr lang="en-US" dirty="0" smtClean="0"/>
              <a:t> across; pink likely</a:t>
            </a:r>
            <a:r>
              <a:rPr lang="en-US" baseline="0" dirty="0" smtClean="0"/>
              <a:t> Ha (ionized gas) while blue/orange are broadband optical continuum</a:t>
            </a:r>
          </a:p>
          <a:p>
            <a:r>
              <a:rPr lang="en-US" baseline="0" dirty="0" smtClean="0"/>
              <a:t>N4449 is 3.5 </a:t>
            </a:r>
            <a:r>
              <a:rPr lang="en-US" baseline="0" dirty="0" err="1" smtClean="0"/>
              <a:t>Mpc</a:t>
            </a:r>
            <a:r>
              <a:rPr lang="en-US" baseline="0" dirty="0" smtClean="0"/>
              <a:t> away; 5 </a:t>
            </a:r>
            <a:r>
              <a:rPr lang="en-US" baseline="0" dirty="0" err="1" smtClean="0"/>
              <a:t>kpc</a:t>
            </a:r>
            <a:r>
              <a:rPr lang="en-US" baseline="0" dirty="0" smtClean="0"/>
              <a:t> across (about size of LMC); tidal stream is resolved into red giant stars – xxx replace with 4485/90</a:t>
            </a:r>
          </a:p>
          <a:p>
            <a:r>
              <a:rPr lang="en-US" baseline="0" dirty="0" smtClean="0"/>
              <a:t>IIZw40 (harder to argue against as a dwarf-dwarf merger/interaction); 4490,</a:t>
            </a:r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8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mergers in the universe happen between dwarf galaxies</a:t>
            </a:r>
            <a:r>
              <a:rPr lang="en-US" baseline="0" dirty="0" smtClean="0"/>
              <a:t> but we know very little about what we know about massive galaxies can be scaled down to dwarf galaxy interactions and mergers.</a:t>
            </a:r>
          </a:p>
          <a:p>
            <a:pPr marL="228600" indent="-228600">
              <a:buAutoNum type="arabicParenR"/>
            </a:pPr>
            <a:r>
              <a:rPr lang="en-US" dirty="0" smtClean="0"/>
              <a:t>Using metrics like SFR, gas fraction, color, etc, how does the dwarf-dwarf merger sequence differ from that for more massive galaxies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Relate observables for this low </a:t>
            </a:r>
            <a:r>
              <a:rPr lang="en-US" baseline="0" dirty="0" err="1" smtClean="0"/>
              <a:t>redshift</a:t>
            </a:r>
            <a:r>
              <a:rPr lang="en-US" baseline="0" dirty="0" smtClean="0"/>
              <a:t> sample to systems at high </a:t>
            </a:r>
            <a:r>
              <a:rPr lang="en-US" baseline="0" dirty="0" err="1" smtClean="0"/>
              <a:t>redshift</a:t>
            </a:r>
            <a:r>
              <a:rPr lang="en-US" baseline="0" dirty="0" smtClean="0"/>
              <a:t> when these interactions were more common</a:t>
            </a:r>
          </a:p>
          <a:p>
            <a:r>
              <a:rPr lang="en-US" baseline="0" dirty="0" smtClean="0"/>
              <a:t>The TNT program has 3 main parts. Our Local volume sample is taking an in depth look at archival the small number of known nearby dwarf-dwarf interactions and our theoretical program is looking at things like the frequency of such interactions in cosmological simulations. I want to focus now on the core of TNT which is a large scale </a:t>
            </a:r>
            <a:r>
              <a:rPr lang="en-US" baseline="0" dirty="0" err="1" smtClean="0"/>
              <a:t>multiwavelength</a:t>
            </a:r>
            <a:r>
              <a:rPr lang="en-US" baseline="0" dirty="0" smtClean="0"/>
              <a:t> observational effort to study a sample of 104 low </a:t>
            </a:r>
            <a:r>
              <a:rPr lang="en-US" baseline="0" dirty="0" err="1" smtClean="0"/>
              <a:t>redshift</a:t>
            </a:r>
            <a:r>
              <a:rPr lang="en-US" baseline="0" dirty="0" smtClean="0"/>
              <a:t> dwarf pairs. We select our dwarf pairs from SDSS …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5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</a:t>
            </a:r>
            <a:r>
              <a:rPr lang="en-US" baseline="0" dirty="0" smtClean="0"/>
              <a:t> addition to having cosmological importance, I think t</a:t>
            </a:r>
            <a:r>
              <a:rPr lang="en-US" dirty="0" smtClean="0"/>
              <a:t>his is just a cool physics problem as well </a:t>
            </a:r>
            <a:r>
              <a:rPr lang="is-IS" dirty="0" smtClean="0"/>
              <a:t>… </a:t>
            </a:r>
            <a:r>
              <a:rPr lang="en-US" dirty="0" smtClean="0"/>
              <a:t>Dwarfs are very influenced by their surroundings (external) and internal influences, dynamically unstable due to shallow potential</a:t>
            </a:r>
            <a:r>
              <a:rPr lang="en-US" baseline="0" dirty="0" smtClean="0"/>
              <a:t> wells</a:t>
            </a:r>
          </a:p>
          <a:p>
            <a:r>
              <a:rPr lang="en-US" dirty="0" smtClean="0"/>
              <a:t>Add radial separations</a:t>
            </a:r>
          </a:p>
          <a:p>
            <a:r>
              <a:rPr lang="en-US" dirty="0" smtClean="0"/>
              <a:t>Point out that none of these questions are limited by resolution or technology – no one has asked them yet!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2B3A8-9904-6342-9D67-BB28F457007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5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86B88F-E898-4248-AB8F-DA687E5B47F2}" type="datetime1">
              <a:rPr lang="en-US" smtClean="0"/>
              <a:pPr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Sabrina </a:t>
            </a:r>
            <a:r>
              <a:rPr lang="en-US" dirty="0" err="1" smtClean="0"/>
              <a:t>Stierwalt</a:t>
            </a:r>
            <a:r>
              <a:rPr lang="en-US" dirty="0" smtClean="0"/>
              <a:t> (</a:t>
            </a:r>
            <a:r>
              <a:rPr lang="en-US" dirty="0" err="1" smtClean="0"/>
              <a:t>UVa</a:t>
            </a:r>
            <a:r>
              <a:rPr lang="en-US" dirty="0" smtClean="0"/>
              <a:t>/NRAO)</a:t>
            </a:r>
            <a:endParaRPr lang="en-US" dirty="0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0C40-F2B7-AB46-9D3C-D817020162EE}" type="datetime1">
              <a:rPr lang="en-US" smtClean="0"/>
              <a:pPr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Sabrina </a:t>
            </a:r>
            <a:r>
              <a:rPr lang="en-US" dirty="0" err="1" smtClean="0"/>
              <a:t>Stierwalt</a:t>
            </a:r>
            <a:r>
              <a:rPr lang="en-US" dirty="0" smtClean="0"/>
              <a:t> (</a:t>
            </a:r>
            <a:r>
              <a:rPr lang="en-US" dirty="0" err="1" smtClean="0"/>
              <a:t>UVa</a:t>
            </a:r>
            <a:r>
              <a:rPr lang="en-US" dirty="0" smtClean="0"/>
              <a:t>/NRAO)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9C30-EC6E-E247-AEE3-EA22C82F2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264D-0738-6A48-A2A7-B36511651347}" type="datetime1">
              <a:rPr lang="en-US" smtClean="0"/>
              <a:pPr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9C30-EC6E-E247-AEE3-EA22C82F2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816-F589-7847-898E-CB03A8FBFB3E}" type="datetime1">
              <a:rPr lang="en-US" smtClean="0"/>
              <a:pPr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Sabrina </a:t>
            </a:r>
            <a:r>
              <a:rPr lang="en-US" dirty="0" err="1" smtClean="0"/>
              <a:t>Stierwalt</a:t>
            </a:r>
            <a:r>
              <a:rPr lang="en-US" dirty="0" smtClean="0"/>
              <a:t> (</a:t>
            </a:r>
            <a:r>
              <a:rPr lang="en-US" dirty="0" err="1" smtClean="0"/>
              <a:t>UVa</a:t>
            </a:r>
            <a:r>
              <a:rPr lang="en-US" dirty="0" smtClean="0"/>
              <a:t>/NRAO)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9C30-EC6E-E247-AEE3-EA22C82F2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1"/>
            <a:ext cx="6705600" cy="56975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E9D86-7C7E-3D47-8CF2-35EB4770C37C}" type="datetime1">
              <a:rPr lang="en-US" smtClean="0"/>
              <a:pPr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Sabrina </a:t>
            </a:r>
            <a:r>
              <a:rPr lang="en-US" dirty="0" err="1" smtClean="0"/>
              <a:t>Stierwalt</a:t>
            </a:r>
            <a:r>
              <a:rPr lang="en-US" dirty="0" smtClean="0"/>
              <a:t> (</a:t>
            </a:r>
            <a:r>
              <a:rPr lang="en-US" dirty="0" err="1" smtClean="0"/>
              <a:t>UVa</a:t>
            </a:r>
            <a:r>
              <a:rPr lang="en-US" dirty="0" smtClean="0"/>
              <a:t>/NRAO)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9C30-EC6E-E247-AEE3-EA22C82F2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4368-B630-154B-9594-27E58DEC06C8}" type="datetime1">
              <a:rPr lang="en-US" smtClean="0"/>
              <a:pPr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Sabrina </a:t>
            </a:r>
            <a:r>
              <a:rPr lang="en-US" dirty="0" err="1" smtClean="0"/>
              <a:t>Stierwalt</a:t>
            </a:r>
            <a:r>
              <a:rPr lang="en-US" dirty="0" smtClean="0"/>
              <a:t> (</a:t>
            </a:r>
            <a:r>
              <a:rPr lang="en-US" dirty="0" err="1" smtClean="0"/>
              <a:t>UVa</a:t>
            </a:r>
            <a:r>
              <a:rPr lang="en-US" dirty="0" smtClean="0"/>
              <a:t>/NRAO)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9C30-EC6E-E247-AEE3-EA22C82F2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26264D-0738-6A48-A2A7-B36511651347}" type="datetime1">
              <a:rPr lang="en-US" smtClean="0"/>
              <a:pPr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12"/>
            <a:ext cx="5446714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8"/>
            <a:ext cx="5446714" cy="829982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AA13-E5C0-C049-99CC-0424CEA3FA53}" type="datetime1">
              <a:rPr lang="en-US" smtClean="0"/>
              <a:pPr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Sabrina </a:t>
            </a:r>
            <a:r>
              <a:rPr lang="en-US" dirty="0" err="1" smtClean="0"/>
              <a:t>Stierwalt</a:t>
            </a:r>
            <a:r>
              <a:rPr lang="en-US" dirty="0" smtClean="0"/>
              <a:t> (</a:t>
            </a:r>
            <a:r>
              <a:rPr lang="en-US" dirty="0" err="1" smtClean="0"/>
              <a:t>UVa</a:t>
            </a:r>
            <a:r>
              <a:rPr lang="en-US" dirty="0" smtClean="0"/>
              <a:t>/NRAO)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9C30-EC6E-E247-AEE3-EA22C82F296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9144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9144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3258805"/>
            <a:ext cx="6035040" cy="3403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B7365-83E4-3448-A08E-31721BE36EA2}" type="datetime1">
              <a:rPr lang="en-US" smtClean="0"/>
              <a:pPr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Sabrina </a:t>
            </a:r>
            <a:r>
              <a:rPr lang="en-US" dirty="0" err="1" smtClean="0"/>
              <a:t>Stierwalt</a:t>
            </a:r>
            <a:r>
              <a:rPr lang="en-US" dirty="0" smtClean="0"/>
              <a:t> (</a:t>
            </a:r>
            <a:r>
              <a:rPr lang="en-US" dirty="0" err="1" smtClean="0"/>
              <a:t>UVa</a:t>
            </a:r>
            <a:r>
              <a:rPr lang="en-US" dirty="0" smtClean="0"/>
              <a:t>/NRAO)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9C30-EC6E-E247-AEE3-EA22C82F2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40B1-AB88-004B-B5B6-53F8DC6C2A6D}" type="datetime1">
              <a:rPr lang="en-US" smtClean="0"/>
              <a:pPr/>
              <a:t>4/15/16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Sabrina </a:t>
            </a:r>
            <a:r>
              <a:rPr lang="en-US" dirty="0" err="1" smtClean="0"/>
              <a:t>Stierwalt</a:t>
            </a:r>
            <a:r>
              <a:rPr lang="en-US" dirty="0" smtClean="0"/>
              <a:t> (</a:t>
            </a:r>
            <a:r>
              <a:rPr lang="en-US" dirty="0" err="1" smtClean="0"/>
              <a:t>UVa</a:t>
            </a:r>
            <a:r>
              <a:rPr lang="en-US" dirty="0" smtClean="0"/>
              <a:t>/NRAO)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9C30-EC6E-E247-AEE3-EA22C82F29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6048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80052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EB31-A671-B347-9E59-8CD2AB3CEBE9}" type="datetime1">
              <a:rPr lang="en-US" smtClean="0"/>
              <a:pPr/>
              <a:t>4/15/16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Sabrina </a:t>
            </a:r>
            <a:r>
              <a:rPr lang="en-US" dirty="0" err="1" smtClean="0"/>
              <a:t>Stierwalt</a:t>
            </a:r>
            <a:r>
              <a:rPr lang="en-US" dirty="0" smtClean="0"/>
              <a:t> (</a:t>
            </a:r>
            <a:r>
              <a:rPr lang="en-US" dirty="0" err="1" smtClean="0"/>
              <a:t>UVa</a:t>
            </a:r>
            <a:r>
              <a:rPr lang="en-US" dirty="0" smtClean="0"/>
              <a:t>/NRAO)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9C30-EC6E-E247-AEE3-EA22C82F2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93D1-046A-C741-B7D3-65F5797E49EB}" type="datetime1">
              <a:rPr lang="en-US" smtClean="0"/>
              <a:pPr/>
              <a:t>4/15/16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Sabrina </a:t>
            </a:r>
            <a:r>
              <a:rPr lang="en-US" dirty="0" err="1" smtClean="0"/>
              <a:t>Stierwalt</a:t>
            </a:r>
            <a:r>
              <a:rPr lang="en-US" dirty="0" smtClean="0"/>
              <a:t> (</a:t>
            </a:r>
            <a:r>
              <a:rPr lang="en-US" dirty="0" err="1" smtClean="0"/>
              <a:t>UVa</a:t>
            </a:r>
            <a:r>
              <a:rPr lang="en-US" dirty="0" smtClean="0"/>
              <a:t>/NRAO)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19400" y="6356350"/>
            <a:ext cx="4267200" cy="365125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Sabrina </a:t>
            </a:r>
            <a:r>
              <a:rPr lang="en-US" dirty="0" err="1" smtClean="0"/>
              <a:t>Stierwalt</a:t>
            </a:r>
            <a:r>
              <a:rPr lang="en-US" dirty="0" smtClean="0"/>
              <a:t> (</a:t>
            </a:r>
            <a:r>
              <a:rPr lang="en-US" dirty="0" err="1" smtClean="0"/>
              <a:t>UVa</a:t>
            </a:r>
            <a:r>
              <a:rPr lang="en-US" dirty="0" smtClean="0"/>
              <a:t>/NRAO) 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01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1"/>
            <a:ext cx="3612776" cy="3200400"/>
          </a:xfrm>
        </p:spPr>
        <p:txBody>
          <a:bodyPr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46905-832E-9F41-B75A-07CB803772BC}" type="datetime1">
              <a:rPr lang="en-US" smtClean="0"/>
              <a:pPr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Sabrina </a:t>
            </a:r>
            <a:r>
              <a:rPr lang="en-US" dirty="0" err="1" smtClean="0"/>
              <a:t>Stierwalt</a:t>
            </a:r>
            <a:r>
              <a:rPr lang="en-US" dirty="0" smtClean="0"/>
              <a:t> (</a:t>
            </a:r>
            <a:r>
              <a:rPr lang="en-US" dirty="0" err="1" smtClean="0"/>
              <a:t>UVa</a:t>
            </a:r>
            <a:r>
              <a:rPr lang="en-US" dirty="0" smtClean="0"/>
              <a:t>/NRAO)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889C30-EC6E-E247-AEE3-EA22C82F2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761565"/>
            <a:ext cx="7570787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BC26264D-0738-6A48-A2A7-B36511651347}" type="datetime1">
              <a:rPr lang="en-US" smtClean="0"/>
              <a:pPr/>
              <a:t>4/15/16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889C30-EC6E-E247-AEE3-EA22C82F29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3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7" name="TextBox 6"/>
          <p:cNvSpPr txBox="1"/>
          <p:nvPr userDrawn="1"/>
        </p:nvSpPr>
        <p:spPr>
          <a:xfrm>
            <a:off x="2590800" y="6356350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eorgia"/>
                <a:cs typeface="Georgia"/>
              </a:rPr>
              <a:t>Sabrina </a:t>
            </a:r>
            <a:r>
              <a:rPr lang="en-US" sz="1600" dirty="0" err="1" smtClean="0">
                <a:latin typeface="Georgia"/>
                <a:cs typeface="Georgia"/>
              </a:rPr>
              <a:t>Stierwalt</a:t>
            </a:r>
            <a:r>
              <a:rPr lang="en-US" sz="1600" dirty="0" smtClean="0">
                <a:latin typeface="Georgia"/>
                <a:cs typeface="Georgia"/>
              </a:rPr>
              <a:t> (</a:t>
            </a:r>
            <a:r>
              <a:rPr lang="en-US" sz="1600" dirty="0" err="1" smtClean="0">
                <a:latin typeface="Georgia"/>
                <a:cs typeface="Georgia"/>
              </a:rPr>
              <a:t>UVa</a:t>
            </a:r>
            <a:r>
              <a:rPr lang="en-US" sz="1600" dirty="0" smtClean="0">
                <a:latin typeface="Georgia"/>
                <a:cs typeface="Georgia"/>
              </a:rPr>
              <a:t>/NRAO)</a:t>
            </a:r>
            <a:endParaRPr lang="en-US" sz="1600" dirty="0">
              <a:latin typeface="Georgia"/>
              <a:cs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gif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emf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s9_1529_edit.jpg"/>
          <p:cNvPicPr>
            <a:picLocks noChangeAspect="1"/>
          </p:cNvPicPr>
          <p:nvPr/>
        </p:nvPicPr>
        <p:blipFill>
          <a:blip r:embed="rId3"/>
          <a:srcRect l="9605" r="8064" b="1152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5367516"/>
            <a:ext cx="4419600" cy="153888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Georgia"/>
                <a:cs typeface="Georgia"/>
              </a:rPr>
              <a:t>Sabrina </a:t>
            </a:r>
            <a:r>
              <a:rPr lang="en-US" sz="2800" dirty="0" err="1" smtClean="0">
                <a:solidFill>
                  <a:schemeClr val="bg1"/>
                </a:solidFill>
                <a:latin typeface="Georgia"/>
                <a:cs typeface="Georgia"/>
              </a:rPr>
              <a:t>Stierwalt</a:t>
            </a:r>
            <a:r>
              <a:rPr lang="en-US" sz="2800" dirty="0" smtClean="0">
                <a:solidFill>
                  <a:schemeClr val="bg1"/>
                </a:solidFill>
                <a:latin typeface="Georgia"/>
                <a:cs typeface="Georgia"/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Georgia"/>
                <a:cs typeface="Georgia"/>
              </a:rPr>
              <a:t>(NRAO, U. of Virginia)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Georgia"/>
                <a:cs typeface="Georgia"/>
              </a:rPr>
              <a:t>April 15, 2016</a:t>
            </a:r>
          </a:p>
          <a:p>
            <a:pPr algn="ctr"/>
            <a:endParaRPr lang="en-US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336268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WIYN </a:t>
            </a:r>
            <a:r>
              <a:rPr lang="en-US" dirty="0" err="1" smtClean="0">
                <a:solidFill>
                  <a:schemeClr val="bg1"/>
                </a:solidFill>
                <a:latin typeface="Georgia"/>
                <a:cs typeface="Georgia"/>
              </a:rPr>
              <a:t>pODI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 H</a:t>
            </a:r>
            <a:r>
              <a:rPr lang="en-US" dirty="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α</a:t>
            </a:r>
            <a:endParaRPr lang="en-US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09716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Georgia"/>
                <a:cs typeface="Georgia"/>
              </a:rPr>
              <a:t>The Role of Dwarf-Dwarf Interactions in Galaxy Assembly</a:t>
            </a:r>
            <a:endParaRPr lang="en-US" sz="28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6200" y="914400"/>
            <a:ext cx="8991600" cy="1752600"/>
            <a:chOff x="152400" y="914400"/>
            <a:chExt cx="11582400" cy="2349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rcRect l="59868" r="19737"/>
            <a:stretch>
              <a:fillRect/>
            </a:stretch>
          </p:blipFill>
          <p:spPr>
            <a:xfrm>
              <a:off x="2438400" y="914400"/>
              <a:ext cx="2362200" cy="23495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rcRect l="80263"/>
            <a:stretch>
              <a:fillRect/>
            </a:stretch>
          </p:blipFill>
          <p:spPr>
            <a:xfrm>
              <a:off x="152400" y="914400"/>
              <a:ext cx="2286000" cy="23495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rcRect l="40131" r="40132"/>
            <a:stretch>
              <a:fillRect/>
            </a:stretch>
          </p:blipFill>
          <p:spPr>
            <a:xfrm>
              <a:off x="4800600" y="914400"/>
              <a:ext cx="2286000" cy="23495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rcRect l="19737" r="59868"/>
            <a:stretch>
              <a:fillRect/>
            </a:stretch>
          </p:blipFill>
          <p:spPr>
            <a:xfrm>
              <a:off x="7086600" y="914400"/>
              <a:ext cx="2362200" cy="23495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rcRect r="79605"/>
            <a:stretch>
              <a:fillRect/>
            </a:stretch>
          </p:blipFill>
          <p:spPr>
            <a:xfrm>
              <a:off x="9372600" y="914400"/>
              <a:ext cx="2362200" cy="23495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0" y="27357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Georgia"/>
                <a:cs typeface="Georgia"/>
              </a:rPr>
              <a:t>Do we see enhanced SF in these paired/interacting dwarfs compared to single (unpaired) dwarfs? 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11" name="Picture 10" descr="arp220_hs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505200"/>
            <a:ext cx="2895600" cy="2895600"/>
          </a:xfrm>
          <a:prstGeom prst="rect">
            <a:avLst/>
          </a:prstGeom>
        </p:spPr>
      </p:pic>
      <p:pic>
        <p:nvPicPr>
          <p:cNvPr id="12" name="Picture 11" descr="antennaegal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1329" y="3174136"/>
            <a:ext cx="3559271" cy="35314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(NRAO)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76200"/>
            <a:ext cx="91440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How </a:t>
            </a:r>
            <a:r>
              <a:rPr lang="en-US" sz="3200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do galaxy mergers proceed at low masses?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/>
              <a:ea typeface="+mj-ea"/>
              <a:cs typeface="Georgia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987027" y="3231287"/>
            <a:ext cx="5037960" cy="3093313"/>
            <a:chOff x="5029200" y="3231287"/>
            <a:chExt cx="3995787" cy="1950313"/>
          </a:xfrm>
        </p:grpSpPr>
        <p:grpSp>
          <p:nvGrpSpPr>
            <p:cNvPr id="17" name="Group 16"/>
            <p:cNvGrpSpPr/>
            <p:nvPr/>
          </p:nvGrpSpPr>
          <p:grpSpPr>
            <a:xfrm>
              <a:off x="5029200" y="3231287"/>
              <a:ext cx="3995787" cy="1950313"/>
              <a:chOff x="5029200" y="3231287"/>
              <a:chExt cx="3995787" cy="1950313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5029200" y="3231287"/>
                <a:ext cx="3995787" cy="19503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 descr="Patton13fig.jpg"/>
              <p:cNvPicPr>
                <a:picLocks noChangeAspect="1"/>
              </p:cNvPicPr>
              <p:nvPr/>
            </p:nvPicPr>
            <p:blipFill rotWithShape="1">
              <a:blip r:embed="rId6"/>
              <a:srcRect b="53818"/>
              <a:stretch/>
            </p:blipFill>
            <p:spPr>
              <a:xfrm>
                <a:off x="5029200" y="3231287"/>
                <a:ext cx="3995787" cy="1569313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7086600" y="3355944"/>
                <a:ext cx="1752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latin typeface="Georgia"/>
                    <a:cs typeface="Georgia"/>
                  </a:rPr>
                  <a:t>Patton+13</a:t>
                </a:r>
                <a:endParaRPr lang="en-US" dirty="0">
                  <a:latin typeface="Georgia"/>
                  <a:cs typeface="Georgia"/>
                </a:endParaRPr>
              </a:p>
            </p:txBody>
          </p:sp>
          <p:pic>
            <p:nvPicPr>
              <p:cNvPr id="18" name="Picture 17" descr="Patton13fig.jpg"/>
              <p:cNvPicPr>
                <a:picLocks noChangeAspect="1"/>
              </p:cNvPicPr>
              <p:nvPr/>
            </p:nvPicPr>
            <p:blipFill rotWithShape="1">
              <a:blip r:embed="rId6"/>
              <a:srcRect l="7822" t="90009"/>
              <a:stretch/>
            </p:blipFill>
            <p:spPr>
              <a:xfrm>
                <a:off x="5341771" y="4783240"/>
                <a:ext cx="3683216" cy="339520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5322082" y="3419639"/>
              <a:ext cx="1802879" cy="368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0000FF"/>
                  </a:solidFill>
                  <a:latin typeface="Georgia"/>
                  <a:cs typeface="Georgia"/>
                </a:rPr>
                <a:t> Paired </a:t>
              </a:r>
              <a:r>
                <a:rPr lang="en-US" sz="1600" smtClean="0">
                  <a:solidFill>
                    <a:srgbClr val="0000FF"/>
                  </a:solidFill>
                  <a:latin typeface="Georgia"/>
                  <a:cs typeface="Georgia"/>
                </a:rPr>
                <a:t>Massive Galaxies</a:t>
              </a:r>
              <a:endParaRPr lang="en-US" sz="1600" dirty="0" smtClean="0">
                <a:solidFill>
                  <a:srgbClr val="0000FF"/>
                </a:solidFill>
                <a:latin typeface="Georgia"/>
                <a:cs typeface="Georgi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(NRAO/</a:t>
            </a:r>
            <a:r>
              <a:rPr lang="en-US" dirty="0" err="1" smtClean="0">
                <a:latin typeface="Georgia"/>
                <a:cs typeface="Georgia"/>
              </a:rPr>
              <a:t>UVa</a:t>
            </a:r>
            <a:r>
              <a:rPr lang="en-US" dirty="0" smtClean="0">
                <a:latin typeface="Georgia"/>
                <a:cs typeface="Georgia"/>
              </a:rPr>
              <a:t>)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199" y="4241064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et al. </a:t>
            </a:r>
            <a:r>
              <a:rPr lang="en-US" i="1" dirty="0" smtClean="0">
                <a:latin typeface="Georgia"/>
                <a:cs typeface="Georgia"/>
              </a:rPr>
              <a:t>2015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152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eorgia" charset="0"/>
                <a:ea typeface="Georgia" charset="0"/>
                <a:cs typeface="Georgia" charset="0"/>
              </a:rPr>
              <a:t>TNT Results: Star formation is enhanced in low mass galaxy interactions.</a:t>
            </a:r>
            <a:endParaRPr lang="en-US" sz="3200" dirty="0">
              <a:latin typeface="Georgia" charset="0"/>
              <a:ea typeface="Georgia" charset="0"/>
              <a:cs typeface="Georgia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199" y="1600200"/>
            <a:ext cx="5124451" cy="2596752"/>
            <a:chOff x="76199" y="1905001"/>
            <a:chExt cx="5124451" cy="259675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t="82972"/>
            <a:stretch/>
          </p:blipFill>
          <p:spPr>
            <a:xfrm>
              <a:off x="76199" y="3772198"/>
              <a:ext cx="5124450" cy="729555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76200" y="1905001"/>
              <a:ext cx="5124450" cy="2596752"/>
              <a:chOff x="76200" y="1905001"/>
              <a:chExt cx="5124450" cy="259675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/>
              <a:srcRect b="53759"/>
              <a:stretch/>
            </p:blipFill>
            <p:spPr>
              <a:xfrm>
                <a:off x="76200" y="1905001"/>
                <a:ext cx="5124450" cy="1981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2400300" y="2432447"/>
                <a:ext cx="2400300" cy="61555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 smtClean="0">
                    <a:solidFill>
                      <a:srgbClr val="3366FF"/>
                    </a:solidFill>
                    <a:latin typeface="Georgia"/>
                    <a:cs typeface="Georgia"/>
                  </a:rPr>
                  <a:t>Isolated Dwarf Pairs</a:t>
                </a:r>
              </a:p>
              <a:p>
                <a:r>
                  <a:rPr lang="en-US" sz="1700" dirty="0" smtClean="0">
                    <a:latin typeface="Georgia"/>
                    <a:cs typeface="Georgia"/>
                  </a:rPr>
                  <a:t>Isolated Massive Pairs</a:t>
                </a:r>
                <a:endParaRPr lang="en-US" sz="1700" dirty="0">
                  <a:latin typeface="Georgia"/>
                  <a:cs typeface="Georgia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251619" y="4101643"/>
                <a:ext cx="3276600" cy="4001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latin typeface="Georgia"/>
                    <a:cs typeface="Georgia"/>
                  </a:rPr>
                  <a:t>R</a:t>
                </a:r>
                <a:r>
                  <a:rPr lang="en-US" sz="2000" baseline="-25000" dirty="0" err="1" smtClean="0">
                    <a:latin typeface="Georgia"/>
                    <a:cs typeface="Georgia"/>
                  </a:rPr>
                  <a:t>sep</a:t>
                </a:r>
                <a:r>
                  <a:rPr lang="en-US" sz="2000" dirty="0" smtClean="0">
                    <a:latin typeface="Georgia"/>
                    <a:cs typeface="Georgia"/>
                  </a:rPr>
                  <a:t> [</a:t>
                </a:r>
                <a:r>
                  <a:rPr lang="en-US" sz="2000" dirty="0" err="1" smtClean="0">
                    <a:latin typeface="Georgia"/>
                    <a:cs typeface="Georgia"/>
                  </a:rPr>
                  <a:t>kpc</a:t>
                </a:r>
                <a:r>
                  <a:rPr lang="en-US" sz="2000" dirty="0" smtClean="0">
                    <a:latin typeface="Georgia"/>
                    <a:cs typeface="Georgia"/>
                  </a:rPr>
                  <a:t>]</a:t>
                </a:r>
                <a:endParaRPr lang="en-US" sz="2000" dirty="0">
                  <a:latin typeface="Georgia"/>
                  <a:cs typeface="Georgia"/>
                </a:endParaRP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1219200" y="1600200"/>
            <a:ext cx="3276600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Georgia"/>
                <a:cs typeface="Georgia"/>
              </a:rPr>
              <a:t>Isolated Pairs</a:t>
            </a:r>
            <a:endParaRPr lang="en-US" sz="2200" dirty="0">
              <a:latin typeface="Georgia"/>
              <a:cs typeface="Georgi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24400" y="3876644"/>
            <a:ext cx="4168105" cy="2447956"/>
            <a:chOff x="4899694" y="3590954"/>
            <a:chExt cx="4168105" cy="2447956"/>
          </a:xfrm>
        </p:grpSpPr>
        <p:sp>
          <p:nvSpPr>
            <p:cNvPr id="25" name="TextBox 24"/>
            <p:cNvSpPr txBox="1"/>
            <p:nvPr/>
          </p:nvSpPr>
          <p:spPr>
            <a:xfrm>
              <a:off x="4899695" y="5638800"/>
              <a:ext cx="4168104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Georgia"/>
                  <a:cs typeface="Georgia"/>
                </a:rPr>
                <a:t>R</a:t>
              </a:r>
              <a:r>
                <a:rPr lang="en-US" sz="2000" baseline="-25000" dirty="0" err="1" smtClean="0">
                  <a:latin typeface="Georgia"/>
                  <a:cs typeface="Georgia"/>
                </a:rPr>
                <a:t>sep</a:t>
              </a:r>
              <a:r>
                <a:rPr lang="en-US" sz="2000" dirty="0" smtClean="0">
                  <a:latin typeface="Georgia"/>
                  <a:cs typeface="Georgia"/>
                </a:rPr>
                <a:t> [</a:t>
              </a:r>
              <a:r>
                <a:rPr lang="en-US" sz="2000" dirty="0" err="1" smtClean="0">
                  <a:latin typeface="Georgia"/>
                  <a:cs typeface="Georgia"/>
                </a:rPr>
                <a:t>kpc</a:t>
              </a:r>
              <a:r>
                <a:rPr lang="en-US" sz="2000" dirty="0" smtClean="0">
                  <a:latin typeface="Georgia"/>
                  <a:cs typeface="Georgia"/>
                </a:rPr>
                <a:t>]</a:t>
              </a:r>
              <a:endParaRPr lang="en-US" sz="2000" dirty="0">
                <a:latin typeface="Georgia"/>
                <a:cs typeface="Georgia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899694" y="3590954"/>
              <a:ext cx="4168105" cy="2047846"/>
              <a:chOff x="4899694" y="2057400"/>
              <a:chExt cx="4168105" cy="204784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4"/>
              <a:srcRect l="5882" b="53396"/>
              <a:stretch/>
            </p:blipFill>
            <p:spPr>
              <a:xfrm>
                <a:off x="4899694" y="2057401"/>
                <a:ext cx="4168105" cy="18288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5486400" y="2057400"/>
                <a:ext cx="3276600" cy="43088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err="1" smtClean="0">
                    <a:latin typeface="Georgia"/>
                    <a:cs typeface="Georgia"/>
                  </a:rPr>
                  <a:t>Nonisolated</a:t>
                </a:r>
                <a:r>
                  <a:rPr lang="en-US" sz="2200" dirty="0" smtClean="0">
                    <a:latin typeface="Georgia"/>
                    <a:cs typeface="Georgia"/>
                  </a:rPr>
                  <a:t> Pairs</a:t>
                </a:r>
                <a:endParaRPr lang="en-US" sz="2200" dirty="0">
                  <a:latin typeface="Georgia"/>
                  <a:cs typeface="Georgia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943600" y="2584847"/>
                <a:ext cx="2819400" cy="61555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 err="1" smtClean="0">
                    <a:solidFill>
                      <a:srgbClr val="3366FF"/>
                    </a:solidFill>
                    <a:latin typeface="Georgia"/>
                    <a:cs typeface="Georgia"/>
                  </a:rPr>
                  <a:t>Nonisolated</a:t>
                </a:r>
                <a:r>
                  <a:rPr lang="en-US" sz="1700" dirty="0" smtClean="0">
                    <a:solidFill>
                      <a:srgbClr val="3366FF"/>
                    </a:solidFill>
                    <a:latin typeface="Georgia"/>
                    <a:cs typeface="Georgia"/>
                  </a:rPr>
                  <a:t> Dwarf Pairs</a:t>
                </a:r>
              </a:p>
              <a:p>
                <a:r>
                  <a:rPr lang="en-US" sz="1700" dirty="0" err="1" smtClean="0">
                    <a:latin typeface="Georgia"/>
                    <a:cs typeface="Georgia"/>
                  </a:rPr>
                  <a:t>Nonisolated</a:t>
                </a:r>
                <a:r>
                  <a:rPr lang="en-US" sz="1700" dirty="0" smtClean="0">
                    <a:latin typeface="Georgia"/>
                    <a:cs typeface="Georgia"/>
                  </a:rPr>
                  <a:t> Massive Pairs</a:t>
                </a:r>
                <a:endParaRPr lang="en-US" sz="1700" dirty="0">
                  <a:latin typeface="Georgia"/>
                  <a:cs typeface="Georgia"/>
                </a:endParaRP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4"/>
              <a:srcRect l="5882" t="82704" b="8850"/>
              <a:stretch/>
            </p:blipFill>
            <p:spPr>
              <a:xfrm>
                <a:off x="4899694" y="3773836"/>
                <a:ext cx="4168105" cy="33141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709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638800" y="6122313"/>
            <a:ext cx="3323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latin typeface="Georgia" charset="0"/>
                <a:ea typeface="Georgia" charset="0"/>
                <a:cs typeface="Georgia" charset="0"/>
              </a:rPr>
              <a:t>Stierwalt</a:t>
            </a: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 et al. </a:t>
            </a:r>
            <a:r>
              <a:rPr lang="en-US" sz="2200" i="1" dirty="0" smtClean="0">
                <a:latin typeface="Georgia" charset="0"/>
                <a:ea typeface="Georgia" charset="0"/>
                <a:cs typeface="Georgia" charset="0"/>
              </a:rPr>
              <a:t>in prep</a:t>
            </a:r>
            <a:endParaRPr lang="en-US" sz="2200" i="1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20868" y="2514600"/>
            <a:ext cx="2942132" cy="129266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Georgia" charset="0"/>
                <a:ea typeface="Georgia" charset="0"/>
                <a:cs typeface="Georgia" charset="0"/>
              </a:rPr>
              <a:t>Galaxy mass plays an </a:t>
            </a:r>
            <a:r>
              <a:rPr lang="en-US" sz="2600" smtClean="0">
                <a:latin typeface="Georgia" charset="0"/>
                <a:ea typeface="Georgia" charset="0"/>
                <a:cs typeface="Georgia" charset="0"/>
              </a:rPr>
              <a:t>important role in these results.</a:t>
            </a:r>
            <a:endParaRPr lang="en-US" sz="260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(NRAO)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152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eorgia" charset="0"/>
                <a:ea typeface="Georgia" charset="0"/>
                <a:cs typeface="Georgia" charset="0"/>
              </a:rPr>
              <a:t>TNT Results: Star formation is enhanced in low mass galaxy interactions.</a:t>
            </a:r>
            <a:endParaRPr lang="en-US" sz="3200" dirty="0">
              <a:latin typeface="Georgia" charset="0"/>
              <a:ea typeface="Georgia" charset="0"/>
              <a:cs typeface="Georgia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3400" y="1752600"/>
            <a:ext cx="5287468" cy="3857827"/>
            <a:chOff x="533400" y="1476173"/>
            <a:chExt cx="5287468" cy="3857827"/>
          </a:xfrm>
        </p:grpSpPr>
        <p:sp>
          <p:nvSpPr>
            <p:cNvPr id="7" name="Rectangle 6"/>
            <p:cNvSpPr/>
            <p:nvPr/>
          </p:nvSpPr>
          <p:spPr>
            <a:xfrm>
              <a:off x="533400" y="1570531"/>
              <a:ext cx="5105429" cy="3763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33401" y="1476173"/>
              <a:ext cx="5287467" cy="3857827"/>
              <a:chOff x="533401" y="1037130"/>
              <a:chExt cx="5287467" cy="3857827"/>
            </a:xfrm>
          </p:grpSpPr>
          <p:pic>
            <p:nvPicPr>
              <p:cNvPr id="2" name="Picture 1" descr="sfrmoffset.eps"/>
              <p:cNvPicPr>
                <a:picLocks noChangeAspect="1"/>
              </p:cNvPicPr>
              <p:nvPr/>
            </p:nvPicPr>
            <p:blipFill rotWithShape="1">
              <a:blip r:embed="rId2"/>
              <a:srcRect b="33631"/>
              <a:stretch/>
            </p:blipFill>
            <p:spPr>
              <a:xfrm>
                <a:off x="609600" y="1037130"/>
                <a:ext cx="5211268" cy="3458670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33407" y="4464070"/>
                <a:ext cx="5105414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smtClean="0">
                    <a:latin typeface="Georgia" charset="0"/>
                    <a:ea typeface="Georgia" charset="0"/>
                    <a:cs typeface="Georgia" charset="0"/>
                  </a:rPr>
                  <a:t>        log (M</a:t>
                </a:r>
                <a:r>
                  <a:rPr lang="en-US" sz="2200" baseline="-25000" dirty="0" smtClean="0">
                    <a:latin typeface="Georgia" charset="0"/>
                    <a:ea typeface="Georgia" charset="0"/>
                    <a:cs typeface="Georgia" charset="0"/>
                  </a:rPr>
                  <a:t>*</a:t>
                </a:r>
                <a:r>
                  <a:rPr lang="en-US" sz="2200" dirty="0" smtClean="0">
                    <a:latin typeface="Georgia" charset="0"/>
                    <a:ea typeface="Georgia" charset="0"/>
                    <a:cs typeface="Georgia" charset="0"/>
                  </a:rPr>
                  <a:t>/</a:t>
                </a:r>
                <a:r>
                  <a:rPr lang="en-US" sz="2200" dirty="0" err="1" smtClean="0">
                    <a:latin typeface="Georgia" charset="0"/>
                    <a:ea typeface="Georgia" charset="0"/>
                    <a:cs typeface="Georgia" charset="0"/>
                  </a:rPr>
                  <a:t>M</a:t>
                </a:r>
                <a:r>
                  <a:rPr lang="en-US" sz="2200" baseline="-25000" dirty="0" err="1" smtClean="0">
                    <a:latin typeface="Georgia" charset="0"/>
                    <a:ea typeface="Georgia" charset="0"/>
                    <a:cs typeface="Georgia" charset="0"/>
                  </a:rPr>
                  <a:t>sun</a:t>
                </a:r>
                <a:r>
                  <a:rPr lang="en-US" sz="2200" dirty="0" smtClean="0">
                    <a:latin typeface="Georgia" charset="0"/>
                    <a:ea typeface="Georgia" charset="0"/>
                    <a:cs typeface="Georgia" charset="0"/>
                  </a:rPr>
                  <a:t>)</a:t>
                </a:r>
                <a:endParaRPr lang="en-US" sz="2200" dirty="0">
                  <a:latin typeface="Georgia" charset="0"/>
                  <a:ea typeface="Georgia" charset="0"/>
                  <a:cs typeface="Georgia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6200000">
                <a:off x="-1079957" y="2756356"/>
                <a:ext cx="3657604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smtClean="0">
                    <a:latin typeface="Georgia" charset="0"/>
                    <a:ea typeface="Georgia" charset="0"/>
                    <a:cs typeface="Georgia" charset="0"/>
                  </a:rPr>
                  <a:t>   SFR Enhancement  </a:t>
                </a:r>
                <a:endParaRPr lang="en-US" sz="2200" dirty="0">
                  <a:latin typeface="Georgia" charset="0"/>
                  <a:ea typeface="Georgia" charset="0"/>
                  <a:cs typeface="Georgia" charset="0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964289" y="4267200"/>
                <a:ext cx="331111" cy="3344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2" name="Straight Connector 11"/>
          <p:cNvCxnSpPr/>
          <p:nvPr/>
        </p:nvCxnSpPr>
        <p:spPr>
          <a:xfrm>
            <a:off x="3048000" y="1981198"/>
            <a:ext cx="0" cy="2971802"/>
          </a:xfrm>
          <a:prstGeom prst="line">
            <a:avLst/>
          </a:prstGeom>
          <a:ln>
            <a:solidFill>
              <a:srgbClr val="FF0000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51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0" y="986135"/>
            <a:ext cx="845819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/>
                <a:cs typeface="Georgia"/>
              </a:rPr>
              <a:t>Star formation is enhanced in paired over unpaired dwarfs.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76200"/>
            <a:ext cx="91440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How </a:t>
            </a:r>
            <a:r>
              <a:rPr lang="en-US" sz="3200" smtClean="0">
                <a:solidFill>
                  <a:schemeClr val="tx2"/>
                </a:solidFill>
                <a:latin typeface="Georgia"/>
                <a:ea typeface="+mj-ea"/>
                <a:cs typeface="Georgia"/>
              </a:rPr>
              <a:t>do galaxy mergers proceed at low masses?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/>
              <a:ea typeface="+mj-ea"/>
              <a:cs typeface="Georg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(NRAO)</a:t>
            </a:r>
            <a:endParaRPr lang="en-US" dirty="0">
              <a:latin typeface="Georgia"/>
              <a:cs typeface="Georgia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0" y="1539994"/>
            <a:ext cx="5486400" cy="4205169"/>
            <a:chOff x="1479550" y="1828800"/>
            <a:chExt cx="6445250" cy="4814332"/>
          </a:xfrm>
        </p:grpSpPr>
        <p:sp>
          <p:nvSpPr>
            <p:cNvPr id="26" name="Rectangle 25"/>
            <p:cNvSpPr/>
            <p:nvPr/>
          </p:nvSpPr>
          <p:spPr>
            <a:xfrm>
              <a:off x="1479550" y="1828800"/>
              <a:ext cx="6407336" cy="4814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10"/>
            <p:cNvGrpSpPr/>
            <p:nvPr/>
          </p:nvGrpSpPr>
          <p:grpSpPr>
            <a:xfrm>
              <a:off x="1479550" y="1828800"/>
              <a:ext cx="6445250" cy="4445000"/>
              <a:chOff x="793750" y="-1066800"/>
              <a:chExt cx="7556500" cy="5664200"/>
            </a:xfrm>
          </p:grpSpPr>
          <p:pic>
            <p:nvPicPr>
              <p:cNvPr id="6" name="Picture 5" descr="Screen Shot 2015-03-23 at 11.14.10 AM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3750" y="-1066800"/>
                <a:ext cx="7556500" cy="3746500"/>
              </a:xfrm>
              <a:prstGeom prst="rect">
                <a:avLst/>
              </a:prstGeom>
            </p:spPr>
          </p:pic>
          <p:pic>
            <p:nvPicPr>
              <p:cNvPr id="7" name="Picture 6" descr="Screen Shot 2015-03-23 at 11.13.54 AM.png"/>
              <p:cNvPicPr>
                <a:picLocks noChangeAspect="1"/>
              </p:cNvPicPr>
              <p:nvPr/>
            </p:nvPicPr>
            <p:blipFill>
              <a:blip r:embed="rId4"/>
              <a:srcRect b="67412"/>
              <a:stretch>
                <a:fillRect/>
              </a:stretch>
            </p:blipFill>
            <p:spPr>
              <a:xfrm>
                <a:off x="876300" y="901700"/>
                <a:ext cx="7429500" cy="2222500"/>
              </a:xfrm>
              <a:prstGeom prst="rect">
                <a:avLst/>
              </a:prstGeom>
            </p:spPr>
          </p:pic>
          <p:pic>
            <p:nvPicPr>
              <p:cNvPr id="9" name="Picture 8" descr="Screen Shot 2015-03-23 at 11.13.54 AM.png"/>
              <p:cNvPicPr>
                <a:picLocks noChangeAspect="1"/>
              </p:cNvPicPr>
              <p:nvPr/>
            </p:nvPicPr>
            <p:blipFill>
              <a:blip r:embed="rId4"/>
              <a:srcRect t="47114" b="30167"/>
              <a:stretch>
                <a:fillRect/>
              </a:stretch>
            </p:blipFill>
            <p:spPr>
              <a:xfrm>
                <a:off x="876300" y="2565400"/>
                <a:ext cx="7429500" cy="1549400"/>
              </a:xfrm>
              <a:prstGeom prst="rect">
                <a:avLst/>
              </a:prstGeom>
            </p:spPr>
          </p:pic>
          <p:pic>
            <p:nvPicPr>
              <p:cNvPr id="10" name="Picture 9" descr="Screen Shot 2015-03-23 at 11.13.54 AM.png"/>
              <p:cNvPicPr>
                <a:picLocks noChangeAspect="1"/>
              </p:cNvPicPr>
              <p:nvPr/>
            </p:nvPicPr>
            <p:blipFill>
              <a:blip r:embed="rId4"/>
              <a:srcRect t="92924"/>
              <a:stretch>
                <a:fillRect/>
              </a:stretch>
            </p:blipFill>
            <p:spPr>
              <a:xfrm>
                <a:off x="876300" y="4114800"/>
                <a:ext cx="7429500" cy="482600"/>
              </a:xfrm>
              <a:prstGeom prst="rect">
                <a:avLst/>
              </a:prstGeom>
            </p:spPr>
          </p:pic>
        </p:grpSp>
        <p:cxnSp>
          <p:nvCxnSpPr>
            <p:cNvPr id="19" name="Straight Arrow Connector 18"/>
            <p:cNvCxnSpPr/>
            <p:nvPr/>
          </p:nvCxnSpPr>
          <p:spPr>
            <a:xfrm>
              <a:off x="3581400" y="5117701"/>
              <a:ext cx="1600200" cy="1588"/>
            </a:xfrm>
            <a:prstGeom prst="straightConnector1">
              <a:avLst/>
            </a:prstGeom>
            <a:ln w="254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3886200" y="4768878"/>
              <a:ext cx="1295400" cy="1933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86200" y="3540427"/>
              <a:ext cx="1295400" cy="1567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28991" y="3544669"/>
              <a:ext cx="1643408" cy="739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eorgia"/>
                  <a:cs typeface="Georgia"/>
                </a:rPr>
                <a:t>Nuclear Separation</a:t>
              </a:r>
              <a:endParaRPr lang="en-US" dirty="0">
                <a:latin typeface="Georgia"/>
                <a:cs typeface="Georgi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52599" y="5943600"/>
              <a:ext cx="6134287" cy="42283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eorgia"/>
                  <a:cs typeface="Georgia"/>
                </a:rPr>
                <a:t>-1.0    -0.8    -0.6    -0.4    -0.2     0.0      0.2      0.4</a:t>
              </a:r>
              <a:endParaRPr lang="en-US" dirty="0">
                <a:latin typeface="Georgia"/>
                <a:cs typeface="Georgi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18931" y="4736068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eorgia"/>
                  <a:cs typeface="Georgia"/>
                </a:rPr>
                <a:t>SFR</a:t>
              </a:r>
              <a:endParaRPr lang="en-US" dirty="0">
                <a:latin typeface="Georgia"/>
                <a:cs typeface="Georgia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14800" y="6273800"/>
              <a:ext cx="14478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Georgia"/>
                  <a:ea typeface="Lucida Grande"/>
                  <a:cs typeface="Georgia"/>
                </a:rPr>
                <a:t>τ</a:t>
              </a:r>
              <a:r>
                <a:rPr lang="en-US" dirty="0" smtClean="0">
                  <a:latin typeface="Georgia"/>
                  <a:ea typeface="Lucida Grande"/>
                  <a:cs typeface="Georgia"/>
                </a:rPr>
                <a:t> [</a:t>
              </a:r>
              <a:r>
                <a:rPr lang="en-US" dirty="0" err="1" smtClean="0">
                  <a:latin typeface="Georgia"/>
                  <a:ea typeface="Lucida Grande"/>
                  <a:cs typeface="Georgia"/>
                </a:rPr>
                <a:t>Gyr</a:t>
              </a:r>
              <a:r>
                <a:rPr lang="en-US" dirty="0" smtClean="0">
                  <a:latin typeface="Georgia"/>
                  <a:ea typeface="Lucida Grande"/>
                  <a:cs typeface="Georgia"/>
                </a:rPr>
                <a:t>]</a:t>
              </a:r>
              <a:endParaRPr lang="en-US" dirty="0">
                <a:latin typeface="Georgia"/>
                <a:cs typeface="Georgia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58028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Torrey et al. 2012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35" y="2000829"/>
            <a:ext cx="3563067" cy="33738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400800" y="5345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>
                <a:latin typeface="Georgia"/>
                <a:cs typeface="Georgia"/>
              </a:rPr>
              <a:t>McQuinn</a:t>
            </a:r>
            <a:r>
              <a:rPr lang="en-US" dirty="0" smtClean="0">
                <a:latin typeface="Georgia"/>
                <a:cs typeface="Georgia"/>
              </a:rPr>
              <a:t> et al. 2010</a:t>
            </a:r>
            <a:endParaRPr lang="en-U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520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(NRAO/</a:t>
            </a:r>
            <a:r>
              <a:rPr lang="en-US" dirty="0" err="1" smtClean="0">
                <a:latin typeface="Georgia"/>
                <a:cs typeface="Georgia"/>
              </a:rPr>
              <a:t>UVa</a:t>
            </a:r>
            <a:r>
              <a:rPr lang="en-US" dirty="0" smtClean="0">
                <a:latin typeface="Georgia"/>
                <a:cs typeface="Georgia"/>
              </a:rPr>
              <a:t>)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892"/>
            <a:ext cx="9144000" cy="2970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400" y="4727138"/>
            <a:ext cx="8229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Georgia" charset="0"/>
                <a:ea typeface="Georgia" charset="0"/>
                <a:cs typeface="Georgia" charset="0"/>
              </a:rPr>
              <a:t>MUSE Observations (Coming soon): Look for </a:t>
            </a:r>
            <a:r>
              <a:rPr lang="en-US" sz="2600" dirty="0" err="1" smtClean="0">
                <a:latin typeface="Georgia" charset="0"/>
                <a:ea typeface="Georgia" charset="0"/>
                <a:cs typeface="Georgia" charset="0"/>
              </a:rPr>
              <a:t>metallicity</a:t>
            </a:r>
            <a:r>
              <a:rPr lang="en-US" sz="2600" dirty="0" smtClean="0">
                <a:latin typeface="Georgia" charset="0"/>
                <a:ea typeface="Georgia" charset="0"/>
                <a:cs typeface="Georgia" charset="0"/>
              </a:rPr>
              <a:t> gradients and map the excitation of the ISM </a:t>
            </a:r>
          </a:p>
          <a:p>
            <a:r>
              <a:rPr lang="en-US" sz="2600" dirty="0" smtClean="0">
                <a:latin typeface="Georgia" charset="0"/>
                <a:ea typeface="Georgia" charset="0"/>
                <a:cs typeface="Georgia" charset="0"/>
              </a:rPr>
              <a:t>(e.g., </a:t>
            </a:r>
            <a:r>
              <a:rPr lang="en-US" sz="2600" dirty="0" err="1" smtClean="0">
                <a:latin typeface="Georgia" charset="0"/>
                <a:ea typeface="Georgia" charset="0"/>
                <a:cs typeface="Georgia" charset="0"/>
              </a:rPr>
              <a:t>Kewley</a:t>
            </a:r>
            <a:r>
              <a:rPr lang="en-US" sz="2600" dirty="0" smtClean="0">
                <a:latin typeface="Georgia" charset="0"/>
                <a:ea typeface="Georgia" charset="0"/>
                <a:cs typeface="Georgia" charset="0"/>
              </a:rPr>
              <a:t> et al. 2006; Rich et al. 2011)</a:t>
            </a:r>
            <a:endParaRPr lang="en-US" sz="26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3911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eorgia" charset="0"/>
                <a:ea typeface="Georgia" charset="0"/>
                <a:cs typeface="Georgia" charset="0"/>
              </a:rPr>
              <a:t>Do dwarf-dwarf interactions show </a:t>
            </a:r>
            <a:r>
              <a:rPr lang="en-US" sz="2800" dirty="0" err="1" smtClean="0">
                <a:latin typeface="Georgia" charset="0"/>
                <a:ea typeface="Georgia" charset="0"/>
                <a:cs typeface="Georgia" charset="0"/>
              </a:rPr>
              <a:t>metallicity</a:t>
            </a:r>
            <a:r>
              <a:rPr lang="en-US" sz="2800" dirty="0" smtClean="0">
                <a:latin typeface="Georgia" charset="0"/>
                <a:ea typeface="Georgia" charset="0"/>
                <a:cs typeface="Georgia" charset="0"/>
              </a:rPr>
              <a:t> gradients?</a:t>
            </a:r>
            <a:endParaRPr lang="en-US" sz="28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40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(NRAO/</a:t>
            </a:r>
            <a:r>
              <a:rPr lang="en-US" dirty="0" err="1" smtClean="0">
                <a:latin typeface="Georgia"/>
                <a:cs typeface="Georgia"/>
              </a:rPr>
              <a:t>UVa</a:t>
            </a:r>
            <a:r>
              <a:rPr lang="en-US" dirty="0" smtClean="0">
                <a:latin typeface="Georgia"/>
                <a:cs typeface="Georgia"/>
              </a:rPr>
              <a:t>)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76200"/>
            <a:ext cx="9144000" cy="411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Do compact groups of only dwarfs exist?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/>
              <a:ea typeface="+mj-ea"/>
              <a:cs typeface="Georgia"/>
            </a:endParaRPr>
          </a:p>
        </p:txBody>
      </p:sp>
      <p:grpSp>
        <p:nvGrpSpPr>
          <p:cNvPr id="5" name="Group 27"/>
          <p:cNvGrpSpPr/>
          <p:nvPr/>
        </p:nvGrpSpPr>
        <p:grpSpPr>
          <a:xfrm>
            <a:off x="152400" y="711200"/>
            <a:ext cx="6172200" cy="4233809"/>
            <a:chOff x="152400" y="711200"/>
            <a:chExt cx="6172200" cy="4233809"/>
          </a:xfrm>
        </p:grpSpPr>
        <p:pic>
          <p:nvPicPr>
            <p:cNvPr id="26" name="Picture 25" descr="ds9.jpeg"/>
            <p:cNvPicPr>
              <a:picLocks noChangeAspect="1"/>
            </p:cNvPicPr>
            <p:nvPr/>
          </p:nvPicPr>
          <p:blipFill>
            <a:blip r:embed="rId3"/>
            <a:srcRect l="7590" t="10370" r="16920" b="10000"/>
            <a:stretch>
              <a:fillRect/>
            </a:stretch>
          </p:blipFill>
          <p:spPr>
            <a:xfrm>
              <a:off x="152400" y="711200"/>
              <a:ext cx="5562600" cy="423380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52400" y="4572000"/>
              <a:ext cx="617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Georgia"/>
                  <a:cs typeface="Georgia"/>
                </a:rPr>
                <a:t>Magellan </a:t>
              </a:r>
              <a:r>
                <a:rPr lang="en-US" dirty="0" err="1" smtClean="0">
                  <a:solidFill>
                    <a:schemeClr val="bg1"/>
                  </a:solidFill>
                  <a:latin typeface="Georgia"/>
                  <a:cs typeface="Georgia"/>
                </a:rPr>
                <a:t>Fabry</a:t>
              </a:r>
              <a:r>
                <a:rPr lang="en-US" dirty="0" smtClean="0">
                  <a:solidFill>
                    <a:schemeClr val="bg1"/>
                  </a:solidFill>
                  <a:latin typeface="Georgia"/>
                  <a:cs typeface="Georgia"/>
                </a:rPr>
                <a:t> Perot Tunable Filter</a:t>
              </a:r>
              <a:endParaRPr lang="en-US" dirty="0">
                <a:solidFill>
                  <a:schemeClr val="bg1"/>
                </a:solidFill>
                <a:latin typeface="Georgia"/>
                <a:cs typeface="Georgia"/>
              </a:endParaRPr>
            </a:p>
          </p:txBody>
        </p:sp>
      </p:grpSp>
      <p:grpSp>
        <p:nvGrpSpPr>
          <p:cNvPr id="6" name="Group 29"/>
          <p:cNvGrpSpPr/>
          <p:nvPr/>
        </p:nvGrpSpPr>
        <p:grpSpPr>
          <a:xfrm>
            <a:off x="5101661" y="4298435"/>
            <a:ext cx="4042338" cy="2243097"/>
            <a:chOff x="5101661" y="4298435"/>
            <a:chExt cx="4042338" cy="2243097"/>
          </a:xfrm>
        </p:grpSpPr>
        <p:pic>
          <p:nvPicPr>
            <p:cNvPr id="24" name="Picture 23" descr="Screen Shot 2015-03-16 at 10.00.51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1661" y="4298435"/>
              <a:ext cx="4042338" cy="217856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181600" y="61722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eorgia"/>
                  <a:cs typeface="Georgia"/>
                </a:rPr>
                <a:t>Koposov+15</a:t>
              </a:r>
              <a:endParaRPr lang="en-US" dirty="0">
                <a:latin typeface="Georgia"/>
                <a:cs typeface="Georgia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4800" y="5105400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Next Step: VLA observations of the diffuse, extended 21-cm line emission surrounding the groups </a:t>
            </a:r>
            <a:endParaRPr lang="en-US" sz="2200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14" name="Picture 13" descr="ds9.jpeg"/>
          <p:cNvPicPr>
            <a:picLocks noChangeAspect="1"/>
          </p:cNvPicPr>
          <p:nvPr/>
        </p:nvPicPr>
        <p:blipFill rotWithShape="1">
          <a:blip r:embed="rId3"/>
          <a:srcRect l="13795" t="18491" r="81035" b="72910"/>
          <a:stretch/>
        </p:blipFill>
        <p:spPr>
          <a:xfrm>
            <a:off x="533399" y="1048570"/>
            <a:ext cx="1221689" cy="1466030"/>
          </a:xfrm>
          <a:prstGeom prst="rect">
            <a:avLst/>
          </a:prstGeom>
        </p:spPr>
      </p:pic>
      <p:pic>
        <p:nvPicPr>
          <p:cNvPr id="15" name="Picture 14" descr="ds9.jpeg"/>
          <p:cNvPicPr>
            <a:picLocks noChangeAspect="1"/>
          </p:cNvPicPr>
          <p:nvPr/>
        </p:nvPicPr>
        <p:blipFill rotWithShape="1">
          <a:blip r:embed="rId3"/>
          <a:srcRect l="13795" t="18491" r="81035" b="72910"/>
          <a:stretch/>
        </p:blipFill>
        <p:spPr>
          <a:xfrm>
            <a:off x="1813010" y="990600"/>
            <a:ext cx="1082590" cy="457201"/>
          </a:xfrm>
          <a:prstGeom prst="rect">
            <a:avLst/>
          </a:prstGeom>
        </p:spPr>
      </p:pic>
      <p:pic>
        <p:nvPicPr>
          <p:cNvPr id="16" name="Picture 15" descr="ds9.jpeg"/>
          <p:cNvPicPr>
            <a:picLocks noChangeAspect="1"/>
          </p:cNvPicPr>
          <p:nvPr/>
        </p:nvPicPr>
        <p:blipFill rotWithShape="1">
          <a:blip r:embed="rId3"/>
          <a:srcRect l="13795" t="18491" r="81035" b="72910"/>
          <a:stretch/>
        </p:blipFill>
        <p:spPr>
          <a:xfrm>
            <a:off x="3810000" y="792163"/>
            <a:ext cx="1826546" cy="713237"/>
          </a:xfrm>
          <a:prstGeom prst="rect">
            <a:avLst/>
          </a:prstGeom>
        </p:spPr>
      </p:pic>
      <p:pic>
        <p:nvPicPr>
          <p:cNvPr id="17" name="Picture 16" descr="ds9.jpeg"/>
          <p:cNvPicPr>
            <a:picLocks noChangeAspect="1"/>
          </p:cNvPicPr>
          <p:nvPr/>
        </p:nvPicPr>
        <p:blipFill rotWithShape="1">
          <a:blip r:embed="rId3"/>
          <a:srcRect l="13795" t="18491" r="81035" b="72910"/>
          <a:stretch/>
        </p:blipFill>
        <p:spPr>
          <a:xfrm>
            <a:off x="3585554" y="3432798"/>
            <a:ext cx="1977046" cy="713237"/>
          </a:xfrm>
          <a:prstGeom prst="rect">
            <a:avLst/>
          </a:prstGeom>
        </p:spPr>
      </p:pic>
      <p:pic>
        <p:nvPicPr>
          <p:cNvPr id="18" name="Picture 17" descr="ds9.jpeg"/>
          <p:cNvPicPr>
            <a:picLocks noChangeAspect="1"/>
          </p:cNvPicPr>
          <p:nvPr/>
        </p:nvPicPr>
        <p:blipFill rotWithShape="1">
          <a:blip r:embed="rId3"/>
          <a:srcRect l="13795" t="18491" r="81035" b="72910"/>
          <a:stretch/>
        </p:blipFill>
        <p:spPr>
          <a:xfrm>
            <a:off x="2847346" y="3756648"/>
            <a:ext cx="1977046" cy="713237"/>
          </a:xfrm>
          <a:prstGeom prst="rect">
            <a:avLst/>
          </a:prstGeom>
        </p:spPr>
      </p:pic>
      <p:pic>
        <p:nvPicPr>
          <p:cNvPr id="19" name="Picture 18" descr="ds9.jpeg"/>
          <p:cNvPicPr>
            <a:picLocks noChangeAspect="1"/>
          </p:cNvPicPr>
          <p:nvPr/>
        </p:nvPicPr>
        <p:blipFill rotWithShape="1">
          <a:blip r:embed="rId3"/>
          <a:srcRect l="13795" t="18491" r="81035" b="72910"/>
          <a:stretch/>
        </p:blipFill>
        <p:spPr>
          <a:xfrm>
            <a:off x="918554" y="3836843"/>
            <a:ext cx="1190584" cy="713237"/>
          </a:xfrm>
          <a:prstGeom prst="rect">
            <a:avLst/>
          </a:prstGeom>
        </p:spPr>
      </p:pic>
      <p:pic>
        <p:nvPicPr>
          <p:cNvPr id="20" name="Picture 19" descr="ds9.jpeg"/>
          <p:cNvPicPr>
            <a:picLocks noChangeAspect="1"/>
          </p:cNvPicPr>
          <p:nvPr/>
        </p:nvPicPr>
        <p:blipFill rotWithShape="1">
          <a:blip r:embed="rId3"/>
          <a:srcRect l="13795" t="18491" r="81035" b="72910"/>
          <a:stretch/>
        </p:blipFill>
        <p:spPr>
          <a:xfrm>
            <a:off x="274722" y="2616715"/>
            <a:ext cx="1190584" cy="713237"/>
          </a:xfrm>
          <a:prstGeom prst="rect">
            <a:avLst/>
          </a:prstGeom>
        </p:spPr>
      </p:pic>
      <p:pic>
        <p:nvPicPr>
          <p:cNvPr id="21" name="Picture 20" descr="ds9.jpeg"/>
          <p:cNvPicPr>
            <a:picLocks noChangeAspect="1"/>
          </p:cNvPicPr>
          <p:nvPr/>
        </p:nvPicPr>
        <p:blipFill rotWithShape="1">
          <a:blip r:embed="rId3"/>
          <a:srcRect l="13795" t="18491" r="81035" b="72910"/>
          <a:stretch/>
        </p:blipFill>
        <p:spPr>
          <a:xfrm>
            <a:off x="2668042" y="3095215"/>
            <a:ext cx="1190584" cy="713237"/>
          </a:xfrm>
          <a:prstGeom prst="rect">
            <a:avLst/>
          </a:prstGeom>
        </p:spPr>
      </p:pic>
      <p:pic>
        <p:nvPicPr>
          <p:cNvPr id="25" name="Picture 24" descr="ds9.jpeg"/>
          <p:cNvPicPr>
            <a:picLocks noChangeAspect="1"/>
          </p:cNvPicPr>
          <p:nvPr/>
        </p:nvPicPr>
        <p:blipFill rotWithShape="1">
          <a:blip r:embed="rId3"/>
          <a:srcRect l="13795" t="18491" r="81035" b="72910"/>
          <a:stretch/>
        </p:blipFill>
        <p:spPr>
          <a:xfrm>
            <a:off x="4444988" y="2423737"/>
            <a:ext cx="1190584" cy="713237"/>
          </a:xfrm>
          <a:prstGeom prst="rect">
            <a:avLst/>
          </a:prstGeom>
        </p:spPr>
      </p:pic>
      <p:pic>
        <p:nvPicPr>
          <p:cNvPr id="28" name="Picture 27" descr="ds9.jpeg"/>
          <p:cNvPicPr>
            <a:picLocks noChangeAspect="1"/>
          </p:cNvPicPr>
          <p:nvPr/>
        </p:nvPicPr>
        <p:blipFill rotWithShape="1">
          <a:blip r:embed="rId3"/>
          <a:srcRect l="13795" t="18491" r="81035" b="72910"/>
          <a:stretch/>
        </p:blipFill>
        <p:spPr>
          <a:xfrm>
            <a:off x="4824392" y="1864230"/>
            <a:ext cx="707265" cy="713237"/>
          </a:xfrm>
          <a:prstGeom prst="rect">
            <a:avLst/>
          </a:prstGeom>
        </p:spPr>
      </p:pic>
      <p:pic>
        <p:nvPicPr>
          <p:cNvPr id="30" name="Picture 29" descr="ds9.jpeg"/>
          <p:cNvPicPr>
            <a:picLocks noChangeAspect="1"/>
          </p:cNvPicPr>
          <p:nvPr/>
        </p:nvPicPr>
        <p:blipFill rotWithShape="1">
          <a:blip r:embed="rId3"/>
          <a:srcRect l="13795" t="18491" r="81035" b="72910"/>
          <a:stretch/>
        </p:blipFill>
        <p:spPr>
          <a:xfrm>
            <a:off x="3714867" y="918722"/>
            <a:ext cx="841343" cy="713237"/>
          </a:xfrm>
          <a:prstGeom prst="rect">
            <a:avLst/>
          </a:prstGeom>
        </p:spPr>
      </p:pic>
      <p:pic>
        <p:nvPicPr>
          <p:cNvPr id="31" name="Picture 30" descr="ds9.jpeg"/>
          <p:cNvPicPr>
            <a:picLocks noChangeAspect="1"/>
          </p:cNvPicPr>
          <p:nvPr/>
        </p:nvPicPr>
        <p:blipFill rotWithShape="1">
          <a:blip r:embed="rId3"/>
          <a:srcRect l="13795" t="18491" r="81035" b="72910"/>
          <a:stretch/>
        </p:blipFill>
        <p:spPr>
          <a:xfrm>
            <a:off x="2819400" y="1351539"/>
            <a:ext cx="562983" cy="477261"/>
          </a:xfrm>
          <a:prstGeom prst="rect">
            <a:avLst/>
          </a:prstGeom>
        </p:spPr>
      </p:pic>
      <p:pic>
        <p:nvPicPr>
          <p:cNvPr id="32" name="Picture 31" descr="ds9.jpeg"/>
          <p:cNvPicPr>
            <a:picLocks noChangeAspect="1"/>
          </p:cNvPicPr>
          <p:nvPr/>
        </p:nvPicPr>
        <p:blipFill rotWithShape="1">
          <a:blip r:embed="rId3"/>
          <a:srcRect l="13795" t="18491" r="81035" b="72910"/>
          <a:stretch/>
        </p:blipFill>
        <p:spPr>
          <a:xfrm>
            <a:off x="2537054" y="2048519"/>
            <a:ext cx="562983" cy="477261"/>
          </a:xfrm>
          <a:prstGeom prst="rect">
            <a:avLst/>
          </a:prstGeom>
        </p:spPr>
      </p:pic>
      <p:pic>
        <p:nvPicPr>
          <p:cNvPr id="33" name="Picture 32" descr="ds9.jpeg"/>
          <p:cNvPicPr>
            <a:picLocks noChangeAspect="1"/>
          </p:cNvPicPr>
          <p:nvPr/>
        </p:nvPicPr>
        <p:blipFill rotWithShape="1">
          <a:blip r:embed="rId3"/>
          <a:srcRect l="13795" t="18491" r="81035" b="72910"/>
          <a:stretch/>
        </p:blipFill>
        <p:spPr>
          <a:xfrm>
            <a:off x="1324069" y="2880993"/>
            <a:ext cx="588867" cy="352770"/>
          </a:xfrm>
          <a:prstGeom prst="rect">
            <a:avLst/>
          </a:prstGeom>
        </p:spPr>
      </p:pic>
      <p:grpSp>
        <p:nvGrpSpPr>
          <p:cNvPr id="4" name="Group 20"/>
          <p:cNvGrpSpPr/>
          <p:nvPr/>
        </p:nvGrpSpPr>
        <p:grpSpPr>
          <a:xfrm>
            <a:off x="5304653" y="590849"/>
            <a:ext cx="3663155" cy="3652988"/>
            <a:chOff x="5304653" y="590849"/>
            <a:chExt cx="3663155" cy="3652988"/>
          </a:xfrm>
        </p:grpSpPr>
        <p:pic>
          <p:nvPicPr>
            <p:cNvPr id="23" name="Picture 22" descr="sdss_dm1623+15_200x200.png"/>
            <p:cNvPicPr>
              <a:picLocks noChangeAspect="1"/>
            </p:cNvPicPr>
            <p:nvPr/>
          </p:nvPicPr>
          <p:blipFill>
            <a:blip r:embed="rId5"/>
            <a:srcRect l="42236" r="31145" b="58889"/>
            <a:stretch>
              <a:fillRect/>
            </a:stretch>
          </p:blipFill>
          <p:spPr>
            <a:xfrm>
              <a:off x="5304653" y="1729237"/>
              <a:ext cx="1631092" cy="2514600"/>
            </a:xfrm>
            <a:prstGeom prst="rect">
              <a:avLst/>
            </a:prstGeom>
          </p:spPr>
        </p:pic>
        <p:pic>
          <p:nvPicPr>
            <p:cNvPr id="22" name="Picture 21" descr="sdss_dm1403+41_200x200.png"/>
            <p:cNvPicPr>
              <a:picLocks noChangeAspect="1"/>
            </p:cNvPicPr>
            <p:nvPr/>
          </p:nvPicPr>
          <p:blipFill>
            <a:blip r:embed="rId6"/>
            <a:srcRect l="26625" t="35555" r="32190" b="25556"/>
            <a:stretch>
              <a:fillRect/>
            </a:stretch>
          </p:blipFill>
          <p:spPr>
            <a:xfrm>
              <a:off x="6453208" y="590849"/>
              <a:ext cx="2514600" cy="2378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54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(NRAO)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98437"/>
            <a:ext cx="9144000" cy="411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Can dwarf-dwarf interactions trigger an AGN?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/>
              <a:ea typeface="+mj-ea"/>
              <a:cs typeface="Georgia"/>
            </a:endParaRPr>
          </a:p>
        </p:txBody>
      </p:sp>
      <p:pic>
        <p:nvPicPr>
          <p:cNvPr id="8" name="Picture 7" descr="Screen Shot 2015-03-23 at 2.24.2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267200"/>
            <a:ext cx="3291317" cy="20782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59436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/>
                </a:solidFill>
                <a:latin typeface="Georgia"/>
                <a:cs typeface="Georgia"/>
              </a:rPr>
              <a:t>Reines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 et al. 2011</a:t>
            </a:r>
            <a:endParaRPr lang="en-US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" y="4112839"/>
            <a:ext cx="6019799" cy="2364161"/>
            <a:chOff x="914401" y="4112839"/>
            <a:chExt cx="6019799" cy="2364161"/>
          </a:xfrm>
        </p:grpSpPr>
        <p:pic>
          <p:nvPicPr>
            <p:cNvPr id="7" name="Picture 6" descr="Screen Shot 2015-03-23 at 2.08.47 PM.png"/>
            <p:cNvPicPr>
              <a:picLocks noChangeAspect="1"/>
            </p:cNvPicPr>
            <p:nvPr/>
          </p:nvPicPr>
          <p:blipFill>
            <a:blip r:embed="rId4"/>
            <a:srcRect r="49462"/>
            <a:stretch>
              <a:fillRect/>
            </a:stretch>
          </p:blipFill>
          <p:spPr>
            <a:xfrm>
              <a:off x="914401" y="4112839"/>
              <a:ext cx="2740990" cy="23641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90600" y="6019800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Georgia"/>
                  <a:cs typeface="Georgia"/>
                </a:rPr>
                <a:t>Stern et a. 2012</a:t>
              </a:r>
              <a:endParaRPr lang="en-US" dirty="0">
                <a:solidFill>
                  <a:srgbClr val="FFFFFF"/>
                </a:solidFill>
                <a:latin typeface="Georgia"/>
                <a:cs typeface="Georgia"/>
              </a:endParaRPr>
            </a:p>
          </p:txBody>
        </p:sp>
        <p:pic>
          <p:nvPicPr>
            <p:cNvPr id="30" name="Picture 29" descr="Screen Shot 2015-05-26 at 9.10.50 A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59491" y="4191000"/>
              <a:ext cx="2537208" cy="228600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343400" y="6107668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  <a:latin typeface="Georgia"/>
                  <a:cs typeface="Georgia"/>
                </a:rPr>
                <a:t>Secrest</a:t>
              </a:r>
              <a:r>
                <a:rPr lang="en-US" dirty="0" smtClean="0">
                  <a:solidFill>
                    <a:srgbClr val="FFFFFF"/>
                  </a:solidFill>
                  <a:latin typeface="Georgia"/>
                  <a:cs typeface="Georgia"/>
                </a:rPr>
                <a:t> et a. 2015</a:t>
              </a:r>
              <a:endParaRPr lang="en-US" dirty="0">
                <a:solidFill>
                  <a:srgbClr val="FFFFFF"/>
                </a:solidFill>
                <a:latin typeface="Georgia"/>
                <a:cs typeface="Georgia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47021" y="905281"/>
            <a:ext cx="3687379" cy="2887812"/>
            <a:chOff x="236664" y="905281"/>
            <a:chExt cx="3687379" cy="288781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6664" y="905281"/>
              <a:ext cx="3687379" cy="2887812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2271712" y="1677662"/>
              <a:ext cx="1600200" cy="349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eorgia"/>
                  <a:cs typeface="Georgia"/>
                </a:rPr>
                <a:t>Satyapal+14</a:t>
              </a:r>
              <a:endParaRPr lang="en-US" dirty="0">
                <a:latin typeface="Georgia"/>
                <a:cs typeface="Georgia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25" y="1002964"/>
            <a:ext cx="3850975" cy="2807036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971800" y="1219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Georgia"/>
                <a:cs typeface="Georgia"/>
              </a:rPr>
              <a:t>Ellison+11</a:t>
            </a:r>
            <a:endParaRPr lang="en-U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3704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(NRAO)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98437"/>
            <a:ext cx="9144000" cy="411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Can dwarf-dwarf interactions trigger an AGN?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/>
              <a:ea typeface="+mj-ea"/>
              <a:cs typeface="Georgi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391399" y="4086481"/>
            <a:ext cx="1600200" cy="349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Satyapal+14</a:t>
            </a:r>
            <a:endParaRPr lang="en-US" dirty="0">
              <a:latin typeface="Georgia"/>
              <a:cs typeface="Georgia"/>
            </a:endParaRPr>
          </a:p>
        </p:txBody>
      </p:sp>
      <p:grpSp>
        <p:nvGrpSpPr>
          <p:cNvPr id="11" name="Group 19"/>
          <p:cNvGrpSpPr/>
          <p:nvPr/>
        </p:nvGrpSpPr>
        <p:grpSpPr>
          <a:xfrm>
            <a:off x="5715000" y="685800"/>
            <a:ext cx="3429000" cy="6172200"/>
            <a:chOff x="5619750" y="-152400"/>
            <a:chExt cx="3524250" cy="701040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/>
            <a:srcRect l="33883" t="32020" r="33883"/>
            <a:stretch>
              <a:fillRect/>
            </a:stretch>
          </p:blipFill>
          <p:spPr>
            <a:xfrm>
              <a:off x="5715000" y="3352800"/>
              <a:ext cx="3352800" cy="35052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/>
            <a:srcRect l="66117" b="66256"/>
            <a:stretch>
              <a:fillRect/>
            </a:stretch>
          </p:blipFill>
          <p:spPr>
            <a:xfrm>
              <a:off x="5619750" y="1612900"/>
              <a:ext cx="3524250" cy="17399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/>
            <a:srcRect r="66850" b="66256"/>
            <a:stretch>
              <a:fillRect/>
            </a:stretch>
          </p:blipFill>
          <p:spPr>
            <a:xfrm>
              <a:off x="5619750" y="-152400"/>
              <a:ext cx="3448050" cy="173990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68589" y="2211050"/>
            <a:ext cx="531781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Georgia"/>
                <a:cs typeface="Georgia"/>
              </a:rPr>
              <a:t>Need to look to the X-Ray and </a:t>
            </a:r>
          </a:p>
          <a:p>
            <a:pPr algn="ctr"/>
            <a:r>
              <a:rPr lang="en-US" sz="2200" u="sng" dirty="0" smtClean="0">
                <a:latin typeface="Georgia"/>
                <a:cs typeface="Georgia"/>
              </a:rPr>
              <a:t>Radio Continuum </a:t>
            </a:r>
            <a:r>
              <a:rPr lang="en-US" sz="2200" dirty="0" smtClean="0">
                <a:latin typeface="Georgia"/>
                <a:cs typeface="Georgia"/>
              </a:rPr>
              <a:t>…</a:t>
            </a:r>
          </a:p>
          <a:p>
            <a:pPr algn="ctr"/>
            <a:r>
              <a:rPr lang="en-US" sz="2200" dirty="0" err="1" smtClean="0">
                <a:latin typeface="Georgia"/>
                <a:cs typeface="Georgia"/>
              </a:rPr>
              <a:t>NuSTAR</a:t>
            </a:r>
            <a:r>
              <a:rPr lang="en-US" sz="2200" dirty="0" smtClean="0">
                <a:latin typeface="Georgia"/>
                <a:cs typeface="Georgia"/>
              </a:rPr>
              <a:t> Observations (queued)</a:t>
            </a:r>
          </a:p>
          <a:p>
            <a:pPr algn="ctr"/>
            <a:r>
              <a:rPr lang="en-US" sz="2200" dirty="0" smtClean="0">
                <a:latin typeface="Georgia"/>
                <a:cs typeface="Georgia"/>
              </a:rPr>
              <a:t>XMM Newton Observations (approved)</a:t>
            </a:r>
          </a:p>
          <a:p>
            <a:pPr algn="ctr"/>
            <a:r>
              <a:rPr lang="en-US" sz="2200" dirty="0" smtClean="0">
                <a:latin typeface="Georgia"/>
                <a:cs typeface="Georgia"/>
              </a:rPr>
              <a:t>JVLA Continuum Observations (queued)</a:t>
            </a:r>
          </a:p>
          <a:p>
            <a:pPr algn="ctr"/>
            <a:endParaRPr lang="en-US" sz="2200" dirty="0" smtClean="0">
              <a:latin typeface="Georgia"/>
              <a:cs typeface="Georgia"/>
            </a:endParaRPr>
          </a:p>
          <a:p>
            <a:pPr algn="ctr"/>
            <a:r>
              <a:rPr lang="en-US" sz="2200" dirty="0" smtClean="0">
                <a:latin typeface="Georgia"/>
                <a:cs typeface="Georgia"/>
              </a:rPr>
              <a:t>Coming soon! </a:t>
            </a:r>
            <a:endParaRPr lang="en-US" sz="22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3186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152400"/>
            <a:ext cx="8534400" cy="2523768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Georgia"/>
                <a:cs typeface="Georgia"/>
              </a:rPr>
              <a:t>The study of dwarf-dwarf interactions as a population is so far mostly uncharted territory. </a:t>
            </a:r>
          </a:p>
          <a:p>
            <a:pPr algn="ctr"/>
            <a:r>
              <a:rPr lang="en-US" sz="2600" dirty="0" err="1" smtClean="0">
                <a:solidFill>
                  <a:srgbClr val="FF0000"/>
                </a:solidFill>
                <a:latin typeface="Georgia"/>
                <a:cs typeface="Georgia"/>
              </a:rPr>
              <a:t>TiNy</a:t>
            </a:r>
            <a:r>
              <a:rPr lang="en-US" sz="2600" dirty="0" smtClean="0">
                <a:solidFill>
                  <a:srgbClr val="FF0000"/>
                </a:solidFill>
                <a:latin typeface="Georgia"/>
                <a:cs typeface="Georgia"/>
              </a:rPr>
              <a:t> Titans </a:t>
            </a:r>
            <a:r>
              <a:rPr lang="en-US" sz="2400" dirty="0" smtClean="0">
                <a:latin typeface="Georgia"/>
                <a:cs typeface="Georgia"/>
              </a:rPr>
              <a:t>is a detailed panchromatic effort to understand star formation, feedback and other ISM physics in interacting dwarf galaxies as a population throughout a variety of interaction stages.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(NRAO/</a:t>
            </a:r>
            <a:r>
              <a:rPr lang="en-US" dirty="0" err="1" smtClean="0">
                <a:latin typeface="Georgia"/>
                <a:cs typeface="Georgia"/>
              </a:rPr>
              <a:t>UVa</a:t>
            </a:r>
            <a:r>
              <a:rPr lang="en-US" dirty="0" smtClean="0">
                <a:latin typeface="Georgia"/>
                <a:cs typeface="Georgia"/>
              </a:rPr>
              <a:t>)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9" name="Picture 8" descr="tinytitans3.jpg"/>
          <p:cNvPicPr>
            <a:picLocks noChangeAspect="1"/>
          </p:cNvPicPr>
          <p:nvPr/>
        </p:nvPicPr>
        <p:blipFill>
          <a:blip r:embed="rId3"/>
          <a:srcRect b="10247"/>
          <a:stretch>
            <a:fillRect/>
          </a:stretch>
        </p:blipFill>
        <p:spPr>
          <a:xfrm>
            <a:off x="1600200" y="2911348"/>
            <a:ext cx="5943600" cy="333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206093" y="1466671"/>
            <a:ext cx="3023507" cy="14773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A Rogue Molecular Cloud?</a:t>
            </a:r>
          </a:p>
          <a:p>
            <a:pPr algn="ctr"/>
            <a:r>
              <a:rPr lang="en-US" dirty="0" smtClean="0">
                <a:latin typeface="Georgia"/>
                <a:cs typeface="Georgia"/>
              </a:rPr>
              <a:t>CARMA Observations: 12CO(1-0) &amp; 12CO(2-1)</a:t>
            </a:r>
          </a:p>
          <a:p>
            <a:pPr algn="ctr"/>
            <a:r>
              <a:rPr lang="en-US" dirty="0" smtClean="0">
                <a:latin typeface="Georgia"/>
                <a:cs typeface="Georgia"/>
              </a:rPr>
              <a:t>ALMA Cycle 3 Proposal: </a:t>
            </a:r>
          </a:p>
          <a:p>
            <a:pPr algn="ctr"/>
            <a:r>
              <a:rPr lang="en-US" dirty="0" smtClean="0">
                <a:latin typeface="Georgia"/>
                <a:cs typeface="Georgia"/>
              </a:rPr>
              <a:t>(PI: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)</a:t>
            </a:r>
            <a:endParaRPr lang="en-US" dirty="0">
              <a:latin typeface="Georgia"/>
              <a:cs typeface="Georgia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152400" y="1071271"/>
            <a:ext cx="4191000" cy="2696283"/>
            <a:chOff x="4114800" y="2667000"/>
            <a:chExt cx="4864100" cy="3390775"/>
          </a:xfrm>
        </p:grpSpPr>
        <p:pic>
          <p:nvPicPr>
            <p:cNvPr id="36" name="Picture 35" descr="hst_henize2-10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0" y="2667000"/>
              <a:ext cx="4787900" cy="339077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114800" y="5630185"/>
              <a:ext cx="3048000" cy="425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FFFFFF"/>
                  </a:solidFill>
                  <a:latin typeface="Georgia"/>
                  <a:cs typeface="Georgia"/>
                </a:rPr>
                <a:t>Reines</a:t>
              </a:r>
              <a:r>
                <a:rPr lang="en-US" sz="1600" dirty="0" smtClean="0">
                  <a:solidFill>
                    <a:srgbClr val="FFFFFF"/>
                  </a:solidFill>
                  <a:latin typeface="Georgia"/>
                  <a:cs typeface="Georgia"/>
                </a:rPr>
                <a:t> et al. 2011</a:t>
              </a:r>
              <a:endParaRPr lang="en-US" sz="1600" dirty="0">
                <a:solidFill>
                  <a:srgbClr val="FFFFFF"/>
                </a:solidFill>
                <a:latin typeface="Georgia"/>
                <a:cs typeface="Georgia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(NRAO/</a:t>
            </a:r>
            <a:r>
              <a:rPr lang="en-US" dirty="0" err="1" smtClean="0">
                <a:latin typeface="Georgia"/>
                <a:cs typeface="Georgia"/>
              </a:rPr>
              <a:t>UVa</a:t>
            </a:r>
            <a:r>
              <a:rPr lang="en-US" dirty="0" smtClean="0">
                <a:latin typeface="Georgia"/>
                <a:cs typeface="Georgia"/>
              </a:rPr>
              <a:t>)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238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3E2979"/>
                </a:solidFill>
                <a:latin typeface="Georgia"/>
                <a:cs typeface="Georgia"/>
              </a:rPr>
              <a:t>Do we find rogue intergalactic molecular clouds?</a:t>
            </a:r>
            <a:endParaRPr lang="en-US" sz="2800" dirty="0">
              <a:solidFill>
                <a:srgbClr val="3E2979"/>
              </a:solidFill>
              <a:latin typeface="Georgia"/>
              <a:cs typeface="Georgia"/>
            </a:endParaRPr>
          </a:p>
        </p:txBody>
      </p:sp>
      <p:grpSp>
        <p:nvGrpSpPr>
          <p:cNvPr id="3" name="Group 13"/>
          <p:cNvGrpSpPr/>
          <p:nvPr/>
        </p:nvGrpSpPr>
        <p:grpSpPr>
          <a:xfrm>
            <a:off x="1828800" y="3429000"/>
            <a:ext cx="7162800" cy="2971800"/>
            <a:chOff x="-952500" y="762000"/>
            <a:chExt cx="11493500" cy="5257800"/>
          </a:xfrm>
        </p:grpSpPr>
        <p:pic>
          <p:nvPicPr>
            <p:cNvPr id="11" name="Picture 10" descr="CARMA_CO10_mom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52500" y="762000"/>
              <a:ext cx="7200900" cy="5207000"/>
            </a:xfrm>
            <a:prstGeom prst="rect">
              <a:avLst/>
            </a:prstGeom>
          </p:spPr>
        </p:pic>
        <p:pic>
          <p:nvPicPr>
            <p:cNvPr id="13" name="Picture 12" descr="CARMA_CO21_mom0.png"/>
            <p:cNvPicPr>
              <a:picLocks noChangeAspect="1"/>
            </p:cNvPicPr>
            <p:nvPr/>
          </p:nvPicPr>
          <p:blipFill>
            <a:blip r:embed="rId5"/>
            <a:srcRect l="22028"/>
            <a:stretch>
              <a:fillRect/>
            </a:stretch>
          </p:blipFill>
          <p:spPr>
            <a:xfrm>
              <a:off x="4876800" y="762000"/>
              <a:ext cx="5664200" cy="525780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164738" y="5486400"/>
            <a:ext cx="406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12CO(1-0)                             12CO(2-1)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57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39688"/>
            <a:ext cx="9144000" cy="14128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eorgia"/>
                <a:cs typeface="Georgia"/>
              </a:rPr>
              <a:t>Mergers provide an important mode of galaxy evolution.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5" name="Picture 4" descr="mergers_hopkins.png"/>
          <p:cNvPicPr>
            <a:picLocks noChangeAspect="1"/>
          </p:cNvPicPr>
          <p:nvPr/>
        </p:nvPicPr>
        <p:blipFill>
          <a:blip r:embed="rId3"/>
          <a:srcRect l="9142" r="7436"/>
          <a:stretch>
            <a:fillRect/>
          </a:stretch>
        </p:blipFill>
        <p:spPr>
          <a:xfrm>
            <a:off x="1429463" y="1600200"/>
            <a:ext cx="6038137" cy="46588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3264" y="6259035"/>
            <a:ext cx="2468777" cy="432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Hopkins+08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(NRAO)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(NRAO)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7" name="Picture 6" descr="Screen Shot 2015-03-16 at 11.37.33 PM.png"/>
          <p:cNvPicPr>
            <a:picLocks noChangeAspect="1"/>
          </p:cNvPicPr>
          <p:nvPr/>
        </p:nvPicPr>
        <p:blipFill>
          <a:blip r:embed="rId3"/>
          <a:srcRect r="49167"/>
          <a:stretch>
            <a:fillRect/>
          </a:stretch>
        </p:blipFill>
        <p:spPr>
          <a:xfrm>
            <a:off x="228600" y="1323861"/>
            <a:ext cx="6286500" cy="4619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0" y="4648200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Georgia"/>
                <a:cs typeface="Georgia"/>
              </a:rPr>
              <a:t>(ALFALFA)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295400"/>
            <a:ext cx="2438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Isolated dwarf galaxy pair</a:t>
            </a:r>
          </a:p>
          <a:p>
            <a:endParaRPr lang="en-US" sz="2200" dirty="0" smtClean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Isolated single dwarf galaxy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629400" y="1524000"/>
            <a:ext cx="228600" cy="2286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29400" y="2438400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152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Georgia" charset="0"/>
                <a:ea typeface="Georgia" charset="0"/>
                <a:cs typeface="Georgia" charset="0"/>
              </a:rPr>
              <a:t>Why are gas fractions not depleted despite higher star formation rates?</a:t>
            </a:r>
            <a:endParaRPr lang="en-US" sz="3200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23" y="3355921"/>
            <a:ext cx="2032000" cy="1612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23" y="5181600"/>
            <a:ext cx="203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1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(NRAO/</a:t>
            </a:r>
            <a:r>
              <a:rPr lang="en-US" dirty="0" err="1" smtClean="0">
                <a:latin typeface="Georgia"/>
                <a:cs typeface="Georgia"/>
              </a:rPr>
              <a:t>UVa</a:t>
            </a:r>
            <a:r>
              <a:rPr lang="en-US" dirty="0" smtClean="0">
                <a:latin typeface="Georgia"/>
                <a:cs typeface="Georgia"/>
              </a:rPr>
              <a:t>)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4953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et al. </a:t>
            </a:r>
            <a:r>
              <a:rPr lang="en-US" i="1" dirty="0" smtClean="0">
                <a:latin typeface="Georgia"/>
                <a:cs typeface="Georgia"/>
              </a:rPr>
              <a:t>2015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10" name="Picture 9" descr="Screen Shot 2015-03-16 at 11.37.3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4793"/>
            <a:ext cx="9144000" cy="34158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81400" y="4971871"/>
            <a:ext cx="2286000" cy="120032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Mergers between dwarfs don’t turn off SF. Massive galaxy neighbors do.</a:t>
            </a:r>
          </a:p>
          <a:p>
            <a:pPr algn="ctr"/>
            <a:endParaRPr lang="en-US" dirty="0">
              <a:latin typeface="Georgia"/>
              <a:cs typeface="Georgi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9800" y="37616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Georgia"/>
                <a:cs typeface="Georgia"/>
              </a:rPr>
              <a:t>(ALFALFA)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2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Georgia" charset="0"/>
                <a:ea typeface="Georgia" charset="0"/>
                <a:cs typeface="Georgia" charset="0"/>
              </a:rPr>
              <a:t>Why are gas fractions not depleted despite higher star formation rates?</a:t>
            </a:r>
            <a:endParaRPr lang="en-US" sz="32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05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0208" y="5955268"/>
            <a:ext cx="4205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Clemens+98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14" name="Picture 13" descr="Clemens98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76400"/>
            <a:ext cx="3276600" cy="42698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(NRAO)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1000" y="2322255"/>
            <a:ext cx="4191000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latin typeface="Georgia"/>
                <a:cs typeface="Georgia"/>
              </a:rPr>
              <a:t>VLA: 175 hours</a:t>
            </a:r>
          </a:p>
          <a:p>
            <a:pPr algn="ctr"/>
            <a:r>
              <a:rPr lang="en-US" sz="3200" dirty="0" err="1" smtClean="0">
                <a:latin typeface="Georgia"/>
                <a:cs typeface="Georgia"/>
              </a:rPr>
              <a:t>rms</a:t>
            </a:r>
            <a:r>
              <a:rPr lang="en-US" sz="3200" dirty="0" smtClean="0">
                <a:latin typeface="Georgia"/>
                <a:cs typeface="Georgia"/>
              </a:rPr>
              <a:t> ~ 0.47 </a:t>
            </a:r>
            <a:r>
              <a:rPr lang="en-US" sz="3200" dirty="0" err="1" smtClean="0">
                <a:latin typeface="Georgia"/>
                <a:cs typeface="Georgia"/>
              </a:rPr>
              <a:t>mJy/bm</a:t>
            </a:r>
            <a:endParaRPr lang="en-US" sz="3200" dirty="0" smtClean="0">
              <a:latin typeface="Georgia"/>
              <a:cs typeface="Georgia"/>
            </a:endParaRPr>
          </a:p>
          <a:p>
            <a:pPr algn="ctr"/>
            <a:r>
              <a:rPr lang="en-US" sz="3200" dirty="0" smtClean="0">
                <a:latin typeface="Georgia"/>
                <a:cs typeface="Georgia"/>
              </a:rPr>
              <a:t>4.6” resolution</a:t>
            </a:r>
          </a:p>
          <a:p>
            <a:pPr algn="ctr"/>
            <a:r>
              <a:rPr lang="en-US" sz="3200" dirty="0" smtClean="0">
                <a:latin typeface="Georgia"/>
                <a:cs typeface="Georgia"/>
              </a:rPr>
              <a:t>N</a:t>
            </a:r>
            <a:r>
              <a:rPr lang="en-US" sz="3200" baseline="-25000" dirty="0" smtClean="0">
                <a:latin typeface="Georgia"/>
                <a:cs typeface="Georgia"/>
              </a:rPr>
              <a:t>HI </a:t>
            </a:r>
            <a:r>
              <a:rPr lang="en-US" sz="3200" dirty="0" smtClean="0">
                <a:latin typeface="Georgia"/>
                <a:cs typeface="Georgia"/>
              </a:rPr>
              <a:t>~ 1.9 </a:t>
            </a:r>
            <a:r>
              <a:rPr lang="en-US" sz="3200" dirty="0" err="1" smtClean="0">
                <a:latin typeface="Georgia"/>
                <a:cs typeface="Georgia"/>
              </a:rPr>
              <a:t>x</a:t>
            </a:r>
            <a:r>
              <a:rPr lang="en-US" sz="3200" dirty="0" smtClean="0">
                <a:latin typeface="Georgia"/>
                <a:cs typeface="Georgia"/>
              </a:rPr>
              <a:t> 10</a:t>
            </a:r>
            <a:r>
              <a:rPr lang="en-US" sz="3200" baseline="30000" dirty="0" smtClean="0">
                <a:latin typeface="Georgia"/>
                <a:cs typeface="Georgia"/>
              </a:rPr>
              <a:t>20 </a:t>
            </a:r>
            <a:r>
              <a:rPr lang="en-US" sz="3200" dirty="0" smtClean="0">
                <a:latin typeface="Georgia"/>
                <a:cs typeface="Georgia"/>
              </a:rPr>
              <a:t>cm</a:t>
            </a:r>
            <a:r>
              <a:rPr lang="en-US" sz="3200" baseline="30000" dirty="0" smtClean="0">
                <a:latin typeface="Georgia"/>
                <a:cs typeface="Georgia"/>
              </a:rPr>
              <a:t>-2</a:t>
            </a:r>
          </a:p>
          <a:p>
            <a:pPr algn="ctr"/>
            <a:r>
              <a:rPr lang="en-US" sz="3200" dirty="0" smtClean="0">
                <a:latin typeface="Georgia"/>
                <a:cs typeface="Georgia"/>
              </a:rPr>
              <a:t>PI: </a:t>
            </a:r>
            <a:r>
              <a:rPr lang="en-US" sz="3200" dirty="0" err="1" smtClean="0">
                <a:latin typeface="Georgia"/>
                <a:cs typeface="Georgia"/>
              </a:rPr>
              <a:t>Stierwalt</a:t>
            </a:r>
            <a:endParaRPr lang="en-US" sz="3200" dirty="0" smtClean="0">
              <a:latin typeface="Georgia"/>
              <a:cs typeface="Georgia"/>
            </a:endParaRPr>
          </a:p>
          <a:p>
            <a:pPr algn="ctr"/>
            <a:endParaRPr lang="en-US" dirty="0">
              <a:latin typeface="Georgia"/>
              <a:cs typeface="Georg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52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Georgia" charset="0"/>
                <a:ea typeface="Georgia" charset="0"/>
                <a:cs typeface="Georgia" charset="0"/>
              </a:rPr>
              <a:t>Why are gas fractions not depleted despite higher star formation rates?</a:t>
            </a:r>
            <a:endParaRPr lang="en-US" sz="32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41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442" y="1524000"/>
            <a:ext cx="4724400" cy="11430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en-US" sz="2600" dirty="0" smtClean="0">
                <a:latin typeface="Georgia"/>
                <a:cs typeface="Georgia"/>
              </a:rPr>
              <a:t>Preliminary Results (4 pairs): </a:t>
            </a:r>
            <a:r>
              <a:rPr lang="en-US" sz="2400" dirty="0" smtClean="0">
                <a:latin typeface="Georgia"/>
                <a:cs typeface="Georgia"/>
              </a:rPr>
              <a:t>Diffuse component contributes 20-50% of neutral HI gas mass </a:t>
            </a:r>
            <a:endParaRPr lang="en-US" sz="2400" dirty="0">
              <a:latin typeface="Georgia"/>
              <a:cs typeface="Georg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647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(NRAO/</a:t>
            </a:r>
            <a:r>
              <a:rPr lang="en-US" dirty="0" err="1" smtClean="0">
                <a:latin typeface="Georgia"/>
                <a:cs typeface="Georgia"/>
              </a:rPr>
              <a:t>UVa</a:t>
            </a:r>
            <a:r>
              <a:rPr lang="en-US" dirty="0" smtClean="0">
                <a:latin typeface="Georgia"/>
                <a:cs typeface="Georgia"/>
              </a:rPr>
              <a:t>)</a:t>
            </a:r>
            <a:endParaRPr lang="en-US" dirty="0">
              <a:latin typeface="Georgia"/>
              <a:cs typeface="Georgia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85800" y="2895600"/>
            <a:ext cx="7620000" cy="3444325"/>
            <a:chOff x="838200" y="3316009"/>
            <a:chExt cx="7620000" cy="344432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rcRect l="25800" t="4727" r="51047" b="4266"/>
            <a:stretch>
              <a:fillRect/>
            </a:stretch>
          </p:blipFill>
          <p:spPr>
            <a:xfrm>
              <a:off x="6239470" y="3715857"/>
              <a:ext cx="2218730" cy="2684943"/>
            </a:xfrm>
            <a:prstGeom prst="rect">
              <a:avLst/>
            </a:prstGeom>
          </p:spPr>
        </p:pic>
        <p:pic>
          <p:nvPicPr>
            <p:cNvPr id="23" name="Picture 22" descr="dm1647mom1.png"/>
            <p:cNvPicPr>
              <a:picLocks noChangeAspect="1"/>
            </p:cNvPicPr>
            <p:nvPr/>
          </p:nvPicPr>
          <p:blipFill>
            <a:blip r:embed="rId4"/>
            <a:srcRect l="29835" t="31003" r="29963" b="44473"/>
            <a:stretch>
              <a:fillRect/>
            </a:stretch>
          </p:blipFill>
          <p:spPr>
            <a:xfrm>
              <a:off x="3498783" y="3323785"/>
              <a:ext cx="2574758" cy="3436549"/>
            </a:xfrm>
            <a:prstGeom prst="rect">
              <a:avLst/>
            </a:prstGeom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24" name="Picture 23" descr="dm164721_mom0.png"/>
            <p:cNvPicPr>
              <a:picLocks noChangeAspect="1"/>
            </p:cNvPicPr>
            <p:nvPr/>
          </p:nvPicPr>
          <p:blipFill>
            <a:blip r:embed="rId5">
              <a:alphaModFix/>
            </a:blip>
            <a:srcRect l="25978" t="29217" r="30322" b="41284"/>
            <a:stretch>
              <a:fillRect/>
            </a:stretch>
          </p:blipFill>
          <p:spPr>
            <a:xfrm>
              <a:off x="838200" y="3323785"/>
              <a:ext cx="2488933" cy="3436549"/>
            </a:xfrm>
            <a:prstGeom prst="rect">
              <a:avLst/>
            </a:prstGeom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838200" y="3316009"/>
              <a:ext cx="2574758" cy="493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Georgia"/>
                  <a:cs typeface="Georgia"/>
                </a:rPr>
                <a:t>21cm</a:t>
              </a:r>
              <a:endParaRPr lang="en-US" dirty="0">
                <a:solidFill>
                  <a:schemeClr val="bg1"/>
                </a:solidFill>
                <a:latin typeface="Georgia"/>
                <a:cs typeface="Georgia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152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Georgia" charset="0"/>
                <a:ea typeface="Georgia" charset="0"/>
                <a:cs typeface="Georgia" charset="0"/>
              </a:rPr>
              <a:t>Why are gas fractions not depleted despite higher star formation rates?</a:t>
            </a:r>
            <a:endParaRPr lang="en-US" sz="32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8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1933"/>
          <a:stretch/>
        </p:blipFill>
        <p:spPr>
          <a:xfrm>
            <a:off x="2585803" y="1295400"/>
            <a:ext cx="65532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286470"/>
            <a:ext cx="2286000" cy="92333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1) Starbursts are not just triggered at the end of the merger!</a:t>
            </a:r>
          </a:p>
          <a:p>
            <a:endParaRPr lang="en-US" dirty="0">
              <a:latin typeface="Georgia"/>
              <a:cs typeface="Georg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(NRAO/</a:t>
            </a:r>
            <a:r>
              <a:rPr lang="en-US" dirty="0" err="1" smtClean="0">
                <a:latin typeface="Georgia"/>
                <a:cs typeface="Georgia"/>
              </a:rPr>
              <a:t>UVa</a:t>
            </a:r>
            <a:r>
              <a:rPr lang="en-US" dirty="0" smtClean="0">
                <a:latin typeface="Georgia"/>
                <a:cs typeface="Georgia"/>
              </a:rPr>
              <a:t>)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4750475"/>
            <a:ext cx="2743200" cy="1477328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Georgia"/>
                <a:cs typeface="Georgia"/>
              </a:rPr>
              <a:t>Starburst Fraction</a:t>
            </a:r>
          </a:p>
          <a:p>
            <a:r>
              <a:rPr lang="en-US" dirty="0" smtClean="0">
                <a:solidFill>
                  <a:srgbClr val="FF0000"/>
                </a:solidFill>
                <a:latin typeface="Georgia"/>
                <a:cs typeface="Georgia"/>
              </a:rPr>
              <a:t>20% </a:t>
            </a:r>
            <a:r>
              <a:rPr lang="en-US" dirty="0" smtClean="0">
                <a:latin typeface="Georgia"/>
                <a:cs typeface="Georgia"/>
              </a:rPr>
              <a:t>Isolated Paired</a:t>
            </a:r>
          </a:p>
          <a:p>
            <a:r>
              <a:rPr lang="en-US" dirty="0" smtClean="0">
                <a:solidFill>
                  <a:srgbClr val="FF0000"/>
                </a:solidFill>
                <a:latin typeface="Georgia"/>
                <a:cs typeface="Georgia"/>
              </a:rPr>
              <a:t>20% </a:t>
            </a:r>
            <a:r>
              <a:rPr lang="en-US" dirty="0" err="1" smtClean="0">
                <a:latin typeface="Georgia"/>
                <a:cs typeface="Georgia"/>
              </a:rPr>
              <a:t>Nonisolated</a:t>
            </a:r>
            <a:r>
              <a:rPr lang="en-US" dirty="0" smtClean="0">
                <a:latin typeface="Georgia"/>
                <a:cs typeface="Georgia"/>
              </a:rPr>
              <a:t>  Paired</a:t>
            </a:r>
          </a:p>
          <a:p>
            <a:r>
              <a:rPr lang="en-US" dirty="0" smtClean="0">
                <a:latin typeface="Georgia"/>
                <a:cs typeface="Georgia"/>
              </a:rPr>
              <a:t>6% Isolated Singles</a:t>
            </a:r>
          </a:p>
          <a:p>
            <a:r>
              <a:rPr lang="en-US" dirty="0" smtClean="0">
                <a:latin typeface="Georgia"/>
                <a:cs typeface="Georgia"/>
              </a:rPr>
              <a:t>8% </a:t>
            </a:r>
            <a:r>
              <a:rPr lang="en-US" dirty="0" err="1" smtClean="0">
                <a:latin typeface="Georgia"/>
                <a:cs typeface="Georgia"/>
              </a:rPr>
              <a:t>Nonisolated</a:t>
            </a:r>
            <a:r>
              <a:rPr lang="en-US" dirty="0" smtClean="0">
                <a:latin typeface="Georgia"/>
                <a:cs typeface="Georgia"/>
              </a:rPr>
              <a:t> Single 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2381071"/>
            <a:ext cx="2286000" cy="120032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2) Mergers between dwarfs is an important mode of star formation.</a:t>
            </a:r>
          </a:p>
          <a:p>
            <a:endParaRPr lang="en-US" dirty="0">
              <a:latin typeface="Georgia"/>
              <a:cs typeface="Georgi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48123"/>
          <a:stretch/>
        </p:blipFill>
        <p:spPr>
          <a:xfrm>
            <a:off x="2590800" y="1708021"/>
            <a:ext cx="6553200" cy="294017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400" y="152400"/>
            <a:ext cx="8986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eorgia" charset="0"/>
                <a:ea typeface="Georgia" charset="0"/>
                <a:cs typeface="Georgia" charset="0"/>
              </a:rPr>
              <a:t>TNT Results</a:t>
            </a:r>
            <a:r>
              <a:rPr lang="en-US" sz="3200" smtClean="0">
                <a:latin typeface="Georgia" charset="0"/>
                <a:ea typeface="Georgia" charset="0"/>
                <a:cs typeface="Georgia" charset="0"/>
              </a:rPr>
              <a:t>: Low mass galaxy </a:t>
            </a:r>
            <a:r>
              <a:rPr lang="en-US" sz="3200" dirty="0" smtClean="0">
                <a:latin typeface="Georgia" charset="0"/>
                <a:ea typeface="Georgia" charset="0"/>
                <a:cs typeface="Georgia" charset="0"/>
              </a:rPr>
              <a:t>interactions are an important mode of star formation.</a:t>
            </a:r>
            <a:endParaRPr lang="en-US" sz="32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7800" y="1828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et al. </a:t>
            </a:r>
            <a:r>
              <a:rPr lang="en-US" i="1" dirty="0" smtClean="0">
                <a:latin typeface="Georgia"/>
                <a:cs typeface="Georgia"/>
              </a:rPr>
              <a:t>2015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3776008"/>
            <a:ext cx="2286000" cy="120032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3) Mergers between dwarfs don’t turn off SF. Massive galaxy neighbors do</a:t>
            </a:r>
            <a:r>
              <a:rPr lang="en-US" dirty="0" smtClean="0">
                <a:latin typeface="Georgia"/>
                <a:cs typeface="Georgia"/>
              </a:rPr>
              <a:t>.</a:t>
            </a:r>
            <a:endParaRPr lang="en-US" dirty="0" smtClean="0">
              <a:latin typeface="Georgia"/>
              <a:cs typeface="Georgi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33700" y="4750475"/>
            <a:ext cx="3162300" cy="1477328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Georgia"/>
                <a:cs typeface="Georgia"/>
              </a:rPr>
              <a:t>Fraction of non </a:t>
            </a:r>
            <a:r>
              <a:rPr lang="en-US" u="sng" dirty="0" err="1" smtClean="0">
                <a:latin typeface="Georgia"/>
                <a:cs typeface="Georgia"/>
              </a:rPr>
              <a:t>Sfing</a:t>
            </a:r>
            <a:r>
              <a:rPr lang="en-US" u="sng" dirty="0" smtClean="0">
                <a:latin typeface="Georgia"/>
                <a:cs typeface="Georgia"/>
              </a:rPr>
              <a:t> Dwarfs</a:t>
            </a:r>
          </a:p>
          <a:p>
            <a:r>
              <a:rPr lang="en-US" dirty="0" smtClean="0">
                <a:solidFill>
                  <a:srgbClr val="FF0000"/>
                </a:solidFill>
                <a:latin typeface="Georgia"/>
                <a:cs typeface="Georgia"/>
              </a:rPr>
              <a:t>0% </a:t>
            </a:r>
            <a:r>
              <a:rPr lang="en-US" dirty="0" smtClean="0">
                <a:latin typeface="Georgia"/>
                <a:cs typeface="Georgia"/>
              </a:rPr>
              <a:t>Isolated Paired</a:t>
            </a:r>
          </a:p>
          <a:p>
            <a:r>
              <a:rPr lang="en-US" dirty="0" smtClean="0">
                <a:latin typeface="Georgia"/>
                <a:cs typeface="Georgia"/>
              </a:rPr>
              <a:t>8% </a:t>
            </a:r>
            <a:r>
              <a:rPr lang="en-US" dirty="0" err="1" smtClean="0">
                <a:latin typeface="Georgia"/>
                <a:cs typeface="Georgia"/>
              </a:rPr>
              <a:t>Nonisolated</a:t>
            </a:r>
            <a:r>
              <a:rPr lang="en-US" dirty="0" smtClean="0">
                <a:latin typeface="Georgia"/>
                <a:cs typeface="Georgia"/>
              </a:rPr>
              <a:t>  Paired</a:t>
            </a:r>
          </a:p>
          <a:p>
            <a:r>
              <a:rPr lang="en-US" dirty="0" smtClean="0">
                <a:solidFill>
                  <a:srgbClr val="FF0000"/>
                </a:solidFill>
                <a:latin typeface="Georgia"/>
                <a:cs typeface="Georgia"/>
              </a:rPr>
              <a:t>0% </a:t>
            </a:r>
            <a:r>
              <a:rPr lang="en-US" dirty="0" smtClean="0">
                <a:latin typeface="Georgia"/>
                <a:cs typeface="Georgia"/>
              </a:rPr>
              <a:t>Isolated Singles</a:t>
            </a:r>
          </a:p>
          <a:p>
            <a:r>
              <a:rPr lang="en-US" dirty="0" smtClean="0">
                <a:latin typeface="Georgia"/>
                <a:cs typeface="Georgia"/>
              </a:rPr>
              <a:t>5% </a:t>
            </a:r>
            <a:r>
              <a:rPr lang="en-US" dirty="0" err="1" smtClean="0">
                <a:latin typeface="Georgia"/>
                <a:cs typeface="Georgia"/>
              </a:rPr>
              <a:t>Nonisolated</a:t>
            </a:r>
            <a:r>
              <a:rPr lang="en-US" dirty="0" smtClean="0">
                <a:latin typeface="Georgia"/>
                <a:cs typeface="Georgia"/>
              </a:rPr>
              <a:t> Singles </a:t>
            </a:r>
            <a:endParaRPr lang="en-U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0813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9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4-07 at 8.35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16668"/>
            <a:ext cx="4188057" cy="41264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61076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Fakhouri+10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>
                <a:solidFill>
                  <a:srgbClr val="3E2979"/>
                </a:solidFill>
                <a:latin typeface="Georgia"/>
                <a:ea typeface="+mj-ea"/>
                <a:cs typeface="Georgia"/>
              </a:rPr>
              <a:t>But … </a:t>
            </a:r>
            <a:r>
              <a:rPr lang="en-US" sz="3800" dirty="0" err="1" smtClean="0">
                <a:solidFill>
                  <a:srgbClr val="3E2979"/>
                </a:solidFill>
                <a:latin typeface="Georgia"/>
                <a:ea typeface="+mj-ea"/>
                <a:cs typeface="Georgia"/>
              </a:rPr>
              <a:t>m</a:t>
            </a:r>
            <a:r>
              <a:rPr kumimoji="0" lang="en-US" sz="3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979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ost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979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 mergers in the universe occur between low mass galaxies.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3E2979"/>
              </a:solidFill>
              <a:effectLst/>
              <a:uLnTx/>
              <a:uFillTx/>
              <a:latin typeface="Georgia"/>
              <a:ea typeface="+mj-ea"/>
              <a:cs typeface="Georg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(NRAO)</a:t>
            </a:r>
            <a:endParaRPr lang="en-US" dirty="0">
              <a:latin typeface="Georgia"/>
              <a:cs typeface="Georgia"/>
            </a:endParaRPr>
          </a:p>
        </p:txBody>
      </p:sp>
      <p:grpSp>
        <p:nvGrpSpPr>
          <p:cNvPr id="2" name="Group 16"/>
          <p:cNvGrpSpPr/>
          <p:nvPr/>
        </p:nvGrpSpPr>
        <p:grpSpPr>
          <a:xfrm>
            <a:off x="4645257" y="1981200"/>
            <a:ext cx="4422543" cy="4114800"/>
            <a:chOff x="150290" y="2417802"/>
            <a:chExt cx="4585833" cy="424386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90" y="2417802"/>
              <a:ext cx="4497910" cy="387453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516923" y="6292334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eorgia"/>
                  <a:cs typeface="Georgia"/>
                </a:rPr>
                <a:t>Atek+14</a:t>
              </a:r>
              <a:endParaRPr lang="en-US" dirty="0">
                <a:latin typeface="Georgia"/>
                <a:cs typeface="Georgia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28800" y="14478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Georgia"/>
                <a:cs typeface="Georgia"/>
              </a:rPr>
              <a:t>Theory                                         Observations</a:t>
            </a:r>
            <a:endParaRPr lang="en-US" sz="2400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2177534" y="3766066"/>
            <a:ext cx="4788932" cy="1588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(NRAO)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2209800"/>
            <a:ext cx="2286000" cy="101566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Georgia"/>
                <a:cs typeface="Georgia"/>
              </a:rPr>
              <a:t>Interactions with other dwarfs may play a role.</a:t>
            </a:r>
            <a:endParaRPr lang="en-US" sz="2000" dirty="0">
              <a:latin typeface="Georgia"/>
              <a:cs typeface="Georg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99" y="4385846"/>
            <a:ext cx="5822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ANGST </a:t>
            </a:r>
            <a:r>
              <a:rPr lang="en-US" sz="1600" smtClean="0">
                <a:latin typeface="Georgia"/>
                <a:cs typeface="Georgia"/>
              </a:rPr>
              <a:t>Survey (</a:t>
            </a:r>
            <a:r>
              <a:rPr lang="en-US" sz="1600" dirty="0" smtClean="0">
                <a:latin typeface="Georgia"/>
                <a:cs typeface="Georgia"/>
              </a:rPr>
              <a:t>Dalcanton+09; Weisz+11)</a:t>
            </a:r>
            <a:endParaRPr lang="en-US" sz="1600" dirty="0">
              <a:latin typeface="Georgia"/>
              <a:cs typeface="Georgia"/>
            </a:endParaRPr>
          </a:p>
        </p:txBody>
      </p:sp>
      <p:pic>
        <p:nvPicPr>
          <p:cNvPr id="12" name="Picture 11" descr="angst_ugc8508.jpg"/>
          <p:cNvPicPr>
            <a:picLocks noChangeAspect="1"/>
          </p:cNvPicPr>
          <p:nvPr/>
        </p:nvPicPr>
        <p:blipFill>
          <a:blip r:embed="rId3"/>
          <a:srcRect l="29417" r="31704" b="47778"/>
          <a:stretch>
            <a:fillRect/>
          </a:stretch>
        </p:blipFill>
        <p:spPr>
          <a:xfrm rot="5400000">
            <a:off x="7549261" y="5263261"/>
            <a:ext cx="1371600" cy="1665478"/>
          </a:xfrm>
          <a:prstGeom prst="rect">
            <a:avLst/>
          </a:prstGeom>
        </p:spPr>
      </p:pic>
      <p:sp>
        <p:nvSpPr>
          <p:cNvPr id="16" name="Title 3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979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Mergers may explain the complicated star formation histories of dwarfs.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E2979"/>
              </a:solidFill>
              <a:effectLst/>
              <a:uLnTx/>
              <a:uFillTx/>
              <a:latin typeface="Georgia"/>
              <a:ea typeface="+mj-ea"/>
              <a:cs typeface="Georgia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394201" y="685800"/>
            <a:ext cx="2749799" cy="4419600"/>
            <a:chOff x="5699142" y="769628"/>
            <a:chExt cx="3386296" cy="4230639"/>
          </a:xfrm>
        </p:grpSpPr>
        <p:pic>
          <p:nvPicPr>
            <p:cNvPr id="2" name="Picture 1" descr="deBoerTolstoy14.png"/>
            <p:cNvPicPr>
              <a:picLocks noChangeAspect="1"/>
            </p:cNvPicPr>
            <p:nvPr/>
          </p:nvPicPr>
          <p:blipFill>
            <a:blip r:embed="rId4"/>
            <a:srcRect r="68333" b="65225"/>
            <a:stretch>
              <a:fillRect/>
            </a:stretch>
          </p:blipFill>
          <p:spPr>
            <a:xfrm>
              <a:off x="5699142" y="1038605"/>
              <a:ext cx="2682858" cy="1997176"/>
            </a:xfrm>
            <a:prstGeom prst="rect">
              <a:avLst/>
            </a:prstGeom>
          </p:spPr>
        </p:pic>
        <p:pic>
          <p:nvPicPr>
            <p:cNvPr id="3" name="Picture 2" descr="deBoerTolstoy14.png"/>
            <p:cNvPicPr>
              <a:picLocks noChangeAspect="1"/>
            </p:cNvPicPr>
            <p:nvPr/>
          </p:nvPicPr>
          <p:blipFill>
            <a:blip r:embed="rId4"/>
            <a:srcRect l="92500" t="30184"/>
            <a:stretch>
              <a:fillRect/>
            </a:stretch>
          </p:blipFill>
          <p:spPr>
            <a:xfrm>
              <a:off x="8356186" y="990600"/>
              <a:ext cx="635414" cy="4009667"/>
            </a:xfrm>
            <a:prstGeom prst="rect">
              <a:avLst/>
            </a:prstGeom>
          </p:spPr>
        </p:pic>
        <p:sp>
          <p:nvSpPr>
            <p:cNvPr id="7" name="TextBox 21"/>
            <p:cNvSpPr txBox="1">
              <a:spLocks noChangeArrowheads="1"/>
            </p:cNvSpPr>
            <p:nvPr/>
          </p:nvSpPr>
          <p:spPr bwMode="auto">
            <a:xfrm>
              <a:off x="5767166" y="769628"/>
              <a:ext cx="3318272" cy="341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4291" tIns="32146" rIns="64291" bIns="32146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dirty="0" smtClean="0">
                  <a:latin typeface="Georgia" charset="0"/>
                  <a:ea typeface="Georgia" charset="0"/>
                  <a:cs typeface="Georgia" charset="0"/>
                </a:rPr>
                <a:t>de Boer et al. 2014</a:t>
              </a:r>
              <a:endParaRPr lang="en-US" dirty="0">
                <a:latin typeface="Georgia" charset="0"/>
                <a:ea typeface="Georgia" charset="0"/>
                <a:cs typeface="Georgia" charset="0"/>
              </a:endParaRPr>
            </a:p>
          </p:txBody>
        </p:sp>
        <p:pic>
          <p:nvPicPr>
            <p:cNvPr id="17" name="Picture 16" descr="deBoerTolstoy14.png"/>
            <p:cNvPicPr>
              <a:picLocks noChangeAspect="1"/>
            </p:cNvPicPr>
            <p:nvPr/>
          </p:nvPicPr>
          <p:blipFill>
            <a:blip r:embed="rId4"/>
            <a:srcRect t="65013" r="68333"/>
            <a:stretch>
              <a:fillRect/>
            </a:stretch>
          </p:blipFill>
          <p:spPr>
            <a:xfrm>
              <a:off x="5699142" y="2971800"/>
              <a:ext cx="2682858" cy="2009394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0" y="4688134"/>
            <a:ext cx="5943600" cy="2169866"/>
            <a:chOff x="1981200" y="3657600"/>
            <a:chExt cx="7162800" cy="2855666"/>
          </a:xfrm>
        </p:grpSpPr>
        <p:pic>
          <p:nvPicPr>
            <p:cNvPr id="15" name="Picture 14" descr="Screen Shot 2015-03-18 at 12.09.29 AM.png"/>
            <p:cNvPicPr>
              <a:picLocks noChangeAspect="1"/>
            </p:cNvPicPr>
            <p:nvPr/>
          </p:nvPicPr>
          <p:blipFill>
            <a:blip r:embed="rId5"/>
            <a:srcRect l="30000"/>
            <a:stretch>
              <a:fillRect/>
            </a:stretch>
          </p:blipFill>
          <p:spPr>
            <a:xfrm>
              <a:off x="2743200" y="3657600"/>
              <a:ext cx="6400800" cy="2855666"/>
            </a:xfrm>
            <a:prstGeom prst="rect">
              <a:avLst/>
            </a:prstGeom>
          </p:spPr>
        </p:pic>
        <p:pic>
          <p:nvPicPr>
            <p:cNvPr id="20" name="Picture 19" descr="Screen Shot 2015-03-18 at 12.09.29 AM.png"/>
            <p:cNvPicPr>
              <a:picLocks noChangeAspect="1"/>
            </p:cNvPicPr>
            <p:nvPr/>
          </p:nvPicPr>
          <p:blipFill>
            <a:blip r:embed="rId5"/>
            <a:srcRect r="90000"/>
            <a:stretch>
              <a:fillRect/>
            </a:stretch>
          </p:blipFill>
          <p:spPr>
            <a:xfrm>
              <a:off x="1981200" y="3657600"/>
              <a:ext cx="914400" cy="2855666"/>
            </a:xfrm>
            <a:prstGeom prst="rect">
              <a:avLst/>
            </a:prstGeom>
          </p:spPr>
        </p:pic>
      </p:grpSp>
      <p:pic>
        <p:nvPicPr>
          <p:cNvPr id="19" name="Picture 18" descr="angst_NGC416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2420" y="4891425"/>
            <a:ext cx="1832042" cy="13227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9000" y="990600"/>
            <a:ext cx="2923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Georgia"/>
                <a:cs typeface="Georgia"/>
              </a:rPr>
              <a:t>Star formation histories are inconsistent with simple models.</a:t>
            </a:r>
            <a:endParaRPr lang="en-US" sz="2000" dirty="0">
              <a:latin typeface="Georgia"/>
              <a:cs typeface="Georgi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367046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Weisz+14</a:t>
            </a:r>
            <a:endParaRPr lang="en-US" sz="1600" dirty="0">
              <a:latin typeface="Georgia"/>
              <a:cs typeface="Georgia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4489" y="991517"/>
            <a:ext cx="3370711" cy="3275683"/>
            <a:chOff x="2209800" y="1308100"/>
            <a:chExt cx="4711700" cy="42291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1308100"/>
              <a:ext cx="4711700" cy="42291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843295" y="1715495"/>
              <a:ext cx="3652145" cy="4768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Georgia" charset="0"/>
                  <a:ea typeface="Georgia" charset="0"/>
                  <a:cs typeface="Georgia" charset="0"/>
                </a:rPr>
                <a:t>McQuinn</a:t>
              </a:r>
              <a:r>
                <a:rPr lang="en-US" dirty="0" smtClean="0">
                  <a:latin typeface="Georgia" charset="0"/>
                  <a:ea typeface="Georgia" charset="0"/>
                  <a:cs typeface="Georgia" charset="0"/>
                </a:rPr>
                <a:t> et al. 2010a</a:t>
              </a:r>
              <a:endParaRPr lang="en-US" dirty="0">
                <a:latin typeface="Georgia" charset="0"/>
                <a:ea typeface="Georgia" charset="0"/>
                <a:cs typeface="Georgia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creen Shot 2015-03-29 at 12.58.0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255" y="1460104"/>
            <a:ext cx="2289842" cy="1828800"/>
          </a:xfrm>
          <a:prstGeom prst="rect">
            <a:avLst/>
          </a:prstGeom>
        </p:spPr>
      </p:pic>
      <p:pic>
        <p:nvPicPr>
          <p:cNvPr id="2" name="Picture 1" descr="Screen Shot 2014-09-02 at 8.52.42 AM.png"/>
          <p:cNvPicPr>
            <a:picLocks noChangeAspect="1"/>
          </p:cNvPicPr>
          <p:nvPr/>
        </p:nvPicPr>
        <p:blipFill>
          <a:blip r:embed="rId4"/>
          <a:srcRect l="49231" r="6154"/>
          <a:stretch>
            <a:fillRect/>
          </a:stretch>
        </p:blipFill>
        <p:spPr>
          <a:xfrm>
            <a:off x="6858000" y="685800"/>
            <a:ext cx="2209800" cy="2317121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979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Mergers may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3E2979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 explain </a:t>
            </a:r>
            <a:r>
              <a:rPr lang="en-US" sz="3000" dirty="0" err="1" smtClean="0">
                <a:solidFill>
                  <a:srgbClr val="3E2979"/>
                </a:solidFill>
                <a:latin typeface="Georgia"/>
                <a:ea typeface="+mj-ea"/>
                <a:cs typeface="Georgia"/>
              </a:rPr>
              <a:t>starbursting</a:t>
            </a:r>
            <a:r>
              <a:rPr lang="en-US" sz="3000" dirty="0" smtClean="0">
                <a:solidFill>
                  <a:srgbClr val="3E2979"/>
                </a:solidFill>
                <a:latin typeface="Georgia"/>
                <a:ea typeface="+mj-ea"/>
                <a:cs typeface="Georgia"/>
              </a:rPr>
              <a:t> dwarfs in the field.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3E2979"/>
              </a:solidFill>
              <a:effectLst/>
              <a:uLnTx/>
              <a:uFillTx/>
              <a:latin typeface="Georgia"/>
              <a:ea typeface="+mj-ea"/>
              <a:cs typeface="Georgia"/>
            </a:endParaRPr>
          </a:p>
        </p:txBody>
      </p:sp>
      <p:pic>
        <p:nvPicPr>
          <p:cNvPr id="5" name="Picture 4" descr="Screen Shot 2014-09-02 at 9.07.01 AM.png"/>
          <p:cNvPicPr>
            <a:picLocks noChangeAspect="1"/>
          </p:cNvPicPr>
          <p:nvPr/>
        </p:nvPicPr>
        <p:blipFill>
          <a:blip r:embed="rId5"/>
          <a:srcRect l="53846"/>
          <a:stretch>
            <a:fillRect/>
          </a:stretch>
        </p:blipFill>
        <p:spPr>
          <a:xfrm>
            <a:off x="4800600" y="1489982"/>
            <a:ext cx="2286000" cy="23200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3237" y="2971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Georgia"/>
                <a:cs typeface="Georgia"/>
              </a:rPr>
              <a:t>UGC4483: Lelli+12b</a:t>
            </a:r>
            <a:endParaRPr lang="en-US" dirty="0">
              <a:latin typeface="Georgia"/>
              <a:cs typeface="Georgia"/>
            </a:endParaRPr>
          </a:p>
        </p:txBody>
      </p:sp>
      <p:grpSp>
        <p:nvGrpSpPr>
          <p:cNvPr id="10" name="Group 19"/>
          <p:cNvGrpSpPr/>
          <p:nvPr/>
        </p:nvGrpSpPr>
        <p:grpSpPr>
          <a:xfrm>
            <a:off x="5562600" y="3937423"/>
            <a:ext cx="3429000" cy="2691977"/>
            <a:chOff x="4382593" y="2518946"/>
            <a:chExt cx="4609007" cy="3881854"/>
          </a:xfrm>
        </p:grpSpPr>
        <p:pic>
          <p:nvPicPr>
            <p:cNvPr id="16" name="Picture 15" descr="IIzw40_optical_color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82593" y="2518946"/>
              <a:ext cx="4596307" cy="35814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943600" y="6062246"/>
              <a:ext cx="304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latin typeface="Georgia"/>
                  <a:cs typeface="Georgia"/>
                </a:rPr>
                <a:t>Gil de Paz et al. 2003</a:t>
              </a:r>
              <a:endParaRPr lang="en-US" sz="1600" dirty="0">
                <a:latin typeface="Georgia"/>
                <a:cs typeface="Georgia"/>
              </a:endParaRPr>
            </a:p>
          </p:txBody>
        </p:sp>
      </p:grpSp>
      <p:pic>
        <p:nvPicPr>
          <p:cNvPr id="14" name="Picture 13" descr="IIZw40_rogues.gif"/>
          <p:cNvPicPr>
            <a:picLocks noChangeAspect="1"/>
          </p:cNvPicPr>
          <p:nvPr/>
        </p:nvPicPr>
        <p:blipFill>
          <a:blip r:embed="rId7"/>
          <a:srcRect t="50000"/>
          <a:stretch>
            <a:fillRect/>
          </a:stretch>
        </p:blipFill>
        <p:spPr>
          <a:xfrm>
            <a:off x="228600" y="4025409"/>
            <a:ext cx="4198374" cy="2274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914400" y="6265869"/>
            <a:ext cx="4060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Georgia"/>
                <a:cs typeface="Georgia"/>
              </a:rPr>
              <a:t>van Zee, Skillman &amp; </a:t>
            </a:r>
            <a:r>
              <a:rPr lang="en-US" sz="1600" dirty="0" err="1" smtClean="0">
                <a:latin typeface="Georgia"/>
                <a:cs typeface="Georgia"/>
              </a:rPr>
              <a:t>Salzer</a:t>
            </a:r>
            <a:r>
              <a:rPr lang="en-US" sz="1600" dirty="0" smtClean="0">
                <a:latin typeface="Georgia"/>
                <a:cs typeface="Georgia"/>
              </a:rPr>
              <a:t> 1998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6974" y="4851823"/>
            <a:ext cx="113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IIZw40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(NRAO)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19" name="Picture 18" descr="Screen Shot 2015-03-29 at 12.57.53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738981"/>
            <a:ext cx="2209800" cy="2232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1987" y="111784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Georgia"/>
                <a:cs typeface="Georgia"/>
              </a:rPr>
              <a:t>IZw18: Lelli+12a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" y="3239869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VIIZw403/Haro 2: </a:t>
            </a:r>
            <a:r>
              <a:rPr lang="en-US" dirty="0" err="1" smtClean="0">
                <a:latin typeface="Georgia"/>
                <a:cs typeface="Georgia"/>
              </a:rPr>
              <a:t>Thuan</a:t>
            </a:r>
            <a:r>
              <a:rPr lang="en-US" dirty="0" smtClean="0">
                <a:latin typeface="Georgia"/>
                <a:cs typeface="Georgia"/>
              </a:rPr>
              <a:t>, Hibbard &amp; </a:t>
            </a:r>
            <a:r>
              <a:rPr lang="en-US" dirty="0" err="1" smtClean="0">
                <a:latin typeface="Georgia"/>
                <a:cs typeface="Georgia"/>
              </a:rPr>
              <a:t>Levrier</a:t>
            </a:r>
            <a:r>
              <a:rPr lang="en-US" dirty="0" smtClean="0">
                <a:latin typeface="Georgia"/>
                <a:cs typeface="Georgia"/>
              </a:rPr>
              <a:t> 04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4406962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979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Mergers may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3E2979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 explain </a:t>
            </a:r>
            <a:r>
              <a:rPr lang="en-US" sz="2400" dirty="0" smtClean="0">
                <a:solidFill>
                  <a:srgbClr val="3E2979"/>
                </a:solidFill>
                <a:latin typeface="Georgia"/>
                <a:ea typeface="+mj-ea"/>
                <a:cs typeface="Georgia"/>
              </a:rPr>
              <a:t>off-center stellar bars in </a:t>
            </a:r>
            <a:r>
              <a:rPr lang="en-US" sz="2400" dirty="0" err="1" smtClean="0">
                <a:solidFill>
                  <a:srgbClr val="3E2979"/>
                </a:solidFill>
                <a:latin typeface="Georgia"/>
                <a:ea typeface="+mj-ea"/>
                <a:cs typeface="Georgia"/>
              </a:rPr>
              <a:t>Magellanic</a:t>
            </a:r>
            <a:r>
              <a:rPr lang="en-US" sz="2400" dirty="0" smtClean="0">
                <a:solidFill>
                  <a:srgbClr val="3E2979"/>
                </a:solidFill>
                <a:latin typeface="Georgia"/>
                <a:ea typeface="+mj-ea"/>
                <a:cs typeface="Georgia"/>
              </a:rPr>
              <a:t> spirals.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2979"/>
              </a:solidFill>
              <a:effectLst/>
              <a:uLnTx/>
              <a:uFillTx/>
              <a:latin typeface="Georgia"/>
              <a:ea typeface="+mj-ea"/>
              <a:cs typeface="Georgi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9555" y="5410200"/>
            <a:ext cx="3105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err="1" smtClean="0">
                <a:latin typeface="Georgia"/>
                <a:cs typeface="Georgia"/>
              </a:rPr>
              <a:t>Pardy</a:t>
            </a:r>
            <a:r>
              <a:rPr lang="en-US" sz="2200" dirty="0" smtClean="0">
                <a:latin typeface="Georgia"/>
                <a:cs typeface="Georgia"/>
              </a:rPr>
              <a:t> et al. 2016</a:t>
            </a:r>
            <a:endParaRPr lang="en-US" sz="22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4612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gBridge.gif"/>
          <p:cNvPicPr>
            <a:picLocks noChangeAspect="1"/>
          </p:cNvPicPr>
          <p:nvPr/>
        </p:nvPicPr>
        <p:blipFill>
          <a:blip r:embed="rId3">
            <a:alphaModFix/>
          </a:blip>
          <a:srcRect l="30427" t="5310" r="9939" b="7284"/>
          <a:stretch>
            <a:fillRect/>
          </a:stretch>
        </p:blipFill>
        <p:spPr>
          <a:xfrm rot="5400000">
            <a:off x="4816219" y="1920620"/>
            <a:ext cx="2864365" cy="57911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7400" y="1524000"/>
            <a:ext cx="3048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Georgia"/>
                <a:cs typeface="Georgia"/>
              </a:rPr>
              <a:t>BUT</a:t>
            </a:r>
            <a:r>
              <a:rPr lang="en-US" dirty="0" smtClean="0">
                <a:latin typeface="Georgia"/>
                <a:cs typeface="Georgia"/>
              </a:rPr>
              <a:t> no studies have been done on a complete sample of interacting dwarfs.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9604" y="2895600"/>
            <a:ext cx="146239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Putman+02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42" name="Picture 41" descr="MagClou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84" y="838200"/>
            <a:ext cx="5435316" cy="2895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3E2979"/>
                </a:solidFill>
                <a:latin typeface="Georgia"/>
                <a:cs typeface="Georgia"/>
              </a:rPr>
              <a:t>A few examples of likely dwarf-dwarf interactions exist.</a:t>
            </a:r>
            <a:endParaRPr lang="en-US" sz="2800" dirty="0">
              <a:solidFill>
                <a:srgbClr val="3E2979"/>
              </a:solidFill>
              <a:latin typeface="Georgia"/>
              <a:cs typeface="Georg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(NRAO)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28600" y="304800"/>
            <a:ext cx="8610600" cy="1295400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TiNy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 Titans (TNT) is a systematic study of interacting dwarf galaxies.</a:t>
            </a:r>
            <a:endParaRPr lang="en-US" sz="2200" dirty="0" smtClean="0">
              <a:latin typeface="Georgia"/>
              <a:ea typeface="+mj-ea"/>
              <a:cs typeface="Georgia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839392" y="3962796"/>
            <a:ext cx="3656805" cy="1588"/>
          </a:xfrm>
          <a:prstGeom prst="line">
            <a:avLst/>
          </a:prstGeom>
          <a:ln>
            <a:solidFill>
              <a:srgbClr val="00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0" y="5943600"/>
            <a:ext cx="9144000" cy="76944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err="1" smtClean="0">
                <a:latin typeface="Georgia"/>
                <a:cs typeface="Georgia"/>
              </a:rPr>
              <a:t>TiNy</a:t>
            </a:r>
            <a:r>
              <a:rPr lang="en-US" sz="2200" u="sng" dirty="0" smtClean="0">
                <a:latin typeface="Georgia"/>
                <a:cs typeface="Georgia"/>
              </a:rPr>
              <a:t> Titans</a:t>
            </a:r>
            <a:r>
              <a:rPr lang="en-US" sz="2200" dirty="0" smtClean="0">
                <a:latin typeface="Georgia"/>
                <a:cs typeface="Georgia"/>
              </a:rPr>
              <a:t>: Sabrina </a:t>
            </a:r>
            <a:r>
              <a:rPr lang="en-US" sz="2200" dirty="0" err="1" smtClean="0">
                <a:latin typeface="Georgia"/>
                <a:cs typeface="Georgia"/>
              </a:rPr>
              <a:t>Stierwalt</a:t>
            </a:r>
            <a:r>
              <a:rPr lang="en-US" sz="2200" dirty="0" smtClean="0">
                <a:latin typeface="Georgia"/>
                <a:cs typeface="Georgia"/>
              </a:rPr>
              <a:t>, </a:t>
            </a:r>
            <a:r>
              <a:rPr lang="en-US" sz="2200" dirty="0" err="1" smtClean="0">
                <a:latin typeface="Georgia"/>
                <a:cs typeface="Georgia"/>
              </a:rPr>
              <a:t>Gurtina</a:t>
            </a:r>
            <a:r>
              <a:rPr lang="en-US" sz="2200" dirty="0" smtClean="0">
                <a:latin typeface="Georgia"/>
                <a:cs typeface="Georgia"/>
              </a:rPr>
              <a:t> </a:t>
            </a:r>
            <a:r>
              <a:rPr lang="en-US" sz="2200" dirty="0" err="1" smtClean="0">
                <a:latin typeface="Georgia"/>
                <a:cs typeface="Georgia"/>
              </a:rPr>
              <a:t>Besla</a:t>
            </a:r>
            <a:r>
              <a:rPr lang="en-US" sz="2200" dirty="0" smtClean="0">
                <a:latin typeface="Georgia"/>
                <a:cs typeface="Georgia"/>
              </a:rPr>
              <a:t>, </a:t>
            </a:r>
            <a:r>
              <a:rPr lang="en-US" sz="2200" dirty="0" smtClean="0">
                <a:solidFill>
                  <a:srgbClr val="2F1F58"/>
                </a:solidFill>
                <a:latin typeface="Georgia"/>
                <a:cs typeface="Georgia"/>
              </a:rPr>
              <a:t>Kelsey Johnson, </a:t>
            </a:r>
            <a:r>
              <a:rPr lang="en-US" sz="2200" dirty="0" err="1" smtClean="0">
                <a:solidFill>
                  <a:srgbClr val="2F1F58"/>
                </a:solidFill>
                <a:latin typeface="Georgia"/>
                <a:cs typeface="Georgia"/>
              </a:rPr>
              <a:t>Nitya</a:t>
            </a:r>
            <a:r>
              <a:rPr lang="en-US" sz="2200" dirty="0" smtClean="0">
                <a:solidFill>
                  <a:srgbClr val="2F1F58"/>
                </a:solidFill>
                <a:latin typeface="Georgia"/>
                <a:cs typeface="Georgia"/>
              </a:rPr>
              <a:t> </a:t>
            </a:r>
            <a:r>
              <a:rPr lang="en-US" sz="2200" dirty="0" err="1" smtClean="0">
                <a:solidFill>
                  <a:srgbClr val="2F1F58"/>
                </a:solidFill>
                <a:latin typeface="Georgia"/>
                <a:cs typeface="Georgia"/>
              </a:rPr>
              <a:t>Kallivayalil</a:t>
            </a:r>
            <a:r>
              <a:rPr lang="en-US" sz="2200" dirty="0" smtClean="0">
                <a:solidFill>
                  <a:srgbClr val="2F1F58"/>
                </a:solidFill>
                <a:latin typeface="Georgia"/>
                <a:cs typeface="Georgia"/>
              </a:rPr>
              <a:t>, </a:t>
            </a:r>
            <a:r>
              <a:rPr lang="en-US" sz="2200" dirty="0" smtClean="0">
                <a:latin typeface="Georgia"/>
                <a:cs typeface="Georgia"/>
              </a:rPr>
              <a:t>David Patton, Mary Putman, George </a:t>
            </a:r>
            <a:r>
              <a:rPr lang="en-US" sz="2200" dirty="0" err="1" smtClean="0">
                <a:latin typeface="Georgia"/>
                <a:cs typeface="Georgia"/>
              </a:rPr>
              <a:t>Privon</a:t>
            </a:r>
            <a:endParaRPr lang="en-US" sz="2200" dirty="0" smtClean="0">
              <a:solidFill>
                <a:schemeClr val="bg1"/>
              </a:solidFill>
              <a:latin typeface="Georgia"/>
              <a:cs typeface="Georgia"/>
            </a:endParaRPr>
          </a:p>
          <a:p>
            <a:pPr algn="ctr"/>
            <a:endParaRPr lang="en-US" sz="22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0" y="1981200"/>
            <a:ext cx="3124200" cy="3886200"/>
            <a:chOff x="0" y="2209800"/>
            <a:chExt cx="3124200" cy="3886200"/>
          </a:xfrm>
        </p:grpSpPr>
        <p:sp>
          <p:nvSpPr>
            <p:cNvPr id="41" name="TextBox 40"/>
            <p:cNvSpPr txBox="1"/>
            <p:nvPr/>
          </p:nvSpPr>
          <p:spPr>
            <a:xfrm>
              <a:off x="0" y="2209800"/>
              <a:ext cx="3124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u="sng" dirty="0" smtClean="0">
                  <a:latin typeface="Georgia"/>
                  <a:cs typeface="Georgia"/>
                </a:rPr>
                <a:t>Local Volume Sample</a:t>
              </a:r>
              <a:r>
                <a:rPr lang="en-US" sz="2000" dirty="0" smtClean="0">
                  <a:latin typeface="Georgia"/>
                  <a:cs typeface="Georgia"/>
                </a:rPr>
                <a:t>:</a:t>
              </a:r>
            </a:p>
            <a:p>
              <a:r>
                <a:rPr lang="en-US" sz="2000" dirty="0" smtClean="0">
                  <a:latin typeface="Georgia"/>
                  <a:cs typeface="Georgia"/>
                </a:rPr>
                <a:t>(lead: Mary Putman)</a:t>
              </a:r>
              <a:endParaRPr lang="en-US" sz="2000" dirty="0">
                <a:latin typeface="Georgia"/>
                <a:cs typeface="Georgi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0" y="4201924"/>
              <a:ext cx="3124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u="sng" dirty="0" smtClean="0">
                  <a:latin typeface="Georgia"/>
                  <a:cs typeface="Georgia"/>
                </a:rPr>
                <a:t>Theoretical Program</a:t>
              </a:r>
              <a:r>
                <a:rPr lang="en-US" sz="2000" dirty="0" smtClean="0">
                  <a:latin typeface="Georgia"/>
                  <a:cs typeface="Georgia"/>
                </a:rPr>
                <a:t>:</a:t>
              </a:r>
            </a:p>
            <a:p>
              <a:r>
                <a:rPr lang="en-US" sz="2000" dirty="0" smtClean="0">
                  <a:latin typeface="Georgia"/>
                  <a:cs typeface="Georgia"/>
                </a:rPr>
                <a:t>(lead: </a:t>
              </a:r>
              <a:r>
                <a:rPr lang="en-US" sz="2000" dirty="0" err="1" smtClean="0">
                  <a:latin typeface="Georgia"/>
                  <a:cs typeface="Georgia"/>
                </a:rPr>
                <a:t>Gurtina</a:t>
              </a:r>
              <a:r>
                <a:rPr lang="en-US" sz="2000" dirty="0" smtClean="0">
                  <a:latin typeface="Georgia"/>
                  <a:cs typeface="Georgia"/>
                </a:rPr>
                <a:t> </a:t>
              </a:r>
              <a:r>
                <a:rPr lang="en-US" sz="2000" dirty="0" err="1" smtClean="0">
                  <a:latin typeface="Georgia"/>
                  <a:cs typeface="Georgia"/>
                </a:rPr>
                <a:t>Besla</a:t>
              </a:r>
              <a:r>
                <a:rPr lang="en-US" sz="2000" dirty="0" smtClean="0">
                  <a:latin typeface="Georgia"/>
                  <a:cs typeface="Georgia"/>
                </a:rPr>
                <a:t>)</a:t>
              </a:r>
              <a:endParaRPr lang="en-US" sz="2000" dirty="0">
                <a:latin typeface="Georgia"/>
                <a:cs typeface="Georgia"/>
              </a:endParaRPr>
            </a:p>
          </p:txBody>
        </p:sp>
        <p:pic>
          <p:nvPicPr>
            <p:cNvPr id="47" name="Picture 46" descr="illustri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5029200"/>
              <a:ext cx="1981200" cy="1066800"/>
            </a:xfrm>
            <a:prstGeom prst="rect">
              <a:avLst/>
            </a:prstGeom>
          </p:spPr>
        </p:pic>
        <p:pic>
          <p:nvPicPr>
            <p:cNvPr id="48" name="Picture 47" descr="ngc4490.haandlrgbfinal.kbq.jpg"/>
            <p:cNvPicPr>
              <a:picLocks noChangeAspect="1"/>
            </p:cNvPicPr>
            <p:nvPr/>
          </p:nvPicPr>
          <p:blipFill>
            <a:blip r:embed="rId4"/>
            <a:srcRect l="16505" t="15138" r="24549" b="24290"/>
            <a:stretch>
              <a:fillRect/>
            </a:stretch>
          </p:blipFill>
          <p:spPr>
            <a:xfrm>
              <a:off x="228600" y="3010019"/>
              <a:ext cx="1981200" cy="1191905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667000" y="1981200"/>
            <a:ext cx="44180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smtClean="0">
                <a:latin typeface="Georgia"/>
                <a:cs typeface="Georgia"/>
              </a:rPr>
              <a:t>Low-</a:t>
            </a:r>
            <a:r>
              <a:rPr lang="en-US" sz="2600" u="sng" dirty="0" err="1" smtClean="0">
                <a:latin typeface="Georgia"/>
                <a:cs typeface="Georgia"/>
              </a:rPr>
              <a:t>z</a:t>
            </a:r>
            <a:r>
              <a:rPr lang="en-US" sz="2600" u="sng" dirty="0" smtClean="0">
                <a:latin typeface="Georgia"/>
                <a:cs typeface="Georgia"/>
              </a:rPr>
              <a:t> (</a:t>
            </a:r>
            <a:r>
              <a:rPr lang="en-US" sz="2600" u="sng" dirty="0" err="1" smtClean="0">
                <a:latin typeface="Georgia"/>
                <a:cs typeface="Georgia"/>
              </a:rPr>
              <a:t>z</a:t>
            </a:r>
            <a:r>
              <a:rPr lang="en-US" sz="2600" u="sng" dirty="0" smtClean="0">
                <a:latin typeface="Georgia"/>
                <a:cs typeface="Georgia"/>
              </a:rPr>
              <a:t>&lt;0.07) Pair Sample</a:t>
            </a:r>
            <a:r>
              <a:rPr lang="en-US" sz="2600" dirty="0" smtClean="0">
                <a:latin typeface="Georgia"/>
                <a:cs typeface="Georgia"/>
              </a:rPr>
              <a:t>:</a:t>
            </a:r>
          </a:p>
          <a:p>
            <a:r>
              <a:rPr lang="en-US" sz="2600" dirty="0" smtClean="0">
                <a:latin typeface="Georgia"/>
                <a:cs typeface="Georgia"/>
              </a:rPr>
              <a:t>(lead: </a:t>
            </a:r>
            <a:r>
              <a:rPr lang="en-US" sz="2600" dirty="0" err="1" smtClean="0">
                <a:latin typeface="Georgia"/>
                <a:cs typeface="Georgia"/>
              </a:rPr>
              <a:t>Stierwalt</a:t>
            </a:r>
            <a:r>
              <a:rPr lang="en-US" sz="2600" dirty="0" smtClean="0">
                <a:latin typeface="Georgia"/>
                <a:cs typeface="Georgia"/>
              </a:rPr>
              <a:t>)</a:t>
            </a:r>
            <a:endParaRPr lang="en-US" sz="2600" dirty="0">
              <a:latin typeface="Georgia"/>
              <a:cs typeface="Georgia"/>
            </a:endParaRPr>
          </a:p>
        </p:txBody>
      </p:sp>
      <p:grpSp>
        <p:nvGrpSpPr>
          <p:cNvPr id="3" name="Group 19"/>
          <p:cNvGrpSpPr/>
          <p:nvPr/>
        </p:nvGrpSpPr>
        <p:grpSpPr>
          <a:xfrm>
            <a:off x="2590800" y="1981200"/>
            <a:ext cx="6477000" cy="3886200"/>
            <a:chOff x="2590800" y="2209800"/>
            <a:chExt cx="6477000" cy="3886200"/>
          </a:xfrm>
        </p:grpSpPr>
        <p:pic>
          <p:nvPicPr>
            <p:cNvPr id="21" name="Picture 20" descr="sdss_dm0944-00_200x200.png"/>
            <p:cNvPicPr>
              <a:picLocks noChangeAspect="1"/>
            </p:cNvPicPr>
            <p:nvPr/>
          </p:nvPicPr>
          <p:blipFill>
            <a:blip r:embed="rId5"/>
            <a:srcRect l="14491" t="22301" r="20640" b="13178"/>
            <a:stretch>
              <a:fillRect/>
            </a:stretch>
          </p:blipFill>
          <p:spPr>
            <a:xfrm>
              <a:off x="6705600" y="3886199"/>
              <a:ext cx="2133600" cy="2133600"/>
            </a:xfrm>
            <a:prstGeom prst="rect">
              <a:avLst/>
            </a:prstGeom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22" name="Picture 21" descr="sdss_dm1422+22_200x200.pdf"/>
            <p:cNvPicPr>
              <a:picLocks noChangeAspect="1"/>
            </p:cNvPicPr>
            <p:nvPr/>
          </p:nvPicPr>
          <p:blipFill>
            <a:blip r:embed="rId6"/>
            <a:srcRect l="38909" t="40000" r="38909" b="41171"/>
            <a:stretch>
              <a:fillRect/>
            </a:stretch>
          </p:blipFill>
          <p:spPr>
            <a:xfrm>
              <a:off x="7866767" y="5078343"/>
              <a:ext cx="1201033" cy="1017657"/>
            </a:xfrm>
            <a:prstGeom prst="rect">
              <a:avLst/>
            </a:prstGeom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23" name="Picture 22" descr="dm0820+03_enhance.pdf"/>
            <p:cNvPicPr>
              <a:picLocks noChangeAspect="1"/>
            </p:cNvPicPr>
            <p:nvPr/>
          </p:nvPicPr>
          <p:blipFill>
            <a:blip r:embed="rId7"/>
            <a:srcRect l="22664" t="18110" r="25342" b="24016"/>
            <a:stretch>
              <a:fillRect/>
            </a:stretch>
          </p:blipFill>
          <p:spPr>
            <a:xfrm>
              <a:off x="7086600" y="2209800"/>
              <a:ext cx="1828799" cy="1774406"/>
            </a:xfrm>
            <a:prstGeom prst="rect">
              <a:avLst/>
            </a:prstGeom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24" name="Picture 23" descr="sdss_dm1647+21_200x200.pdf"/>
            <p:cNvPicPr>
              <a:picLocks noChangeAspect="1"/>
            </p:cNvPicPr>
            <p:nvPr/>
          </p:nvPicPr>
          <p:blipFill>
            <a:blip r:embed="rId8"/>
            <a:srcRect l="35659" t="31112" r="36761" b="33188"/>
            <a:stretch>
              <a:fillRect/>
            </a:stretch>
          </p:blipFill>
          <p:spPr>
            <a:xfrm>
              <a:off x="6485559" y="3113995"/>
              <a:ext cx="1134441" cy="1458005"/>
            </a:xfrm>
            <a:prstGeom prst="rect">
              <a:avLst/>
            </a:prstGeom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2590800" y="3169688"/>
              <a:ext cx="4038600" cy="254531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lIns="82296" tIns="41148" rIns="82296" bIns="41148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FF0000"/>
                  </a:solidFill>
                  <a:latin typeface="Georgia" charset="0"/>
                </a:rPr>
                <a:t>60 SDSS-selected Dwarf Pairs</a:t>
              </a:r>
            </a:p>
            <a:p>
              <a:pPr algn="ctr">
                <a:spcBef>
                  <a:spcPct val="50000"/>
                </a:spcBef>
              </a:pPr>
              <a:r>
                <a:rPr lang="en-US" sz="2000" dirty="0" smtClean="0">
                  <a:latin typeface="Georgia" charset="0"/>
                </a:rPr>
                <a:t>10</a:t>
              </a:r>
              <a:r>
                <a:rPr lang="en-US" sz="2000" baseline="30000" dirty="0" smtClean="0">
                  <a:latin typeface="Georgia" charset="0"/>
                </a:rPr>
                <a:t>7</a:t>
              </a:r>
              <a:r>
                <a:rPr lang="en-US" sz="2000" dirty="0" smtClean="0">
                  <a:latin typeface="Georgia" charset="0"/>
                </a:rPr>
                <a:t> </a:t>
              </a:r>
              <a:r>
                <a:rPr lang="en-US" sz="2000" dirty="0" err="1">
                  <a:latin typeface="Georgia" charset="0"/>
                </a:rPr>
                <a:t>M</a:t>
              </a:r>
              <a:r>
                <a:rPr lang="en-US" sz="2000" baseline="-25000" dirty="0" err="1">
                  <a:latin typeface="Georgia" charset="0"/>
                </a:rPr>
                <a:t>sun</a:t>
              </a:r>
              <a:r>
                <a:rPr lang="en-US" sz="2000" dirty="0">
                  <a:latin typeface="Georgia" charset="0"/>
                </a:rPr>
                <a:t> &lt; </a:t>
              </a:r>
              <a:r>
                <a:rPr lang="en-US" sz="2000" dirty="0" smtClean="0">
                  <a:latin typeface="Georgia" charset="0"/>
                </a:rPr>
                <a:t>M</a:t>
              </a:r>
              <a:r>
                <a:rPr lang="en-US" sz="2000" baseline="-25000" dirty="0" smtClean="0">
                  <a:latin typeface="Georgia" charset="0"/>
                </a:rPr>
                <a:t>*</a:t>
              </a:r>
              <a:r>
                <a:rPr lang="en-US" sz="2000" dirty="0" smtClean="0">
                  <a:latin typeface="Georgia" charset="0"/>
                </a:rPr>
                <a:t> </a:t>
              </a:r>
              <a:r>
                <a:rPr lang="en-US" sz="2000" dirty="0">
                  <a:latin typeface="Georgia" charset="0"/>
                </a:rPr>
                <a:t>&lt;</a:t>
              </a:r>
              <a:r>
                <a:rPr lang="en-US" sz="2000" dirty="0" smtClean="0">
                  <a:latin typeface="Georgia" charset="0"/>
                </a:rPr>
                <a:t> 5 </a:t>
              </a:r>
              <a:r>
                <a:rPr lang="en-US" sz="2000" dirty="0" err="1" smtClean="0">
                  <a:latin typeface="Georgia" charset="0"/>
                </a:rPr>
                <a:t>x</a:t>
              </a:r>
              <a:r>
                <a:rPr lang="en-US" sz="2000" dirty="0" smtClean="0">
                  <a:latin typeface="Georgia" charset="0"/>
                </a:rPr>
                <a:t> 10</a:t>
              </a:r>
              <a:r>
                <a:rPr lang="en-US" sz="2000" baseline="30000" dirty="0" smtClean="0">
                  <a:latin typeface="Georgia" charset="0"/>
                </a:rPr>
                <a:t>9</a:t>
              </a:r>
              <a:r>
                <a:rPr lang="en-US" sz="2000" dirty="0" smtClean="0">
                  <a:latin typeface="Georgia" charset="0"/>
                </a:rPr>
                <a:t> </a:t>
              </a:r>
              <a:r>
                <a:rPr lang="en-US" sz="2000" dirty="0" err="1">
                  <a:latin typeface="Georgia" charset="0"/>
                </a:rPr>
                <a:t>M</a:t>
              </a:r>
              <a:r>
                <a:rPr lang="en-US" sz="2000" baseline="-25000" dirty="0" err="1">
                  <a:latin typeface="Georgia" charset="0"/>
                </a:rPr>
                <a:t>sun</a:t>
              </a:r>
              <a:endParaRPr lang="en-US" sz="2000" dirty="0" smtClean="0">
                <a:latin typeface="Georgia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000" dirty="0" smtClean="0">
                  <a:latin typeface="Georgia" charset="0"/>
                </a:rPr>
                <a:t>Projected Separation </a:t>
              </a:r>
              <a:r>
                <a:rPr lang="en-US" sz="2000" dirty="0">
                  <a:latin typeface="Georgia" charset="0"/>
                </a:rPr>
                <a:t>&lt;</a:t>
              </a:r>
              <a:r>
                <a:rPr lang="en-US" sz="2000" dirty="0" smtClean="0">
                  <a:latin typeface="Georgia" charset="0"/>
                </a:rPr>
                <a:t> 50 </a:t>
              </a:r>
              <a:r>
                <a:rPr lang="en-US" sz="2000" dirty="0" err="1">
                  <a:latin typeface="Georgia" charset="0"/>
                </a:rPr>
                <a:t>kpc</a:t>
              </a:r>
              <a:endParaRPr lang="en-US" sz="2000" dirty="0" smtClean="0">
                <a:latin typeface="Georgia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000" dirty="0" smtClean="0">
                  <a:latin typeface="Georgia" charset="0"/>
                </a:rPr>
                <a:t>Velocity Separation </a:t>
              </a:r>
              <a:r>
                <a:rPr lang="en-US" sz="2000" dirty="0">
                  <a:latin typeface="Georgia" charset="0"/>
                </a:rPr>
                <a:t>&lt; 300 km/</a:t>
              </a:r>
              <a:r>
                <a:rPr lang="en-US" sz="2000" dirty="0" err="1" smtClean="0">
                  <a:latin typeface="Georgia" charset="0"/>
                </a:rPr>
                <a:t>s</a:t>
              </a:r>
              <a:endParaRPr lang="en-US" sz="2000" dirty="0" smtClean="0">
                <a:latin typeface="Georgia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000" dirty="0" smtClean="0">
                  <a:latin typeface="Georgia" charset="0"/>
                </a:rPr>
                <a:t>D &gt; 1.5 </a:t>
              </a:r>
              <a:r>
                <a:rPr lang="en-US" sz="2000" dirty="0" err="1" smtClean="0">
                  <a:latin typeface="Georgia" charset="0"/>
                </a:rPr>
                <a:t>Mpc</a:t>
              </a:r>
              <a:r>
                <a:rPr lang="en-US" sz="2000" dirty="0" smtClean="0">
                  <a:latin typeface="Georgia" charset="0"/>
                </a:rPr>
                <a:t> from a massive neighbor</a:t>
              </a:r>
            </a:p>
            <a:p>
              <a:pPr algn="ctr">
                <a:spcBef>
                  <a:spcPct val="50000"/>
                </a:spcBef>
              </a:pPr>
              <a:endParaRPr lang="en-US" dirty="0">
                <a:latin typeface="Georgia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9144000" cy="639763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Georgia"/>
                <a:cs typeface="Georgia"/>
              </a:rPr>
              <a:t>How do </a:t>
            </a:r>
            <a:r>
              <a:rPr lang="en-US" sz="3200" smtClean="0">
                <a:latin typeface="Georgia"/>
                <a:cs typeface="Georgia"/>
              </a:rPr>
              <a:t>galaxy mergers proceed at low masses?</a:t>
            </a:r>
            <a:endParaRPr lang="en-US" sz="3200" dirty="0">
              <a:latin typeface="Georgia"/>
              <a:cs typeface="Georgi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" y="914400"/>
            <a:ext cx="8991600" cy="1752600"/>
            <a:chOff x="152400" y="914400"/>
            <a:chExt cx="11582400" cy="2349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rcRect l="59868" r="19737"/>
            <a:stretch>
              <a:fillRect/>
            </a:stretch>
          </p:blipFill>
          <p:spPr>
            <a:xfrm>
              <a:off x="2438400" y="914400"/>
              <a:ext cx="2362200" cy="23495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rcRect l="80263"/>
            <a:stretch>
              <a:fillRect/>
            </a:stretch>
          </p:blipFill>
          <p:spPr>
            <a:xfrm>
              <a:off x="152400" y="914400"/>
              <a:ext cx="2286000" cy="23495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rcRect l="40131" r="40132"/>
            <a:stretch>
              <a:fillRect/>
            </a:stretch>
          </p:blipFill>
          <p:spPr>
            <a:xfrm>
              <a:off x="4800600" y="914400"/>
              <a:ext cx="2286000" cy="23495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rcRect l="19737" r="59868"/>
            <a:stretch>
              <a:fillRect/>
            </a:stretch>
          </p:blipFill>
          <p:spPr>
            <a:xfrm>
              <a:off x="7086600" y="914400"/>
              <a:ext cx="2362200" cy="23495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rcRect r="79605"/>
            <a:stretch>
              <a:fillRect/>
            </a:stretch>
          </p:blipFill>
          <p:spPr>
            <a:xfrm>
              <a:off x="9372600" y="914400"/>
              <a:ext cx="2362200" cy="23495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0" y="27432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Georgia"/>
                <a:cs typeface="Georgia"/>
              </a:rPr>
              <a:t>How is star formation and the response of the ISM different in dwarf-dwarf interactions than in interactions between massive galaxies?</a:t>
            </a:r>
          </a:p>
          <a:p>
            <a:pPr algn="ctr">
              <a:buFontTx/>
              <a:buChar char="•"/>
            </a:pPr>
            <a:endParaRPr lang="en-US" dirty="0">
              <a:latin typeface="Georgia"/>
              <a:cs typeface="Georg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3505200"/>
            <a:ext cx="822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en-US" sz="2200" dirty="0" smtClean="0">
                <a:latin typeface="Georgia"/>
                <a:cs typeface="Georgia"/>
              </a:rPr>
              <a:t>More interactions, but fewer mergers?</a:t>
            </a:r>
            <a:endParaRPr lang="en-US" sz="2200" dirty="0">
              <a:latin typeface="Georgia"/>
              <a:cs typeface="Georg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3886200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en-US" sz="2200" dirty="0" smtClean="0">
                <a:latin typeface="Georgia"/>
                <a:cs typeface="Georgia"/>
              </a:rPr>
              <a:t>Supernova feedback (along with outflows and subsequent enrichment of the ISM) more important?</a:t>
            </a:r>
          </a:p>
          <a:p>
            <a:pPr>
              <a:buFontTx/>
              <a:buChar char="•"/>
            </a:pPr>
            <a:endParaRPr lang="en-US" sz="2200" dirty="0">
              <a:latin typeface="Georgia"/>
              <a:cs typeface="Georgi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4572000"/>
            <a:ext cx="822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en-US" sz="2200" dirty="0" smtClean="0">
                <a:latin typeface="Georgia"/>
                <a:cs typeface="Georgia"/>
              </a:rPr>
              <a:t>Role of AGN less important?</a:t>
            </a:r>
            <a:endParaRPr lang="en-US" sz="2200" dirty="0">
              <a:latin typeface="Georgia"/>
              <a:cs typeface="Georg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" y="4953000"/>
            <a:ext cx="822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en-US" sz="2200" dirty="0" smtClean="0">
                <a:latin typeface="Georgia"/>
                <a:cs typeface="Georgia"/>
              </a:rPr>
              <a:t>Different dynamical timescales due to lower masses?</a:t>
            </a:r>
            <a:endParaRPr lang="en-US" sz="2200" dirty="0">
              <a:latin typeface="Georgia"/>
              <a:cs typeface="Georgi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5284113"/>
            <a:ext cx="822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en-US" sz="2200" dirty="0" smtClean="0">
                <a:latin typeface="Georgia"/>
                <a:cs typeface="Georgia"/>
              </a:rPr>
              <a:t>More dynamic processing due to lack of stabilizing bars/arms?</a:t>
            </a:r>
            <a:endParaRPr lang="en-US" sz="2200" dirty="0">
              <a:latin typeface="Georgia"/>
              <a:cs typeface="Georgi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" y="5665113"/>
            <a:ext cx="822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en-US" sz="2200" dirty="0" smtClean="0">
                <a:latin typeface="Georgia"/>
                <a:cs typeface="Georgia"/>
              </a:rPr>
              <a:t>End products still red, quenched systems? (see also Geha+12)</a:t>
            </a:r>
            <a:endParaRPr lang="en-US" sz="2200" dirty="0">
              <a:latin typeface="Georgia"/>
              <a:cs typeface="Georgia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04800" y="3505200"/>
            <a:ext cx="8458200" cy="7441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432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/>
                <a:cs typeface="Georgia"/>
              </a:rPr>
              <a:t>Sabrina </a:t>
            </a:r>
            <a:r>
              <a:rPr lang="en-US" dirty="0" err="1" smtClean="0">
                <a:latin typeface="Georgia"/>
                <a:cs typeface="Georgia"/>
              </a:rPr>
              <a:t>Stierwalt</a:t>
            </a:r>
            <a:r>
              <a:rPr lang="en-US" dirty="0" smtClean="0">
                <a:latin typeface="Georgia"/>
                <a:cs typeface="Georgia"/>
              </a:rPr>
              <a:t> </a:t>
            </a:r>
            <a:r>
              <a:rPr lang="en-US" dirty="0">
                <a:latin typeface="Georgia"/>
                <a:cs typeface="Georgia"/>
              </a:rPr>
              <a:t>(</a:t>
            </a:r>
            <a:r>
              <a:rPr lang="en-US" dirty="0" smtClean="0">
                <a:latin typeface="Georgia"/>
                <a:cs typeface="Georgia"/>
              </a:rPr>
              <a:t>NRAO)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ＭＳ Ｐ明朝"/>
      </a:majorFont>
      <a:minorFont>
        <a:latin typeface="Candara"/>
        <a:ea typeface=""/>
        <a:cs typeface=""/>
        <a:font script="Jpan" typeface="メイリオ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83706</TotalTime>
  <Words>2412</Words>
  <Application>Microsoft Macintosh PowerPoint</Application>
  <PresentationFormat>On-screen Show (4:3)</PresentationFormat>
  <Paragraphs>251</Paragraphs>
  <Slides>24</Slides>
  <Notes>23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Candara</vt:lpstr>
      <vt:lpstr>Georgia</vt:lpstr>
      <vt:lpstr>Lucida Grande</vt:lpstr>
      <vt:lpstr>Mistral</vt:lpstr>
      <vt:lpstr>Arial</vt:lpstr>
      <vt:lpstr>Infusion</vt:lpstr>
      <vt:lpstr>PowerPoint Presentation</vt:lpstr>
      <vt:lpstr>Mergers provide an important mode of galaxy evolution.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galaxy mergers proceed at low masses?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Preliminary Results (4 pairs): Diffuse component contributes 20-50% of neutral HI gas mass </vt:lpstr>
      <vt:lpstr>PowerPoint Presentation</vt:lpstr>
    </vt:vector>
  </TitlesOfParts>
  <Company>Caltech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Sabrina  Stierwalt</dc:creator>
  <cp:lastModifiedBy>Microsoft Office User</cp:lastModifiedBy>
  <cp:revision>1756</cp:revision>
  <cp:lastPrinted>2014-09-03T14:04:29Z</cp:lastPrinted>
  <dcterms:created xsi:type="dcterms:W3CDTF">2015-10-29T02:39:12Z</dcterms:created>
  <dcterms:modified xsi:type="dcterms:W3CDTF">2016-04-15T20:50:37Z</dcterms:modified>
</cp:coreProperties>
</file>